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7.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8.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bookmarkIdSeed="2">
  <p:sldMasterIdLst>
    <p:sldMasterId id="2147483924" r:id="rId1"/>
    <p:sldMasterId id="2147483790" r:id="rId2"/>
    <p:sldMasterId id="2147483913" r:id="rId3"/>
    <p:sldMasterId id="2147483908" r:id="rId4"/>
    <p:sldMasterId id="2147483853" r:id="rId5"/>
    <p:sldMasterId id="2147483852" r:id="rId6"/>
    <p:sldMasterId id="2147483931" r:id="rId7"/>
    <p:sldMasterId id="2147483936" r:id="rId8"/>
    <p:sldMasterId id="2147483948" r:id="rId9"/>
  </p:sldMasterIdLst>
  <p:notesMasterIdLst>
    <p:notesMasterId r:id="rId110"/>
  </p:notesMasterIdLst>
  <p:handoutMasterIdLst>
    <p:handoutMasterId r:id="rId111"/>
  </p:handoutMasterIdLst>
  <p:sldIdLst>
    <p:sldId id="596" r:id="rId10"/>
    <p:sldId id="834" r:id="rId11"/>
    <p:sldId id="588" r:id="rId12"/>
    <p:sldId id="563" r:id="rId13"/>
    <p:sldId id="590" r:id="rId14"/>
    <p:sldId id="564" r:id="rId15"/>
    <p:sldId id="1355" r:id="rId16"/>
    <p:sldId id="594" r:id="rId17"/>
    <p:sldId id="1356" r:id="rId18"/>
    <p:sldId id="599" r:id="rId19"/>
    <p:sldId id="553" r:id="rId20"/>
    <p:sldId id="557" r:id="rId21"/>
    <p:sldId id="589" r:id="rId22"/>
    <p:sldId id="565" r:id="rId23"/>
    <p:sldId id="600" r:id="rId24"/>
    <p:sldId id="559" r:id="rId25"/>
    <p:sldId id="560" r:id="rId26"/>
    <p:sldId id="601" r:id="rId27"/>
    <p:sldId id="1357" r:id="rId28"/>
    <p:sldId id="561" r:id="rId29"/>
    <p:sldId id="591" r:id="rId30"/>
    <p:sldId id="639" r:id="rId31"/>
    <p:sldId id="632" r:id="rId32"/>
    <p:sldId id="624" r:id="rId33"/>
    <p:sldId id="848" r:id="rId34"/>
    <p:sldId id="849" r:id="rId35"/>
    <p:sldId id="850" r:id="rId36"/>
    <p:sldId id="851" r:id="rId37"/>
    <p:sldId id="625" r:id="rId38"/>
    <p:sldId id="630" r:id="rId39"/>
    <p:sldId id="631" r:id="rId40"/>
    <p:sldId id="626" r:id="rId41"/>
    <p:sldId id="627" r:id="rId42"/>
    <p:sldId id="633" r:id="rId43"/>
    <p:sldId id="634" r:id="rId44"/>
    <p:sldId id="1182" r:id="rId45"/>
    <p:sldId id="628" r:id="rId46"/>
    <p:sldId id="629" r:id="rId47"/>
    <p:sldId id="635" r:id="rId48"/>
    <p:sldId id="636" r:id="rId49"/>
    <p:sldId id="637" r:id="rId50"/>
    <p:sldId id="1351" r:id="rId51"/>
    <p:sldId id="613" r:id="rId52"/>
    <p:sldId id="638" r:id="rId53"/>
    <p:sldId id="641" r:id="rId54"/>
    <p:sldId id="642" r:id="rId55"/>
    <p:sldId id="643" r:id="rId56"/>
    <p:sldId id="640" r:id="rId57"/>
    <p:sldId id="644" r:id="rId58"/>
    <p:sldId id="645" r:id="rId59"/>
    <p:sldId id="646" r:id="rId60"/>
    <p:sldId id="647" r:id="rId61"/>
    <p:sldId id="648" r:id="rId62"/>
    <p:sldId id="649" r:id="rId63"/>
    <p:sldId id="650" r:id="rId64"/>
    <p:sldId id="651" r:id="rId65"/>
    <p:sldId id="652" r:id="rId66"/>
    <p:sldId id="614" r:id="rId67"/>
    <p:sldId id="653" r:id="rId68"/>
    <p:sldId id="657" r:id="rId69"/>
    <p:sldId id="659" r:id="rId70"/>
    <p:sldId id="660" r:id="rId71"/>
    <p:sldId id="661" r:id="rId72"/>
    <p:sldId id="662" r:id="rId73"/>
    <p:sldId id="666" r:id="rId74"/>
    <p:sldId id="667" r:id="rId75"/>
    <p:sldId id="664" r:id="rId76"/>
    <p:sldId id="668" r:id="rId77"/>
    <p:sldId id="663" r:id="rId78"/>
    <p:sldId id="665" r:id="rId79"/>
    <p:sldId id="655" r:id="rId80"/>
    <p:sldId id="658" r:id="rId81"/>
    <p:sldId id="1354" r:id="rId82"/>
    <p:sldId id="669" r:id="rId83"/>
    <p:sldId id="656" r:id="rId84"/>
    <p:sldId id="670" r:id="rId85"/>
    <p:sldId id="671" r:id="rId86"/>
    <p:sldId id="672" r:id="rId87"/>
    <p:sldId id="673" r:id="rId88"/>
    <p:sldId id="615" r:id="rId89"/>
    <p:sldId id="739" r:id="rId90"/>
    <p:sldId id="740" r:id="rId91"/>
    <p:sldId id="744" r:id="rId92"/>
    <p:sldId id="742" r:id="rId93"/>
    <p:sldId id="743" r:id="rId94"/>
    <p:sldId id="741" r:id="rId95"/>
    <p:sldId id="745" r:id="rId96"/>
    <p:sldId id="584" r:id="rId97"/>
    <p:sldId id="804" r:id="rId98"/>
    <p:sldId id="747" r:id="rId99"/>
    <p:sldId id="748" r:id="rId100"/>
    <p:sldId id="684" r:id="rId101"/>
    <p:sldId id="708" r:id="rId102"/>
    <p:sldId id="709" r:id="rId103"/>
    <p:sldId id="710" r:id="rId104"/>
    <p:sldId id="711" r:id="rId105"/>
    <p:sldId id="712" r:id="rId106"/>
    <p:sldId id="854" r:id="rId107"/>
    <p:sldId id="1234" r:id="rId108"/>
    <p:sldId id="713" r:id="rId109"/>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35E84477-C957-4677-AD96-8348880902F4}">
          <p14:sldIdLst>
            <p14:sldId id="596"/>
            <p14:sldId id="834"/>
          </p14:sldIdLst>
        </p14:section>
        <p14:section name="調査の背景・目的" id="{16C19C3C-CEE4-4328-9F8C-0CF018E4B09F}">
          <p14:sldIdLst>
            <p14:sldId id="588"/>
            <p14:sldId id="563"/>
            <p14:sldId id="590"/>
            <p14:sldId id="564"/>
            <p14:sldId id="1355"/>
            <p14:sldId id="594"/>
            <p14:sldId id="1356"/>
          </p14:sldIdLst>
        </p14:section>
        <p14:section name="基礎調査" id="{BBBD75A9-FE42-4ACD-8660-88F58878089D}">
          <p14:sldIdLst>
            <p14:sldId id="599"/>
            <p14:sldId id="553"/>
            <p14:sldId id="557"/>
            <p14:sldId id="589"/>
            <p14:sldId id="565"/>
            <p14:sldId id="600"/>
            <p14:sldId id="559"/>
            <p14:sldId id="560"/>
            <p14:sldId id="601"/>
            <p14:sldId id="1357"/>
            <p14:sldId id="561"/>
          </p14:sldIdLst>
        </p14:section>
        <p14:section name="共通識別制度・デジタルID" id="{D9CD05F9-81FD-486E-9C3B-B329EB3B6B42}">
          <p14:sldIdLst>
            <p14:sldId id="591"/>
            <p14:sldId id="639"/>
            <p14:sldId id="632"/>
            <p14:sldId id="624"/>
            <p14:sldId id="848"/>
            <p14:sldId id="849"/>
            <p14:sldId id="850"/>
            <p14:sldId id="851"/>
            <p14:sldId id="625"/>
            <p14:sldId id="630"/>
            <p14:sldId id="631"/>
            <p14:sldId id="626"/>
            <p14:sldId id="627"/>
            <p14:sldId id="633"/>
            <p14:sldId id="634"/>
            <p14:sldId id="1182"/>
            <p14:sldId id="628"/>
            <p14:sldId id="629"/>
            <p14:sldId id="635"/>
            <p14:sldId id="636"/>
            <p14:sldId id="637"/>
            <p14:sldId id="1351"/>
            <p14:sldId id="613"/>
            <p14:sldId id="638"/>
            <p14:sldId id="641"/>
            <p14:sldId id="642"/>
            <p14:sldId id="643"/>
            <p14:sldId id="640"/>
            <p14:sldId id="644"/>
            <p14:sldId id="645"/>
            <p14:sldId id="646"/>
            <p14:sldId id="647"/>
            <p14:sldId id="648"/>
            <p14:sldId id="649"/>
            <p14:sldId id="650"/>
            <p14:sldId id="651"/>
            <p14:sldId id="652"/>
            <p14:sldId id="614"/>
            <p14:sldId id="653"/>
            <p14:sldId id="657"/>
            <p14:sldId id="659"/>
            <p14:sldId id="660"/>
            <p14:sldId id="661"/>
            <p14:sldId id="662"/>
            <p14:sldId id="666"/>
            <p14:sldId id="667"/>
            <p14:sldId id="664"/>
            <p14:sldId id="668"/>
            <p14:sldId id="663"/>
            <p14:sldId id="665"/>
            <p14:sldId id="655"/>
            <p14:sldId id="658"/>
            <p14:sldId id="1354"/>
            <p14:sldId id="669"/>
            <p14:sldId id="656"/>
            <p14:sldId id="670"/>
            <p14:sldId id="671"/>
            <p14:sldId id="672"/>
            <p14:sldId id="673"/>
            <p14:sldId id="615"/>
            <p14:sldId id="739"/>
            <p14:sldId id="740"/>
            <p14:sldId id="744"/>
            <p14:sldId id="742"/>
            <p14:sldId id="743"/>
            <p14:sldId id="741"/>
            <p14:sldId id="745"/>
            <p14:sldId id="584"/>
            <p14:sldId id="804"/>
            <p14:sldId id="747"/>
            <p14:sldId id="748"/>
          </p14:sldIdLst>
        </p14:section>
        <p14:section name="総括" id="{639B5CA5-C331-475A-88F6-EC9E3C0B2FD5}">
          <p14:sldIdLst>
            <p14:sldId id="684"/>
            <p14:sldId id="708"/>
            <p14:sldId id="709"/>
            <p14:sldId id="710"/>
            <p14:sldId id="711"/>
            <p14:sldId id="712"/>
            <p14:sldId id="854"/>
            <p14:sldId id="1234"/>
            <p14:sldId id="71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FF00"/>
        </p14:laserClr>
      </p:ext>
      <p:ext uri="{2FDB2607-1784-4EEB-B798-7EB5836EED8A}">
        <p14:showMediaCtrls xmlns:p14="http://schemas.microsoft.com/office/powerpoint/2010/main" val="1"/>
      </p:ext>
    </p:extLst>
  </p:showPr>
  <p:clrMru>
    <a:srgbClr val="6785C1"/>
    <a:srgbClr val="F5D7D0"/>
    <a:srgbClr val="3B64DB"/>
    <a:srgbClr val="D8E0F8"/>
    <a:srgbClr val="F2F2F2"/>
    <a:srgbClr val="EBEDF4"/>
    <a:srgbClr val="9DB2ED"/>
    <a:srgbClr val="B0C1F1"/>
    <a:srgbClr val="A4B6DA"/>
    <a:srgbClr val="6578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E6AAA4-4F8A-49C9-BEE5-ECAE69F94830}" v="298" dt="2022-10-17T00:40:35.185"/>
    <p1510:client id="{43145AD6-2387-ABA6-20DA-DDFD95CB24BC}" v="24" dt="2023-03-20T05:41:24.72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81" autoAdjust="0"/>
    <p:restoredTop sz="95923" autoAdjust="0"/>
  </p:normalViewPr>
  <p:slideViewPr>
    <p:cSldViewPr snapToGrid="0" snapToObjects="1">
      <p:cViewPr varScale="1">
        <p:scale>
          <a:sx n="107" d="100"/>
          <a:sy n="107" d="100"/>
        </p:scale>
        <p:origin x="1602" y="96"/>
      </p:cViewPr>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80" d="100"/>
        <a:sy n="80" d="100"/>
      </p:scale>
      <p:origin x="0" y="-30754"/>
    </p:cViewPr>
  </p:sorterViewPr>
  <p:notesViewPr>
    <p:cSldViewPr snapToGrid="0" snapToObjects="1">
      <p:cViewPr varScale="1">
        <p:scale>
          <a:sx n="66" d="100"/>
          <a:sy n="66" d="100"/>
        </p:scale>
        <p:origin x="1632" y="3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commentAuthors" Target="commentAuthors.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slide" Target="slides/slide70.xml"/><Relationship Id="rId87" Type="http://schemas.openxmlformats.org/officeDocument/2006/relationships/slide" Target="slides/slide78.xml"/><Relationship Id="rId102" Type="http://schemas.openxmlformats.org/officeDocument/2006/relationships/slide" Target="slides/slide93.xml"/><Relationship Id="rId110" Type="http://schemas.openxmlformats.org/officeDocument/2006/relationships/notesMaster" Target="notesMasters/notesMaster1.xml"/><Relationship Id="rId115"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2.xml"/><Relationship Id="rId82" Type="http://schemas.openxmlformats.org/officeDocument/2006/relationships/slide" Target="slides/slide73.xml"/><Relationship Id="rId90" Type="http://schemas.openxmlformats.org/officeDocument/2006/relationships/slide" Target="slides/slide81.xml"/><Relationship Id="rId95" Type="http://schemas.openxmlformats.org/officeDocument/2006/relationships/slide" Target="slides/slide86.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13"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slide" Target="slides/slide94.xml"/><Relationship Id="rId108" Type="http://schemas.openxmlformats.org/officeDocument/2006/relationships/slide" Target="slides/slide99.xml"/><Relationship Id="rId11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1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14" Type="http://schemas.openxmlformats.org/officeDocument/2006/relationships/viewProps" Target="viewProps.xml"/><Relationship Id="rId313" Type="http://schemas.microsoft.com/office/2015/10/relationships/revisionInfo" Target="revisionInfo.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latin typeface="+mn-ea"/>
            </a:endParaRPr>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BDCB57-7B26-864A-85AB-1FE6E8A71097}" type="datetimeFigureOut">
              <a:rPr kumimoji="1" lang="ja-JP" altLang="en-US" smtClean="0">
                <a:latin typeface="+mn-ea"/>
              </a:rPr>
              <a:t>2023/4/27</a:t>
            </a:fld>
            <a:endParaRPr kumimoji="1" lang="ja-JP" altLang="en-US">
              <a:latin typeface="+mn-ea"/>
            </a:endParaRPr>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latin typeface="+mn-ea"/>
            </a:endParaRPr>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41B73B-8F91-6845-8B45-1448A7A46D6E}" type="slidenum">
              <a:rPr kumimoji="1" lang="ja-JP" altLang="en-US" smtClean="0">
                <a:latin typeface="+mn-ea"/>
              </a:rPr>
              <a:t>‹#›</a:t>
            </a:fld>
            <a:endParaRPr kumimoji="1" lang="ja-JP" altLang="en-US">
              <a:latin typeface="+mn-ea"/>
            </a:endParaRPr>
          </a:p>
        </p:txBody>
      </p:sp>
    </p:spTree>
    <p:extLst>
      <p:ext uri="{BB962C8B-B14F-4D97-AF65-F5344CB8AC3E}">
        <p14:creationId xmlns:p14="http://schemas.microsoft.com/office/powerpoint/2010/main" val="17740855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2023/4/27</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6</a:t>
            </a:fld>
            <a:endParaRPr lang="ja-JP" altLang="en-US"/>
          </a:p>
        </p:txBody>
      </p:sp>
    </p:spTree>
    <p:extLst>
      <p:ext uri="{BB962C8B-B14F-4D97-AF65-F5344CB8AC3E}">
        <p14:creationId xmlns:p14="http://schemas.microsoft.com/office/powerpoint/2010/main" val="1815029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9</a:t>
            </a:fld>
            <a:endParaRPr lang="ja-JP" altLang="en-US"/>
          </a:p>
        </p:txBody>
      </p:sp>
    </p:spTree>
    <p:extLst>
      <p:ext uri="{BB962C8B-B14F-4D97-AF65-F5344CB8AC3E}">
        <p14:creationId xmlns:p14="http://schemas.microsoft.com/office/powerpoint/2010/main" val="1517169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11</a:t>
            </a:fld>
            <a:endParaRPr lang="ja-JP" altLang="en-US"/>
          </a:p>
        </p:txBody>
      </p:sp>
    </p:spTree>
    <p:extLst>
      <p:ext uri="{BB962C8B-B14F-4D97-AF65-F5344CB8AC3E}">
        <p14:creationId xmlns:p14="http://schemas.microsoft.com/office/powerpoint/2010/main" val="2451784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15</a:t>
            </a:fld>
            <a:endParaRPr lang="ja-JP" altLang="en-US"/>
          </a:p>
        </p:txBody>
      </p:sp>
    </p:spTree>
    <p:extLst>
      <p:ext uri="{BB962C8B-B14F-4D97-AF65-F5344CB8AC3E}">
        <p14:creationId xmlns:p14="http://schemas.microsoft.com/office/powerpoint/2010/main" val="570129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28</a:t>
            </a:fld>
            <a:endParaRPr lang="ja-JP" altLang="en-US"/>
          </a:p>
        </p:txBody>
      </p:sp>
    </p:spTree>
    <p:extLst>
      <p:ext uri="{BB962C8B-B14F-4D97-AF65-F5344CB8AC3E}">
        <p14:creationId xmlns:p14="http://schemas.microsoft.com/office/powerpoint/2010/main" val="277379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34</a:t>
            </a:fld>
            <a:endParaRPr lang="ja-JP" altLang="en-US"/>
          </a:p>
        </p:txBody>
      </p:sp>
    </p:spTree>
    <p:extLst>
      <p:ext uri="{BB962C8B-B14F-4D97-AF65-F5344CB8AC3E}">
        <p14:creationId xmlns:p14="http://schemas.microsoft.com/office/powerpoint/2010/main" val="3580877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38</a:t>
            </a:fld>
            <a:endParaRPr lang="ja-JP" altLang="en-US"/>
          </a:p>
        </p:txBody>
      </p:sp>
    </p:spTree>
    <p:extLst>
      <p:ext uri="{BB962C8B-B14F-4D97-AF65-F5344CB8AC3E}">
        <p14:creationId xmlns:p14="http://schemas.microsoft.com/office/powerpoint/2010/main" val="4044115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40</a:t>
            </a:fld>
            <a:endParaRPr lang="ja-JP" altLang="en-US"/>
          </a:p>
        </p:txBody>
      </p:sp>
    </p:spTree>
    <p:extLst>
      <p:ext uri="{BB962C8B-B14F-4D97-AF65-F5344CB8AC3E}">
        <p14:creationId xmlns:p14="http://schemas.microsoft.com/office/powerpoint/2010/main" val="3313876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41</a:t>
            </a:fld>
            <a:endParaRPr lang="ja-JP" altLang="en-US"/>
          </a:p>
        </p:txBody>
      </p:sp>
    </p:spTree>
    <p:extLst>
      <p:ext uri="{BB962C8B-B14F-4D97-AF65-F5344CB8AC3E}">
        <p14:creationId xmlns:p14="http://schemas.microsoft.com/office/powerpoint/2010/main" val="375184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42</a:t>
            </a:fld>
            <a:endParaRPr lang="ja-JP" altLang="en-US"/>
          </a:p>
        </p:txBody>
      </p:sp>
    </p:spTree>
    <p:extLst>
      <p:ext uri="{BB962C8B-B14F-4D97-AF65-F5344CB8AC3E}">
        <p14:creationId xmlns:p14="http://schemas.microsoft.com/office/powerpoint/2010/main" val="4283253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55</a:t>
            </a:fld>
            <a:endParaRPr lang="ja-JP" altLang="en-US"/>
          </a:p>
        </p:txBody>
      </p:sp>
    </p:spTree>
    <p:extLst>
      <p:ext uri="{BB962C8B-B14F-4D97-AF65-F5344CB8AC3E}">
        <p14:creationId xmlns:p14="http://schemas.microsoft.com/office/powerpoint/2010/main" val="2218886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56</a:t>
            </a:fld>
            <a:endParaRPr lang="ja-JP" altLang="en-US"/>
          </a:p>
        </p:txBody>
      </p:sp>
    </p:spTree>
    <p:extLst>
      <p:ext uri="{BB962C8B-B14F-4D97-AF65-F5344CB8AC3E}">
        <p14:creationId xmlns:p14="http://schemas.microsoft.com/office/powerpoint/2010/main" val="3880485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60</a:t>
            </a:fld>
            <a:endParaRPr lang="ja-JP" altLang="en-US"/>
          </a:p>
        </p:txBody>
      </p:sp>
    </p:spTree>
    <p:extLst>
      <p:ext uri="{BB962C8B-B14F-4D97-AF65-F5344CB8AC3E}">
        <p14:creationId xmlns:p14="http://schemas.microsoft.com/office/powerpoint/2010/main" val="2271225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64</a:t>
            </a:fld>
            <a:endParaRPr lang="ja-JP" altLang="en-US"/>
          </a:p>
        </p:txBody>
      </p:sp>
    </p:spTree>
    <p:extLst>
      <p:ext uri="{BB962C8B-B14F-4D97-AF65-F5344CB8AC3E}">
        <p14:creationId xmlns:p14="http://schemas.microsoft.com/office/powerpoint/2010/main" val="1326432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69</a:t>
            </a:fld>
            <a:endParaRPr lang="ja-JP" altLang="en-US"/>
          </a:p>
        </p:txBody>
      </p:sp>
    </p:spTree>
    <p:extLst>
      <p:ext uri="{BB962C8B-B14F-4D97-AF65-F5344CB8AC3E}">
        <p14:creationId xmlns:p14="http://schemas.microsoft.com/office/powerpoint/2010/main" val="1552255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70</a:t>
            </a:fld>
            <a:endParaRPr lang="ja-JP" altLang="en-US"/>
          </a:p>
        </p:txBody>
      </p:sp>
    </p:spTree>
    <p:extLst>
      <p:ext uri="{BB962C8B-B14F-4D97-AF65-F5344CB8AC3E}">
        <p14:creationId xmlns:p14="http://schemas.microsoft.com/office/powerpoint/2010/main" val="3059684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94</a:t>
            </a:fld>
            <a:endParaRPr lang="ja-JP" altLang="en-US"/>
          </a:p>
        </p:txBody>
      </p:sp>
    </p:spTree>
    <p:extLst>
      <p:ext uri="{BB962C8B-B14F-4D97-AF65-F5344CB8AC3E}">
        <p14:creationId xmlns:p14="http://schemas.microsoft.com/office/powerpoint/2010/main" val="1065255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pic>
        <p:nvPicPr>
          <p:cNvPr id="12" name="図 11">
            <a:extLst>
              <a:ext uri="{FF2B5EF4-FFF2-40B4-BE49-F238E27FC236}">
                <a16:creationId xmlns:a16="http://schemas.microsoft.com/office/drawing/2014/main" id="{6A504CDB-3BA6-BF4B-A602-DB26DC8301D4}"/>
              </a:ext>
            </a:extLst>
          </p:cNvPr>
          <p:cNvPicPr>
            <a:picLocks noChangeAspect="1"/>
          </p:cNvPicPr>
          <p:nvPr userDrawn="1"/>
        </p:nvPicPr>
        <p:blipFill>
          <a:blip r:embed="rId3"/>
          <a:srcRect/>
          <a:stretch/>
        </p:blipFill>
        <p:spPr>
          <a:xfrm>
            <a:off x="8020638" y="2640511"/>
            <a:ext cx="1641497" cy="562365"/>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8AE5A253-0F03-5145-BE95-9CACB637EB31}"/>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a:srcRect/>
          <a:stretch/>
        </p:blipFill>
        <p:spPr>
          <a:xfrm>
            <a:off x="8020638" y="2640511"/>
            <a:ext cx="1641497" cy="562365"/>
          </a:xfrm>
          <a:prstGeom prst="rect">
            <a:avLst/>
          </a:prstGeom>
        </p:spPr>
      </p:pic>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8" name="図 17">
            <a:extLst>
              <a:ext uri="{FF2B5EF4-FFF2-40B4-BE49-F238E27FC236}">
                <a16:creationId xmlns:a16="http://schemas.microsoft.com/office/drawing/2014/main" id="{1E183DC7-670E-5F49-B5E8-40C408E3CC4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36" name="図 35">
            <a:extLst>
              <a:ext uri="{FF2B5EF4-FFF2-40B4-BE49-F238E27FC236}">
                <a16:creationId xmlns:a16="http://schemas.microsoft.com/office/drawing/2014/main" id="{7549A32A-D0F4-5F40-8A63-C8083940002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340B3C42-4162-B549-B6FB-BD1ED42A0282}"/>
              </a:ext>
            </a:extLst>
          </p:cNvPr>
          <p:cNvPicPr>
            <a:picLocks noChangeAspect="1"/>
          </p:cNvPicPr>
          <p:nvPr userDrawn="1"/>
        </p:nvPicPr>
        <p:blipFill>
          <a:blip r:embed="rId4"/>
          <a:srcRect/>
          <a:stretch/>
        </p:blipFill>
        <p:spPr>
          <a:xfrm>
            <a:off x="8020638" y="2640511"/>
            <a:ext cx="1641497" cy="562365"/>
          </a:xfrm>
          <a:prstGeom prst="rect">
            <a:avLst/>
          </a:prstGeom>
        </p:spPr>
      </p:pic>
      <p:sp>
        <p:nvSpPr>
          <p:cNvPr id="31" name="テキスト ボックス 30">
            <a:extLst>
              <a:ext uri="{FF2B5EF4-FFF2-40B4-BE49-F238E27FC236}">
                <a16:creationId xmlns:a16="http://schemas.microsoft.com/office/drawing/2014/main" id="{D2D050F2-5285-E14A-A417-4731ED04D45E}"/>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9" name="直線矢印コネクタ 28">
            <a:extLst>
              <a:ext uri="{FF2B5EF4-FFF2-40B4-BE49-F238E27FC236}">
                <a16:creationId xmlns:a16="http://schemas.microsoft.com/office/drawing/2014/main" id="{9C4723A0-F66B-1142-A607-3091A2C802CC}"/>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30" name="テキスト ボックス 29">
            <a:extLst>
              <a:ext uri="{FF2B5EF4-FFF2-40B4-BE49-F238E27FC236}">
                <a16:creationId xmlns:a16="http://schemas.microsoft.com/office/drawing/2014/main" id="{EE6E71D4-644F-314A-B274-C97B6055D017}"/>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2" name="図 31">
            <a:extLst>
              <a:ext uri="{FF2B5EF4-FFF2-40B4-BE49-F238E27FC236}">
                <a16:creationId xmlns:a16="http://schemas.microsoft.com/office/drawing/2014/main" id="{C3E07B9D-F72C-4C4A-AA97-C2C7EB42307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9" name="正方形/長方形 8">
            <a:extLst>
              <a:ext uri="{FF2B5EF4-FFF2-40B4-BE49-F238E27FC236}">
                <a16:creationId xmlns:a16="http://schemas.microsoft.com/office/drawing/2014/main" id="{F8331829-5E16-FD4C-A59A-774C3BA7F1DA}"/>
              </a:ext>
            </a:extLst>
          </p:cNvPr>
          <p:cNvSpPr/>
          <p:nvPr userDrawn="1"/>
        </p:nvSpPr>
        <p:spPr>
          <a:xfrm>
            <a:off x="7820324" y="0"/>
            <a:ext cx="2085676"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5" name="図 14">
            <a:extLst>
              <a:ext uri="{FF2B5EF4-FFF2-40B4-BE49-F238E27FC236}">
                <a16:creationId xmlns:a16="http://schemas.microsoft.com/office/drawing/2014/main" id="{1090E53B-00D9-A043-84E9-49FDBDBD51B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6" name="図 15">
            <a:extLst>
              <a:ext uri="{FF2B5EF4-FFF2-40B4-BE49-F238E27FC236}">
                <a16:creationId xmlns:a16="http://schemas.microsoft.com/office/drawing/2014/main" id="{5A358143-6BD9-754C-AD9B-005D301B5F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2" name="直線コネクタ 21">
            <a:extLst>
              <a:ext uri="{FF2B5EF4-FFF2-40B4-BE49-F238E27FC236}">
                <a16:creationId xmlns:a16="http://schemas.microsoft.com/office/drawing/2014/main" id="{A4555FBF-DDA8-C141-AA5A-B8CF3D7C111A}"/>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7" name="図 16">
            <a:extLst>
              <a:ext uri="{FF2B5EF4-FFF2-40B4-BE49-F238E27FC236}">
                <a16:creationId xmlns:a16="http://schemas.microsoft.com/office/drawing/2014/main" id="{AC2E62F0-4FDE-A846-BFDD-7669922816D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8" name="図 17">
            <a:extLst>
              <a:ext uri="{FF2B5EF4-FFF2-40B4-BE49-F238E27FC236}">
                <a16:creationId xmlns:a16="http://schemas.microsoft.com/office/drawing/2014/main" id="{93A5D981-D08E-E646-B3AB-9AEBF1409AF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表紙B">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8AE5A253-0F03-5145-BE95-9CACB637EB31}"/>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a:srcRect/>
          <a:stretch/>
        </p:blipFill>
        <p:spPr>
          <a:xfrm>
            <a:off x="8020638" y="2640511"/>
            <a:ext cx="1641497" cy="562365"/>
          </a:xfrm>
          <a:prstGeom prst="rect">
            <a:avLst/>
          </a:prstGeom>
        </p:spPr>
      </p:pic>
    </p:spTree>
    <p:extLst>
      <p:ext uri="{BB962C8B-B14F-4D97-AF65-F5344CB8AC3E}">
        <p14:creationId xmlns:p14="http://schemas.microsoft.com/office/powerpoint/2010/main" val="110388058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200066646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03706090"/>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814249717"/>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48086549"/>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4249492781"/>
      </p:ext>
    </p:extLst>
  </p:cSld>
  <p:clrMapOvr>
    <a:masterClrMapping/>
  </p:clrMapOvr>
  <p:extLst>
    <p:ext uri="{DCECCB84-F9BA-43D5-87BE-67443E8EF086}">
      <p15:sldGuideLst xmlns:p15="http://schemas.microsoft.com/office/powerpoint/2012/main">
        <p15:guide id="1" pos="332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276978037"/>
      </p:ext>
    </p:extLst>
  </p:cSld>
  <p:clrMapOvr>
    <a:masterClrMapping/>
  </p:clrMapOvr>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655872261"/>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520871249"/>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542310343"/>
      </p:ext>
    </p:extLst>
  </p:cSld>
  <p:clrMapOvr>
    <a:masterClrMapping/>
  </p:clrMapOvr>
  <p:extLst>
    <p:ext uri="{DCECCB84-F9BA-43D5-87BE-67443E8EF086}">
      <p15:sldGuideLst xmlns:p15="http://schemas.microsoft.com/office/powerpoint/2012/main">
        <p15:guide id="1" pos="332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12291071"/>
      </p:ext>
    </p:extLst>
  </p:cSld>
  <p:clrMapOvr>
    <a:masterClrMapping/>
  </p:clrMapOvr>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7" name="図 16">
            <a:extLst>
              <a:ext uri="{FF2B5EF4-FFF2-40B4-BE49-F238E27FC236}">
                <a16:creationId xmlns:a16="http://schemas.microsoft.com/office/drawing/2014/main" id="{E5EE7E5D-FF48-9946-85FE-56942DF242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sp>
        <p:nvSpPr>
          <p:cNvPr id="13" name="テキスト ボックス 12">
            <a:extLst>
              <a:ext uri="{FF2B5EF4-FFF2-40B4-BE49-F238E27FC236}">
                <a16:creationId xmlns:a16="http://schemas.microsoft.com/office/drawing/2014/main" id="{A6D54925-3F26-2940-865D-4E585AEBEB8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cxnSp>
        <p:nvCxnSpPr>
          <p:cNvPr id="14" name="直線コネクタ 13">
            <a:extLst>
              <a:ext uri="{FF2B5EF4-FFF2-40B4-BE49-F238E27FC236}">
                <a16:creationId xmlns:a16="http://schemas.microsoft.com/office/drawing/2014/main" id="{76CC1A0B-C4A3-4248-B4CF-B6113BE11155}"/>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図 11">
            <a:extLst>
              <a:ext uri="{FF2B5EF4-FFF2-40B4-BE49-F238E27FC236}">
                <a16:creationId xmlns:a16="http://schemas.microsoft.com/office/drawing/2014/main" id="{98661BEC-251E-8B49-8B84-50AD218D28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5" name="直線コネクタ 14">
            <a:extLst>
              <a:ext uri="{FF2B5EF4-FFF2-40B4-BE49-F238E27FC236}">
                <a16:creationId xmlns:a16="http://schemas.microsoft.com/office/drawing/2014/main" id="{55F7604E-B711-9544-B2A8-54BBBD1ED424}"/>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645578998"/>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Rectangle 20"/>
          <p:cNvSpPr/>
          <p:nvPr userDrawn="1"/>
        </p:nvSpPr>
        <p:spPr>
          <a:xfrm>
            <a:off x="0" y="0"/>
            <a:ext cx="9906000" cy="733702"/>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lIns="68270" tIns="35100" rIns="68270" bIns="34135" rtlCol="0" anchor="ctr">
            <a:normAutofit/>
          </a:bodyPr>
          <a:lstStyle/>
          <a:p>
            <a:pPr algn="ctr"/>
            <a:endParaRPr lang="en-US" sz="1480" dirty="0"/>
          </a:p>
        </p:txBody>
      </p:sp>
      <p:sp>
        <p:nvSpPr>
          <p:cNvPr id="11"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marL="0" indent="0">
              <a:defRPr kumimoji="1" lang="ja-JP" altLang="en-US" sz="2400" b="1" i="0" kern="1200" spc="0" baseline="0" dirty="0">
                <a:solidFill>
                  <a:schemeClr val="bg1"/>
                </a:solidFill>
                <a:latin typeface="Arial" panose="020B0604020202020204" pitchFamily="34" charset="0"/>
                <a:ea typeface="BIZ UDPゴシック" panose="020B0400000000000000" pitchFamily="50" charset="-128"/>
                <a:cs typeface="Arial"/>
              </a:defRPr>
            </a:lvl1pPr>
          </a:lstStyle>
          <a:p>
            <a:pPr marL="184005" marR="0" lvl="0" indent="-184005" algn="l" defTabSz="495263" rtl="0" eaLnBrk="1" fontAlgn="base" latinLnBrk="0" hangingPunct="1">
              <a:lnSpc>
                <a:spcPct val="100000"/>
              </a:lnSpc>
              <a:spcBef>
                <a:spcPct val="20000"/>
              </a:spcBef>
              <a:spcAft>
                <a:spcPct val="0"/>
              </a:spcAft>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baseline="0">
                <a:latin typeface="Arial" panose="020B0604020202020204" pitchFamily="34" charset="0"/>
                <a:ea typeface="BIZ UDPゴシック" panose="020B0400000000000000" pitchFamily="50" charset="-128"/>
              </a:defRPr>
            </a:lvl1pPr>
            <a:lvl2pPr>
              <a:defRPr sz="2000" baseline="0">
                <a:latin typeface="Arial" panose="020B0604020202020204" pitchFamily="34" charset="0"/>
                <a:ea typeface="BIZ UDPゴシック" panose="020B0400000000000000" pitchFamily="50" charset="-128"/>
              </a:defRPr>
            </a:lvl2pPr>
            <a:lvl3pPr>
              <a:defRPr sz="2000" baseline="0">
                <a:latin typeface="Arial" panose="020B0604020202020204" pitchFamily="34" charset="0"/>
                <a:ea typeface="BIZ UDPゴシック" panose="020B0400000000000000" pitchFamily="50" charset="-128"/>
              </a:defRPr>
            </a:lvl3pPr>
            <a:lvl4pPr>
              <a:defRPr sz="2000" baseline="0">
                <a:latin typeface="Arial" panose="020B0604020202020204" pitchFamily="34" charset="0"/>
                <a:ea typeface="BIZ UDPゴシック" panose="020B0400000000000000" pitchFamily="50" charset="-128"/>
              </a:defRPr>
            </a:lvl4pPr>
            <a:lvl5pPr>
              <a:defRPr sz="2000" baseline="0">
                <a:latin typeface="Arial" panose="020B0604020202020204" pitchFamily="34" charset="0"/>
                <a:ea typeface="BIZ UDPゴシック" panose="020B0400000000000000"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Rectangle 17"/>
          <p:cNvSpPr/>
          <p:nvPr userDrawn="1"/>
        </p:nvSpPr>
        <p:spPr>
          <a:xfrm>
            <a:off x="0" y="6434124"/>
            <a:ext cx="9906000" cy="424800"/>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950" b="0" i="0" dirty="0">
              <a:solidFill>
                <a:schemeClr val="tx1"/>
              </a:solidFill>
              <a:latin typeface="HGPGothicE" charset="-128"/>
              <a:ea typeface="HGPGothicE" charset="-128"/>
            </a:endParaRPr>
          </a:p>
        </p:txBody>
      </p:sp>
      <p:sp>
        <p:nvSpPr>
          <p:cNvPr id="14" name="TextBox 12"/>
          <p:cNvSpPr txBox="1"/>
          <p:nvPr userDrawn="1"/>
        </p:nvSpPr>
        <p:spPr>
          <a:xfrm>
            <a:off x="581296" y="6593331"/>
            <a:ext cx="3639012"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rPr>
              <a:t>© 2023 </a:t>
            </a:r>
            <a:r>
              <a:rPr kumimoji="0" lang="en-US" altLang="ja-JP" sz="800" b="0" i="0" dirty="0">
                <a:solidFill>
                  <a:schemeClr val="bg1"/>
                </a:solidFill>
                <a:latin typeface="Arial" panose="020B0604020202020204" pitchFamily="34" charset="0"/>
                <a:ea typeface="HGPGothicE" charset="-128"/>
                <a:cs typeface="Arial" panose="020B0604020202020204" pitchFamily="34" charset="0"/>
              </a:rPr>
              <a:t>NTT DATA INSTITUTE OF MANAGEMENT CONSULTING, Inc.</a:t>
            </a:r>
            <a:endPar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sp>
        <p:nvSpPr>
          <p:cNvPr id="15" name="TextBox 16"/>
          <p:cNvSpPr txBox="1"/>
          <p:nvPr userDrawn="1"/>
        </p:nvSpPr>
        <p:spPr>
          <a:xfrm>
            <a:off x="4680937" y="6551483"/>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Arial" panose="020B0604020202020204" pitchFamily="34" charset="0"/>
                <a:ea typeface="Meiryo UI" panose="020B0604030504040204" pitchFamily="50" charset="-128"/>
                <a:cs typeface="Arial" panose="020B0604020202020204" pitchFamily="34" charset="0"/>
              </a:rPr>
              <a:pPr algn="ctr" fontAlgn="auto">
                <a:spcBef>
                  <a:spcPts val="0"/>
                </a:spcBef>
                <a:spcAft>
                  <a:spcPts val="0"/>
                </a:spcAft>
                <a:defRPr/>
              </a:pPr>
              <a:t>‹#›</a:t>
            </a:fld>
            <a:endParaRPr lang="en-US" sz="12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681060685"/>
      </p:ext>
    </p:extLst>
  </p:cSld>
  <p:clrMapOvr>
    <a:masterClrMapping/>
  </p:clrMapOvr>
  <p:extLst>
    <p:ext uri="{DCECCB84-F9BA-43D5-87BE-67443E8EF086}">
      <p15:sldGuideLst xmlns:p15="http://schemas.microsoft.com/office/powerpoint/2012/main">
        <p15:guide id="1" orient="horz" pos="572">
          <p15:clr>
            <a:srgbClr val="FBAE40"/>
          </p15:clr>
        </p15:guide>
        <p15:guide id="2" pos="32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a:defRPr lang="ja-JP" altLang="en-US" sz="2400" b="1" spc="0">
                <a:solidFill>
                  <a:srgbClr val="6785C1"/>
                </a:solidFill>
                <a:latin typeface="BIZ UDPゴシック" panose="020B0400000000000000" pitchFamily="50" charset="-128"/>
                <a:ea typeface="BIZ UDPゴシック" panose="020B0400000000000000" pitchFamily="50" charset="-128"/>
                <a:cs typeface="Arial"/>
              </a:defRPr>
            </a:lvl1pPr>
          </a:lstStyle>
          <a:p>
            <a:pPr marL="184005" marR="0" lvl="0" indent="-184005"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a:latin typeface="BIZ UDPゴシック" panose="020B0400000000000000" pitchFamily="50" charset="-128"/>
                <a:ea typeface="BIZ UDPゴシック" panose="020B0400000000000000" pitchFamily="50" charset="-128"/>
              </a:defRPr>
            </a:lvl1pPr>
            <a:lvl2pPr>
              <a:defRPr sz="2000">
                <a:latin typeface="BIZ UDPゴシック" panose="020B0400000000000000" pitchFamily="50" charset="-128"/>
                <a:ea typeface="BIZ UDPゴシック" panose="020B0400000000000000" pitchFamily="50" charset="-128"/>
              </a:defRPr>
            </a:lvl2pPr>
            <a:lvl3pPr>
              <a:defRPr sz="2000">
                <a:latin typeface="BIZ UDPゴシック" panose="020B0400000000000000" pitchFamily="50" charset="-128"/>
                <a:ea typeface="BIZ UDPゴシック" panose="020B0400000000000000" pitchFamily="50" charset="-128"/>
              </a:defRPr>
            </a:lvl3pPr>
            <a:lvl4pPr>
              <a:defRPr sz="2000">
                <a:latin typeface="BIZ UDPゴシック" panose="020B0400000000000000" pitchFamily="50" charset="-128"/>
                <a:ea typeface="BIZ UDPゴシック" panose="020B0400000000000000" pitchFamily="50" charset="-128"/>
              </a:defRPr>
            </a:lvl4pPr>
            <a:lvl5pPr>
              <a:defRPr sz="2000">
                <a:latin typeface="BIZ UDPゴシック" panose="020B0400000000000000" pitchFamily="50" charset="-128"/>
                <a:ea typeface="BIZ UDPゴシック" panose="020B0400000000000000"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Rectangle 17"/>
          <p:cNvSpPr/>
          <p:nvPr userDrawn="1"/>
        </p:nvSpPr>
        <p:spPr>
          <a:xfrm>
            <a:off x="0" y="6434124"/>
            <a:ext cx="9906000" cy="424800"/>
          </a:xfrm>
          <a:prstGeom prst="rect">
            <a:avLst/>
          </a:prstGeom>
          <a:solidFill>
            <a:srgbClr val="6785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950" b="0" i="0" dirty="0">
              <a:solidFill>
                <a:schemeClr val="tx1"/>
              </a:solidFill>
              <a:latin typeface="HGPGothicE" charset="-128"/>
              <a:ea typeface="HGPGothicE" charset="-128"/>
            </a:endParaRPr>
          </a:p>
        </p:txBody>
      </p:sp>
      <p:sp>
        <p:nvSpPr>
          <p:cNvPr id="8" name="TextBox 12"/>
          <p:cNvSpPr txBox="1"/>
          <p:nvPr userDrawn="1"/>
        </p:nvSpPr>
        <p:spPr>
          <a:xfrm>
            <a:off x="581295" y="6593331"/>
            <a:ext cx="3521781"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rPr>
              <a:t>© 2023</a:t>
            </a:r>
            <a:r>
              <a:rPr kumimoji="0" lang="en-US" altLang="ja-JP" sz="800" b="0" i="0" baseline="0" dirty="0">
                <a:solidFill>
                  <a:schemeClr val="bg1"/>
                </a:solidFill>
                <a:latin typeface="Arial" panose="020B0604020202020204" pitchFamily="34" charset="0"/>
                <a:ea typeface="Meiryo UI" panose="020B0604030504040204" pitchFamily="50" charset="-128"/>
                <a:cs typeface="Arial" panose="020B0604020202020204" pitchFamily="34" charset="0"/>
              </a:rPr>
              <a:t> </a:t>
            </a:r>
            <a:r>
              <a:rPr kumimoji="0" lang="en-US" altLang="ja-JP" sz="800" b="0" i="0" dirty="0">
                <a:solidFill>
                  <a:schemeClr val="bg1"/>
                </a:solidFill>
                <a:latin typeface="Arial" panose="020B0604020202020204" pitchFamily="34" charset="0"/>
                <a:ea typeface="HGPGothicE" charset="-128"/>
                <a:cs typeface="Arial" panose="020B0604020202020204" pitchFamily="34" charset="0"/>
              </a:rPr>
              <a:t>NTT DATA INSTITUTE OF MANAGEMENT CONSULTING, Inc.</a:t>
            </a:r>
            <a:endParaRPr kumimoji="0" lang="en-US" altLang="ja-JP" sz="8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sp>
        <p:nvSpPr>
          <p:cNvPr id="9" name="TextBox 16"/>
          <p:cNvSpPr txBox="1"/>
          <p:nvPr userDrawn="1"/>
        </p:nvSpPr>
        <p:spPr>
          <a:xfrm>
            <a:off x="4680937" y="6551483"/>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Arial" panose="020B0604020202020204" pitchFamily="34" charset="0"/>
                <a:ea typeface="Meiryo UI" panose="020B0604030504040204" pitchFamily="50" charset="-128"/>
                <a:cs typeface="Arial" panose="020B0604020202020204" pitchFamily="34" charset="0"/>
              </a:rPr>
              <a:pPr algn="ctr" fontAlgn="auto">
                <a:spcBef>
                  <a:spcPts val="0"/>
                </a:spcBef>
                <a:spcAft>
                  <a:spcPts val="0"/>
                </a:spcAft>
                <a:defRPr/>
              </a:pPr>
              <a:t>‹#›</a:t>
            </a:fld>
            <a:endParaRPr lang="en-US" sz="1200" b="0" i="0" dirty="0">
              <a:solidFill>
                <a:schemeClr val="bg1"/>
              </a:solidFill>
              <a:latin typeface="Arial" panose="020B0604020202020204" pitchFamily="34" charset="0"/>
              <a:ea typeface="Meiryo UI" panose="020B0604030504040204" pitchFamily="50" charset="-128"/>
              <a:cs typeface="Arial" panose="020B0604020202020204" pitchFamily="34" charset="0"/>
            </a:endParaRPr>
          </a:p>
        </p:txBody>
      </p:sp>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1106368432"/>
      </p:ext>
    </p:extLst>
  </p:cSld>
  <p:clrMapOvr>
    <a:masterClrMapping/>
  </p:clrMapOvr>
  <p:extLst>
    <p:ext uri="{DCECCB84-F9BA-43D5-87BE-67443E8EF086}">
      <p15:sldGuideLst xmlns:p15="http://schemas.microsoft.com/office/powerpoint/2012/main">
        <p15:guide id="1" orient="horz" pos="572">
          <p15:clr>
            <a:srgbClr val="FBAE40"/>
          </p15:clr>
        </p15:guide>
        <p15:guide id="2" pos="325">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コンテンツC">
    <p:bg>
      <p:bgPr>
        <a:gradFill flip="none"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a:defRPr lang="ja-JP" altLang="en-US" sz="2400" b="1" spc="0">
                <a:solidFill>
                  <a:schemeClr val="tx1"/>
                </a:solidFill>
                <a:latin typeface="BIZ UDPゴシック" panose="020B0400000000000000" pitchFamily="50" charset="-128"/>
                <a:ea typeface="BIZ UDPゴシック" panose="020B0400000000000000" pitchFamily="50" charset="-128"/>
                <a:cs typeface="Arial"/>
              </a:defRPr>
            </a:lvl1pPr>
          </a:lstStyle>
          <a:p>
            <a:pPr marL="184005" marR="0" lvl="0" indent="-184005" latinLnBrk="0">
              <a:lnSpc>
                <a:spcPct val="100000"/>
              </a:lnSpc>
              <a:spcBef>
                <a:spcPct val="20000"/>
              </a:spcBef>
              <a:buClrTx/>
              <a:buSzTx/>
              <a:buFont typeface="+mj-lt"/>
              <a:buNone/>
              <a:tabLst/>
            </a:pPr>
            <a:r>
              <a:rPr kumimoji="1" lang="ja-JP" altLang="en-US" dirty="0"/>
              <a:t>［タイトル］</a:t>
            </a:r>
          </a:p>
        </p:txBody>
      </p:sp>
      <p:sp>
        <p:nvSpPr>
          <p:cNvPr id="14" name="TextBox 12"/>
          <p:cNvSpPr txBox="1"/>
          <p:nvPr userDrawn="1"/>
        </p:nvSpPr>
        <p:spPr>
          <a:xfrm>
            <a:off x="581296" y="6593331"/>
            <a:ext cx="3463166" cy="123111"/>
          </a:xfrm>
          <a:prstGeom prst="rect">
            <a:avLst/>
          </a:prstGeom>
          <a:noFill/>
        </p:spPr>
        <p:txBody>
          <a:bodyPr wrap="square" tIns="0" bIns="0">
            <a:spAutoFit/>
          </a:bodyPr>
          <a:lstStyle/>
          <a:p>
            <a:pPr marL="0" marR="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Arial" panose="020B0604020202020204" pitchFamily="34" charset="0"/>
                <a:ea typeface="Meiryo UI" panose="020B0604030504040204" pitchFamily="50" charset="-128"/>
                <a:cs typeface="Arial" panose="020B0604020202020204" pitchFamily="34" charset="0"/>
              </a:rPr>
              <a:t>© 2022 </a:t>
            </a:r>
            <a:r>
              <a:rPr kumimoji="0" lang="en-US" altLang="ja-JP" sz="800" b="0" i="0" dirty="0">
                <a:solidFill>
                  <a:schemeClr val="tx1"/>
                </a:solidFill>
                <a:latin typeface="Arial" panose="020B0604020202020204" pitchFamily="34" charset="0"/>
                <a:ea typeface="HGPGothicE" charset="-128"/>
                <a:cs typeface="Arial" panose="020B0604020202020204" pitchFamily="34" charset="0"/>
              </a:rPr>
              <a:t>NTT DATA INSTITUTE OF MANAGEMENT CONSULTING, Inc.</a:t>
            </a:r>
            <a:endParaRPr kumimoji="0" lang="en-US" altLang="ja-JP" sz="800" b="0" i="0" dirty="0">
              <a:solidFill>
                <a:schemeClr val="tx1"/>
              </a:solidFill>
              <a:latin typeface="Arial" panose="020B0604020202020204" pitchFamily="34" charset="0"/>
              <a:ea typeface="Meiryo UI" panose="020B0604030504040204" pitchFamily="50" charset="-128"/>
              <a:cs typeface="Arial" panose="020B0604020202020204" pitchFamily="34" charset="0"/>
            </a:endParaRPr>
          </a:p>
        </p:txBody>
      </p:sp>
      <p:sp>
        <p:nvSpPr>
          <p:cNvPr id="15" name="TextBox 16"/>
          <p:cNvSpPr txBox="1"/>
          <p:nvPr userDrawn="1"/>
        </p:nvSpPr>
        <p:spPr>
          <a:xfrm>
            <a:off x="4680937" y="6551483"/>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tx1"/>
                </a:solidFill>
                <a:latin typeface="Arial" panose="020B0604020202020204" pitchFamily="34" charset="0"/>
                <a:ea typeface="Meiryo UI" panose="020B0604030504040204" pitchFamily="50" charset="-128"/>
                <a:cs typeface="Arial" panose="020B0604020202020204" pitchFamily="34" charset="0"/>
              </a:rPr>
              <a:pPr algn="ctr" fontAlgn="auto">
                <a:spcBef>
                  <a:spcPts val="0"/>
                </a:spcBef>
                <a:spcAft>
                  <a:spcPts val="0"/>
                </a:spcAft>
                <a:defRPr/>
              </a:pPr>
              <a:t>‹#›</a:t>
            </a:fld>
            <a:endParaRPr lang="en-US" sz="1200" b="0" i="0" dirty="0">
              <a:solidFill>
                <a:schemeClr val="tx1"/>
              </a:solidFill>
              <a:latin typeface="Arial" panose="020B0604020202020204" pitchFamily="34" charset="0"/>
              <a:ea typeface="Meiryo UI" panose="020B0604030504040204" pitchFamily="50" charset="-128"/>
              <a:cs typeface="Arial" panose="020B0604020202020204" pitchFamily="34" charset="0"/>
            </a:endParaRPr>
          </a:p>
        </p:txBody>
      </p:sp>
      <p:sp>
        <p:nvSpPr>
          <p:cNvPr id="16"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a:latin typeface="BIZ UDPゴシック" panose="020B0400000000000000" pitchFamily="50" charset="-128"/>
                <a:ea typeface="BIZ UDPゴシック" panose="020B0400000000000000" pitchFamily="50" charset="-128"/>
              </a:defRPr>
            </a:lvl1pPr>
            <a:lvl2pPr>
              <a:defRPr sz="2000">
                <a:latin typeface="BIZ UDPゴシック" panose="020B0400000000000000" pitchFamily="50" charset="-128"/>
                <a:ea typeface="BIZ UDPゴシック" panose="020B0400000000000000" pitchFamily="50" charset="-128"/>
              </a:defRPr>
            </a:lvl2pPr>
            <a:lvl3pPr>
              <a:defRPr sz="2000">
                <a:latin typeface="BIZ UDPゴシック" panose="020B0400000000000000" pitchFamily="50" charset="-128"/>
                <a:ea typeface="BIZ UDPゴシック" panose="020B0400000000000000" pitchFamily="50" charset="-128"/>
              </a:defRPr>
            </a:lvl3pPr>
            <a:lvl4pPr>
              <a:defRPr sz="2000">
                <a:latin typeface="BIZ UDPゴシック" panose="020B0400000000000000" pitchFamily="50" charset="-128"/>
                <a:ea typeface="BIZ UDPゴシック" panose="020B0400000000000000" pitchFamily="50" charset="-128"/>
              </a:defRPr>
            </a:lvl4pPr>
            <a:lvl5pPr>
              <a:defRPr sz="2000">
                <a:latin typeface="BIZ UDPゴシック" panose="020B0400000000000000" pitchFamily="50" charset="-128"/>
                <a:ea typeface="BIZ UDPゴシック" panose="020B0400000000000000"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2268607185"/>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中扉A">
    <p:bg>
      <p:bgPr>
        <a:solidFill>
          <a:srgbClr val="6785C1"/>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2580" y="0"/>
            <a:ext cx="4244809"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7792C7"/>
          </a:solidFill>
          <a:ln>
            <a:noFill/>
          </a:ln>
        </p:spPr>
        <p:txBody>
          <a:bodyPr vert="horz" wrap="square" lIns="74295" tIns="37148" rIns="74295" bIns="37148" numCol="1" anchor="t" anchorCtr="0" compatLnSpc="1">
            <a:prstTxWarp prst="textNoShape">
              <a:avLst/>
            </a:prstTxWarp>
          </a:bodyPr>
          <a:lstStyle/>
          <a:p>
            <a:endParaRPr lang="en-US" sz="1480">
              <a:latin typeface="Meiryo UI" panose="020B0604030504040204" pitchFamily="50" charset="-128"/>
              <a:ea typeface="Meiryo UI" panose="020B0604030504040204" pitchFamily="50" charset="-128"/>
            </a:endParaRP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4681823" y="6556248"/>
            <a:ext cx="542354" cy="182880"/>
          </a:xfrm>
          <a:prstGeom prst="rect">
            <a:avLst/>
          </a:prstGeom>
        </p:spPr>
        <p:txBody>
          <a:bodyPr anchor="ctr"/>
          <a:lstStyle>
            <a:lvl1pPr>
              <a:defRPr sz="1200">
                <a:solidFill>
                  <a:srgbClr val="FFFFFF"/>
                </a:solidFill>
                <a:latin typeface="Meiryo UI" panose="020B0604030504040204" pitchFamily="50" charset="-128"/>
                <a:ea typeface="Meiryo UI" panose="020B0604030504040204" pitchFamily="50" charset="-128"/>
              </a:defRPr>
            </a:lvl1pPr>
          </a:lstStyle>
          <a:p>
            <a:pPr algn="ctr"/>
            <a:fld id="{92EA2340-BE12-4138-BE15-7C339B03EB4B}" type="slidenum">
              <a:rPr lang="en-US" smtClean="0"/>
              <a:pPr algn="ctr"/>
              <a:t>‹#›</a:t>
            </a:fld>
            <a:endParaRPr lang="en-US" dirty="0"/>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219450" y="1295400"/>
            <a:ext cx="6129338" cy="4343400"/>
          </a:xfrm>
          <a:prstGeom prst="rect">
            <a:avLst/>
          </a:prstGeom>
        </p:spPr>
        <p:txBody>
          <a:bodyPr anchor="ctr"/>
          <a:lstStyle>
            <a:lvl1pPr marL="0" indent="0" algn="ctr">
              <a:buNone/>
              <a:defRPr sz="2800" b="1" baseline="0">
                <a:solidFill>
                  <a:schemeClr val="tx1"/>
                </a:solidFill>
                <a:latin typeface="Arial" panose="020B0604020202020204" pitchFamily="34" charset="0"/>
                <a:ea typeface="BIZ UDPゴシック" panose="020B0400000000000000" pitchFamily="50" charset="-128"/>
              </a:defRPr>
            </a:lvl1pPr>
            <a:lvl2pPr marL="495264" indent="0">
              <a:buNone/>
              <a:defRPr>
                <a:solidFill>
                  <a:schemeClr val="bg1"/>
                </a:solidFill>
              </a:defRPr>
            </a:lvl2pPr>
            <a:lvl3pPr marL="990526" indent="0">
              <a:buNone/>
              <a:defRPr>
                <a:solidFill>
                  <a:schemeClr val="bg1"/>
                </a:solidFill>
              </a:defRPr>
            </a:lvl3pPr>
            <a:lvl4pPr marL="1485788" indent="0">
              <a:buNone/>
              <a:defRPr>
                <a:solidFill>
                  <a:schemeClr val="bg1"/>
                </a:solidFill>
              </a:defRPr>
            </a:lvl4pPr>
            <a:lvl5pPr marL="1981051" indent="0">
              <a:buNone/>
              <a:defRPr>
                <a:solidFill>
                  <a:schemeClr val="bg1"/>
                </a:solidFill>
              </a:defRPr>
            </a:lvl5pPr>
          </a:lstStyle>
          <a:p>
            <a:pPr lvl="0"/>
            <a:r>
              <a:rPr lang="en-US" dirty="0"/>
              <a:t>[</a:t>
            </a:r>
            <a:r>
              <a:rPr lang="ja-JP" altLang="en-US" dirty="0"/>
              <a:t>タイトル</a:t>
            </a:r>
            <a:r>
              <a:rPr lang="en-US" dirty="0"/>
              <a:t>]</a:t>
            </a:r>
          </a:p>
        </p:txBody>
      </p:sp>
      <p:sp>
        <p:nvSpPr>
          <p:cNvPr id="10" name="TextBox 12"/>
          <p:cNvSpPr txBox="1"/>
          <p:nvPr userDrawn="1"/>
        </p:nvSpPr>
        <p:spPr>
          <a:xfrm>
            <a:off x="581296" y="6593331"/>
            <a:ext cx="3463166"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rgbClr val="FFFFFF"/>
                </a:solidFill>
                <a:latin typeface="Meiryo UI" panose="020B0604030504040204" pitchFamily="50" charset="-128"/>
                <a:ea typeface="Meiryo UI" panose="020B0604030504040204" pitchFamily="50" charset="-128"/>
                <a:cs typeface="Meiryo UI" pitchFamily="50" charset="-128"/>
              </a:rPr>
              <a:t>© 2023 </a:t>
            </a:r>
            <a:r>
              <a:rPr kumimoji="0" lang="en-US" altLang="ja-JP" sz="800" b="0" i="0" dirty="0">
                <a:solidFill>
                  <a:schemeClr val="bg1"/>
                </a:solidFill>
                <a:latin typeface="HGPGothicE" charset="-128"/>
                <a:ea typeface="HGPGothicE" charset="-128"/>
                <a:cs typeface="Meiryo UI" pitchFamily="50" charset="-128"/>
              </a:rPr>
              <a:t>NTT DATA INSTITUTE </a:t>
            </a:r>
            <a:r>
              <a:rPr kumimoji="0" lang="en-US" altLang="ja-JP" sz="800" b="0" i="0" dirty="0">
                <a:solidFill>
                  <a:schemeClr val="bg1"/>
                </a:solidFill>
                <a:latin typeface="+mn-lt"/>
                <a:ea typeface="HGPGothicE" charset="-128"/>
                <a:cs typeface="Meiryo UI" pitchFamily="50" charset="-128"/>
              </a:rPr>
              <a:t>OF</a:t>
            </a:r>
            <a:r>
              <a:rPr kumimoji="0" lang="en-US" altLang="ja-JP" sz="800" b="0" i="0" dirty="0">
                <a:solidFill>
                  <a:schemeClr val="bg1"/>
                </a:solidFill>
                <a:latin typeface="HGPGothicE" charset="-128"/>
                <a:ea typeface="HGPGothicE" charset="-128"/>
                <a:cs typeface="Meiryo UI" pitchFamily="50" charset="-128"/>
              </a:rPr>
              <a:t> MANAGEMENT CONSULTING, Inc.</a:t>
            </a:r>
            <a:endPar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endParaRPr>
          </a:p>
        </p:txBody>
      </p:sp>
      <p:pic>
        <p:nvPicPr>
          <p:cNvPr id="13" name="図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598783975"/>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13.gi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3.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13.gi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image" Target="../media/image13.gif"/><Relationship Id="rId5" Type="http://schemas.openxmlformats.org/officeDocument/2006/relationships/theme" Target="../theme/theme7.xml"/><Relationship Id="rId4" Type="http://schemas.openxmlformats.org/officeDocument/2006/relationships/slideLayout" Target="../slideLayouts/slideLayout40.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13.gif"/><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8.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5" Type="http://schemas.openxmlformats.org/officeDocument/2006/relationships/theme" Target="../theme/theme9.xml"/><Relationship Id="rId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テキスト ボックス 5">
            <a:extLst>
              <a:ext uri="{FF2B5EF4-FFF2-40B4-BE49-F238E27FC236}">
                <a16:creationId xmlns:a16="http://schemas.microsoft.com/office/drawing/2014/main" id="{0323A1CE-F105-904C-B58C-B516875892B3}"/>
              </a:ext>
            </a:extLst>
          </p:cNvPr>
          <p:cNvSpPr txBox="1"/>
          <p:nvPr userDrawn="1"/>
        </p:nvSpPr>
        <p:spPr>
          <a:xfrm>
            <a:off x="3810523" y="6623438"/>
            <a:ext cx="3834383" cy="215444"/>
          </a:xfrm>
          <a:prstGeom prst="rect">
            <a:avLst/>
          </a:prstGeom>
          <a:noFill/>
          <a:ln>
            <a:noFill/>
          </a:ln>
        </p:spPr>
        <p:txBody>
          <a:bodyPr wrap="none" lIns="0" rIns="0" rtlCol="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BIZ UDPゴシック" panose="020B0400000000000000" pitchFamily="50" charset="-128"/>
                <a:ea typeface="BIZ UDPゴシック" panose="020B0400000000000000" pitchFamily="50" charset="-128"/>
                <a:cs typeface="Meiryo UI" pitchFamily="50" charset="-128"/>
              </a:rPr>
              <a:t>© 2022 NTT DATA INSTITUTE OF MANAGEMENT CONSULTING, Inc.</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 id="2147483944" r:id="rId7"/>
    <p:sldLayoutId id="2147483947" r:id="rId8"/>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0" name="テキスト ボックス 9">
            <a:extLst>
              <a:ext uri="{FF2B5EF4-FFF2-40B4-BE49-F238E27FC236}">
                <a16:creationId xmlns:a16="http://schemas.microsoft.com/office/drawing/2014/main" id="{FABE1F5C-44E3-2745-A6E0-D87D45F262F1}"/>
              </a:ext>
            </a:extLst>
          </p:cNvPr>
          <p:cNvSpPr txBox="1"/>
          <p:nvPr userDrawn="1"/>
        </p:nvSpPr>
        <p:spPr>
          <a:xfrm>
            <a:off x="4281806" y="6623438"/>
            <a:ext cx="336310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cxnSp>
        <p:nvCxnSpPr>
          <p:cNvPr id="11" name="直線コネクタ 10">
            <a:extLst>
              <a:ext uri="{FF2B5EF4-FFF2-40B4-BE49-F238E27FC236}">
                <a16:creationId xmlns:a16="http://schemas.microsoft.com/office/drawing/2014/main" id="{395DF888-D4B6-4949-862D-D304657D991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図 8">
            <a:extLst>
              <a:ext uri="{FF2B5EF4-FFF2-40B4-BE49-F238E27FC236}">
                <a16:creationId xmlns:a16="http://schemas.microsoft.com/office/drawing/2014/main" id="{56E6DBED-05EC-ED4C-BA1C-98816793ED10}"/>
              </a:ext>
            </a:extLst>
          </p:cNvPr>
          <p:cNvPicPr>
            <a:picLocks noChangeAspect="1"/>
          </p:cNvPicPr>
          <p:nvPr userDrawn="1"/>
        </p:nvPicPr>
        <p:blipFill>
          <a:blip r:embed="rId12"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2" name="直線コネクタ 11">
            <a:extLst>
              <a:ext uri="{FF2B5EF4-FFF2-40B4-BE49-F238E27FC236}">
                <a16:creationId xmlns:a16="http://schemas.microsoft.com/office/drawing/2014/main" id="{E441C67B-44D0-444E-A28E-6186DDF7ABC3}"/>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a:solidFill>
                  <a:schemeClr val="tx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 id="2147483943" r:id="rId5"/>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a:solidFill>
                  <a:schemeClr val="tx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891492812"/>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テキスト ボックス 11">
            <a:extLst>
              <a:ext uri="{FF2B5EF4-FFF2-40B4-BE49-F238E27FC236}">
                <a16:creationId xmlns:a16="http://schemas.microsoft.com/office/drawing/2014/main" id="{2EC0FE39-FF8A-854D-B052-AD48F672F869}"/>
              </a:ext>
            </a:extLst>
          </p:cNvPr>
          <p:cNvSpPr txBox="1"/>
          <p:nvPr userDrawn="1"/>
        </p:nvSpPr>
        <p:spPr>
          <a:xfrm>
            <a:off x="4954155" y="6623438"/>
            <a:ext cx="2866169" cy="200055"/>
          </a:xfrm>
          <a:prstGeom prst="rect">
            <a:avLst/>
          </a:prstGeom>
          <a:noFill/>
          <a:ln>
            <a:noFill/>
          </a:ln>
        </p:spPr>
        <p:txBody>
          <a:bodyPr wrap="none" lIns="0" rIns="0" rtlCol="0">
            <a:spAutoFit/>
          </a:bodyPr>
          <a:lstStyle/>
          <a:p>
            <a:pPr algn="r"/>
            <a:r>
              <a:rPr kumimoji="0" lang="en-US" altLang="ja-JP" sz="700" dirty="0">
                <a:solidFill>
                  <a:schemeClr val="tx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6E0AB67B-3BB7-D24C-B6E4-8AEC718F26B0}"/>
              </a:ext>
            </a:extLst>
          </p:cNvPr>
          <p:cNvCxnSpPr>
            <a:cxnSpLocks/>
          </p:cNvCxnSpPr>
          <p:nvPr userDrawn="1"/>
        </p:nvCxnSpPr>
        <p:spPr>
          <a:xfrm>
            <a:off x="7820324"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419A274F-C600-0040-8334-12E71497BD00}"/>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a:off x="7991572" y="6600825"/>
            <a:ext cx="920819" cy="234560"/>
          </a:xfrm>
          <a:prstGeom prst="rect">
            <a:avLst/>
          </a:prstGeom>
        </p:spPr>
      </p:pic>
      <p:cxnSp>
        <p:nvCxnSpPr>
          <p:cNvPr id="16" name="直線コネクタ 15">
            <a:extLst>
              <a:ext uri="{FF2B5EF4-FFF2-40B4-BE49-F238E27FC236}">
                <a16:creationId xmlns:a16="http://schemas.microsoft.com/office/drawing/2014/main" id="{0408FE47-3BFF-0A42-8F48-D66777FF6E91}"/>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1183530914"/>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2" r:id="rId5"/>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9583546"/>
      </p:ext>
    </p:extLst>
  </p:cSld>
  <p:clrMap bg1="dk1" tx1="lt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2.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2.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42.xml"/><Relationship Id="rId4" Type="http://schemas.openxmlformats.org/officeDocument/2006/relationships/image" Target="../media/image41.jpeg"/></Relationships>
</file>

<file path=ppt/slides/_rels/slide39.xml.rels><?xml version="1.0" encoding="UTF-8" standalone="yes"?>
<Relationships xmlns="http://schemas.openxmlformats.org/package/2006/relationships"><Relationship Id="rId2" Type="http://schemas.openxmlformats.org/officeDocument/2006/relationships/hyperlink" Target="https://www.gov.uk/government/publications/the-uk-digital-identity-and-attributes-trust-framework/the-uk-digital-identity-and-attributes-trust-framework" TargetMode="External"/><Relationship Id="rId1" Type="http://schemas.openxmlformats.org/officeDocument/2006/relationships/slideLayout" Target="../slideLayouts/slideLayout4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2" Type="http://schemas.openxmlformats.org/officeDocument/2006/relationships/hyperlink" Target="https://www.aclu.org/news/national-security/dont-put-your-trust-trusted-identities" TargetMode="External"/><Relationship Id="rId1" Type="http://schemas.openxmlformats.org/officeDocument/2006/relationships/slideLayout" Target="../slideLayouts/slideLayout4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4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4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2.xml"/></Relationships>
</file>

<file path=ppt/slides/_rels/slide9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2"/>
          </p:nvPr>
        </p:nvSpPr>
        <p:spPr>
          <a:xfrm>
            <a:off x="331490" y="3257651"/>
            <a:ext cx="9242723" cy="1639470"/>
          </a:xfrm>
        </p:spPr>
        <p:txBody>
          <a:bodyPr/>
          <a:lstStyle/>
          <a:p>
            <a:r>
              <a:rPr lang="ja-JP" altLang="en-US" dirty="0"/>
              <a:t>令和４年度デジタル取引環境整備事業（「Ｔｒｕｓｔｅｄ Ｗｅｂ」の実現に向けた技術動向調査）</a:t>
            </a:r>
            <a:endParaRPr lang="en-US" altLang="ja-JP" dirty="0"/>
          </a:p>
          <a:p>
            <a:r>
              <a:rPr lang="en-US" altLang="ja-JP" dirty="0" smtClean="0"/>
              <a:t>Trusted Web</a:t>
            </a:r>
            <a:r>
              <a:rPr lang="ja-JP" altLang="en-US" dirty="0" smtClean="0"/>
              <a:t>に係る海外</a:t>
            </a:r>
            <a:r>
              <a:rPr lang="ja-JP" altLang="en-US" dirty="0"/>
              <a:t>動向調査報告書</a:t>
            </a:r>
            <a:endParaRPr lang="en-US" altLang="ja-JP" dirty="0"/>
          </a:p>
        </p:txBody>
      </p:sp>
      <p:sp>
        <p:nvSpPr>
          <p:cNvPr id="4" name="テキスト プレースホルダー 3"/>
          <p:cNvSpPr>
            <a:spLocks noGrp="1"/>
          </p:cNvSpPr>
          <p:nvPr>
            <p:ph type="body" sz="quarter" idx="13"/>
          </p:nvPr>
        </p:nvSpPr>
        <p:spPr/>
        <p:txBody>
          <a:bodyPr/>
          <a:lstStyle/>
          <a:p>
            <a:r>
              <a:rPr kumimoji="1" lang="en-US" altLang="ja-JP" dirty="0"/>
              <a:t>2023</a:t>
            </a:r>
            <a:r>
              <a:rPr kumimoji="1" lang="ja-JP" altLang="en-US" dirty="0"/>
              <a:t>年</a:t>
            </a:r>
            <a:r>
              <a:rPr lang="en-US" altLang="ja-JP" dirty="0"/>
              <a:t>3</a:t>
            </a:r>
            <a:r>
              <a:rPr kumimoji="1" lang="ja-JP" altLang="en-US" dirty="0" smtClean="0"/>
              <a:t>月</a:t>
            </a:r>
            <a:r>
              <a:rPr lang="en-US" altLang="ja-JP" dirty="0"/>
              <a:t>30</a:t>
            </a:r>
            <a:r>
              <a:rPr kumimoji="1" lang="ja-JP" altLang="en-US" dirty="0" smtClean="0"/>
              <a:t>日</a:t>
            </a:r>
            <a:endParaRPr kumimoji="1" lang="en-US" altLang="ja-JP" dirty="0"/>
          </a:p>
          <a:p>
            <a:r>
              <a:rPr lang="ja-JP" altLang="en-US" dirty="0"/>
              <a:t>株式会社エヌ・ティ・ティ・データ経営研究所</a:t>
            </a:r>
          </a:p>
        </p:txBody>
      </p:sp>
    </p:spTree>
    <p:extLst>
      <p:ext uri="{BB962C8B-B14F-4D97-AF65-F5344CB8AC3E}">
        <p14:creationId xmlns:p14="http://schemas.microsoft.com/office/powerpoint/2010/main" val="18785902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a:bodyPr>
          <a:lstStyle/>
          <a:p>
            <a:r>
              <a:rPr lang="ja-JP" altLang="en-US" sz="2000" dirty="0">
                <a:solidFill>
                  <a:srgbClr val="002060"/>
                </a:solidFill>
              </a:rPr>
              <a:t>目次</a:t>
            </a:r>
            <a:endParaRPr lang="ja-JP" altLang="en-US" sz="2000" b="1" spc="0" dirty="0">
              <a:solidFill>
                <a:srgbClr val="002060"/>
              </a:solidFill>
            </a:endParaRPr>
          </a:p>
        </p:txBody>
      </p:sp>
      <p:sp>
        <p:nvSpPr>
          <p:cNvPr id="6" name="テキスト プレースホルダー 4"/>
          <p:cNvSpPr txBox="1">
            <a:spLocks/>
          </p:cNvSpPr>
          <p:nvPr/>
        </p:nvSpPr>
        <p:spPr>
          <a:xfrm>
            <a:off x="331789" y="520524"/>
            <a:ext cx="9242722" cy="6234695"/>
          </a:xfrm>
          <a:prstGeom prst="rect">
            <a:avLst/>
          </a:prstGeom>
        </p:spPr>
        <p:txBody>
          <a:bodyPr vert="horz" lIns="0" tIns="45720" rIns="0" bIns="45720" rtlCol="0" anchor="t">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342900" indent="-342900">
              <a:buFont typeface="+mj-lt"/>
              <a:buAutoNum type="arabicPeriod"/>
            </a:pPr>
            <a:r>
              <a:rPr lang="ja-JP" altLang="en-US" b="1" dirty="0"/>
              <a:t>調査の背景・目的等</a:t>
            </a:r>
            <a:endParaRPr lang="en-US" altLang="ja-JP" b="1" dirty="0"/>
          </a:p>
          <a:p>
            <a:pPr marL="342900" indent="-342900">
              <a:buFont typeface="+mj-lt"/>
              <a:buAutoNum type="arabicPeriod"/>
            </a:pPr>
            <a:r>
              <a:rPr lang="ja-JP" altLang="en-US" b="1" dirty="0"/>
              <a:t>デジタルアイデンティティに</a:t>
            </a:r>
            <a:r>
              <a:rPr lang="ja-JP" altLang="en-US" b="1" dirty="0" smtClean="0"/>
              <a:t>関する基礎調査の</a:t>
            </a:r>
            <a:r>
              <a:rPr lang="ja-JP" altLang="en-US" b="1" dirty="0"/>
              <a:t>調査</a:t>
            </a:r>
            <a:endParaRPr lang="en-US" altLang="ja-JP" b="1" dirty="0"/>
          </a:p>
          <a:p>
            <a:pPr marL="342900" indent="-342900">
              <a:buFont typeface="+mj-lt"/>
              <a:buAutoNum type="arabicPeriod"/>
            </a:pPr>
            <a:r>
              <a:rPr lang="ja-JP" altLang="en-US" b="1" dirty="0"/>
              <a:t>詳細調査</a:t>
            </a:r>
            <a:endParaRPr lang="en-US" altLang="ja-JP" b="1" dirty="0"/>
          </a:p>
          <a:p>
            <a:pPr lvl="1" indent="0">
              <a:buNone/>
            </a:pPr>
            <a:r>
              <a:rPr lang="en-US" altLang="ja-JP" b="1" dirty="0"/>
              <a:t>3.1</a:t>
            </a:r>
            <a:r>
              <a:rPr lang="ja-JP" altLang="en-US" b="1" dirty="0"/>
              <a:t> </a:t>
            </a:r>
            <a:r>
              <a:rPr lang="zh-TW" altLang="en-US" b="1" dirty="0"/>
              <a:t>共通識別番号</a:t>
            </a:r>
            <a:r>
              <a:rPr lang="ja-JP" altLang="en-US" b="1" dirty="0"/>
              <a:t>・デジタル</a:t>
            </a:r>
            <a:r>
              <a:rPr lang="en-US" altLang="ja-JP" b="1" dirty="0"/>
              <a:t>ID</a:t>
            </a:r>
            <a:r>
              <a:rPr lang="ja-JP" altLang="en-US" b="1" dirty="0"/>
              <a:t>に関する政策動向</a:t>
            </a:r>
            <a:endParaRPr lang="en-US" altLang="ja-JP" b="1" dirty="0"/>
          </a:p>
          <a:p>
            <a:pPr lvl="1" indent="0">
              <a:buNone/>
            </a:pPr>
            <a:r>
              <a:rPr lang="en-US" altLang="ja-JP" b="1" dirty="0"/>
              <a:t>3.2</a:t>
            </a:r>
            <a:r>
              <a:rPr lang="ja-JP" altLang="en-US" b="1" dirty="0"/>
              <a:t> トラストフレームワークの策定状況</a:t>
            </a:r>
            <a:endParaRPr lang="en-US" altLang="ja-JP" b="1" dirty="0"/>
          </a:p>
          <a:p>
            <a:pPr lvl="1" indent="0">
              <a:buNone/>
            </a:pPr>
            <a:r>
              <a:rPr lang="en-US" altLang="ja-JP" b="1" dirty="0"/>
              <a:t>3.3 </a:t>
            </a:r>
            <a:r>
              <a:rPr lang="ja-JP" altLang="en-US" b="1" dirty="0"/>
              <a:t>自己主権型／分散型アイデンティティに関する取り組み・ユースケース</a:t>
            </a:r>
            <a:endParaRPr lang="en-US" altLang="ja-JP" b="1" dirty="0"/>
          </a:p>
          <a:p>
            <a:pPr marL="342900" indent="-342900">
              <a:buFont typeface="+mj-lt"/>
              <a:buAutoNum type="arabicPeriod"/>
            </a:pPr>
            <a:r>
              <a:rPr lang="ja-JP" altLang="en-US" b="1" dirty="0"/>
              <a:t>整理・分析</a:t>
            </a:r>
            <a:endParaRPr lang="en-US" altLang="ja-JP" b="1" dirty="0"/>
          </a:p>
          <a:p>
            <a:pPr marL="359410" lvl="1" indent="0">
              <a:buNone/>
            </a:pPr>
            <a:r>
              <a:rPr lang="en-US" altLang="ja-JP" b="1" dirty="0"/>
              <a:t>4.1 </a:t>
            </a:r>
            <a:r>
              <a:rPr lang="ja-JP" altLang="en-US" b="1" dirty="0"/>
              <a:t>調査テーマを総括した各国のデジタル</a:t>
            </a:r>
            <a:r>
              <a:rPr lang="en-US" altLang="ja-JP" b="1" dirty="0"/>
              <a:t>D</a:t>
            </a:r>
            <a:r>
              <a:rPr lang="ja-JP" altLang="en-US" b="1" dirty="0"/>
              <a:t>政策の方向性</a:t>
            </a:r>
          </a:p>
          <a:p>
            <a:pPr marL="359410" lvl="1" indent="0">
              <a:buNone/>
            </a:pPr>
            <a:r>
              <a:rPr lang="en-US" altLang="ja-JP" b="1" dirty="0"/>
              <a:t>4.2 </a:t>
            </a:r>
            <a:r>
              <a:rPr lang="ja-JP" altLang="en-US" b="1" dirty="0"/>
              <a:t>各国の比較・分析</a:t>
            </a:r>
          </a:p>
          <a:p>
            <a:pPr marL="359410" lvl="1" indent="0">
              <a:buNone/>
            </a:pPr>
            <a:r>
              <a:rPr lang="en-US" altLang="ja-JP" b="1" dirty="0"/>
              <a:t>4.3 Trusted Web</a:t>
            </a:r>
            <a:r>
              <a:rPr lang="ja-JP" altLang="en-US" b="1" dirty="0"/>
              <a:t>との連携可能性、示唆・課題</a:t>
            </a:r>
            <a:endParaRPr lang="en-US" altLang="ja-JP" b="1" dirty="0"/>
          </a:p>
          <a:p>
            <a:pPr marL="645752" lvl="1" indent="-285750"/>
            <a:endParaRPr lang="en-US" altLang="ja-JP" dirty="0"/>
          </a:p>
          <a:p>
            <a:pPr marL="342900" indent="-342900">
              <a:buFont typeface="+mj-lt"/>
              <a:buAutoNum type="arabicPeriod"/>
            </a:pPr>
            <a:endParaRPr lang="en-US" altLang="ja-JP" b="1" u="sng" dirty="0"/>
          </a:p>
        </p:txBody>
      </p:sp>
    </p:spTree>
    <p:extLst>
      <p:ext uri="{BB962C8B-B14F-4D97-AF65-F5344CB8AC3E}">
        <p14:creationId xmlns:p14="http://schemas.microsoft.com/office/powerpoint/2010/main" val="3131484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4"/>
            <a:ext cx="8185447" cy="2460171"/>
          </a:xfrm>
        </p:spPr>
        <p:txBody>
          <a:bodyPr/>
          <a:lstStyle/>
          <a:p>
            <a:r>
              <a:rPr lang="en-US" altLang="ja-JP" sz="3200" b="1" dirty="0"/>
              <a:t>1. </a:t>
            </a:r>
            <a:r>
              <a:rPr lang="ja-JP" altLang="en-US" sz="3200" b="1" dirty="0"/>
              <a:t>調査の背景・目的等</a:t>
            </a:r>
            <a:endParaRPr kumimoji="1" lang="ja-JP" altLang="en-US" sz="3200" b="1" dirty="0"/>
          </a:p>
        </p:txBody>
      </p:sp>
    </p:spTree>
    <p:extLst>
      <p:ext uri="{BB962C8B-B14F-4D97-AF65-F5344CB8AC3E}">
        <p14:creationId xmlns:p14="http://schemas.microsoft.com/office/powerpoint/2010/main" val="3235284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a:bodyPr>
          <a:lstStyle/>
          <a:p>
            <a:r>
              <a:rPr lang="en-US" altLang="ja-JP" sz="1800" dirty="0">
                <a:solidFill>
                  <a:schemeClr val="accent2">
                    <a:lumMod val="90000"/>
                    <a:lumOff val="10000"/>
                  </a:schemeClr>
                </a:solidFill>
              </a:rPr>
              <a:t>1.1</a:t>
            </a:r>
            <a:r>
              <a:rPr lang="ja-JP" altLang="en-US" sz="1800" dirty="0">
                <a:solidFill>
                  <a:schemeClr val="accent2">
                    <a:lumMod val="90000"/>
                    <a:lumOff val="10000"/>
                  </a:schemeClr>
                </a:solidFill>
              </a:rPr>
              <a:t>　調査の背景・目的</a:t>
            </a:r>
            <a:endParaRPr lang="ja-JP" altLang="en-US" sz="1800" b="1" spc="0" dirty="0">
              <a:solidFill>
                <a:schemeClr val="accent2">
                  <a:lumMod val="90000"/>
                  <a:lumOff val="10000"/>
                </a:schemeClr>
              </a:solidFill>
            </a:endParaRPr>
          </a:p>
        </p:txBody>
      </p:sp>
      <p:sp>
        <p:nvSpPr>
          <p:cNvPr id="9" name="テキスト ボックス 8"/>
          <p:cNvSpPr txBox="1"/>
          <p:nvPr/>
        </p:nvSpPr>
        <p:spPr>
          <a:xfrm>
            <a:off x="331490" y="698182"/>
            <a:ext cx="9243021" cy="682038"/>
          </a:xfrm>
          <a:prstGeom prst="rect">
            <a:avLst/>
          </a:prstGeom>
          <a:noFill/>
        </p:spPr>
        <p:txBody>
          <a:bodyPr wrap="square" lIns="0" rIns="0" rtlCol="0">
            <a:noAutofit/>
          </a:bodyPr>
          <a:lstStyle/>
          <a:p>
            <a:pPr lvl="0" defTabSz="288000"/>
            <a:r>
              <a:rPr lang="ja-JP" altLang="en-US" dirty="0">
                <a:solidFill>
                  <a:srgbClr val="000000"/>
                </a:solidFill>
                <a:latin typeface="Meiryo UI"/>
              </a:rPr>
              <a:t>　</a:t>
            </a:r>
            <a:r>
              <a:rPr lang="en-US" altLang="ja-JP" dirty="0">
                <a:solidFill>
                  <a:srgbClr val="000000"/>
                </a:solidFill>
                <a:latin typeface="Meiryo UI"/>
              </a:rPr>
              <a:t>Covid-19</a:t>
            </a:r>
            <a:r>
              <a:rPr lang="ja-JP" altLang="en-US" dirty="0">
                <a:solidFill>
                  <a:srgbClr val="000000"/>
                </a:solidFill>
                <a:latin typeface="Meiryo UI"/>
              </a:rPr>
              <a:t>を契機に社会全体のデジタルトランスフォーメーション（</a:t>
            </a:r>
            <a:r>
              <a:rPr lang="en-US" altLang="ja-JP" dirty="0">
                <a:solidFill>
                  <a:srgbClr val="000000"/>
                </a:solidFill>
                <a:latin typeface="Meiryo UI"/>
              </a:rPr>
              <a:t>DX</a:t>
            </a:r>
            <a:r>
              <a:rPr lang="ja-JP" altLang="en-US" dirty="0">
                <a:solidFill>
                  <a:srgbClr val="000000"/>
                </a:solidFill>
                <a:latin typeface="Meiryo UI"/>
              </a:rPr>
              <a:t>）が加速し、サイバーとフィジカルが融合していく中で、様々な社会活動のデジタル化が進む「デジタル社会」に移行している。しかしながら、フェイクニュースやプライバシーリスク等の様々な課題が顕在化し、“一握りの巨大企業への依存”でも、“監視社会”でもない第三の道を模索することが必要となっている。このような中で、デジタル社会の基盤として発展してきたインターネットとウェブでは、データの受け渡しのプロトコルは決められているが、</a:t>
            </a:r>
            <a:r>
              <a:rPr lang="en-US" altLang="ja-JP" dirty="0">
                <a:solidFill>
                  <a:srgbClr val="000000"/>
                </a:solidFill>
                <a:latin typeface="Meiryo UI"/>
              </a:rPr>
              <a:t>Identity</a:t>
            </a:r>
            <a:r>
              <a:rPr lang="ja-JP" altLang="en-US" dirty="0">
                <a:solidFill>
                  <a:srgbClr val="000000"/>
                </a:solidFill>
                <a:latin typeface="Meiryo UI"/>
              </a:rPr>
              <a:t>管理も含め、データ・マネジメントの多くはプラットフォーム事業者など各サービスに依存し、サイロ化され、外部からの検証可能性が低く、「信じるほかない」状況となっている。</a:t>
            </a:r>
          </a:p>
          <a:p>
            <a:pPr lvl="0" defTabSz="288000"/>
            <a:r>
              <a:rPr lang="ja-JP" altLang="en-US" dirty="0">
                <a:solidFill>
                  <a:srgbClr val="000000"/>
                </a:solidFill>
                <a:latin typeface="Meiryo UI"/>
              </a:rPr>
              <a:t>　こうした中、</a:t>
            </a:r>
            <a:r>
              <a:rPr lang="en-US" altLang="ja-JP" dirty="0">
                <a:solidFill>
                  <a:srgbClr val="000000"/>
                </a:solidFill>
                <a:latin typeface="Meiryo UI"/>
              </a:rPr>
              <a:t>2020</a:t>
            </a:r>
            <a:r>
              <a:rPr lang="ja-JP" altLang="en-US" dirty="0">
                <a:solidFill>
                  <a:srgbClr val="000000"/>
                </a:solidFill>
                <a:latin typeface="Meiryo UI"/>
              </a:rPr>
              <a:t>年</a:t>
            </a:r>
            <a:r>
              <a:rPr lang="en-US" altLang="ja-JP" dirty="0">
                <a:solidFill>
                  <a:srgbClr val="000000"/>
                </a:solidFill>
                <a:latin typeface="Meiryo UI"/>
              </a:rPr>
              <a:t>6</a:t>
            </a:r>
            <a:r>
              <a:rPr lang="ja-JP" altLang="en-US" dirty="0">
                <a:solidFill>
                  <a:srgbClr val="000000"/>
                </a:solidFill>
                <a:latin typeface="Meiryo UI"/>
              </a:rPr>
              <a:t>月のデジタル市場競争会議における「デジタル市場競争に係る中期展望レ</a:t>
            </a:r>
          </a:p>
          <a:p>
            <a:pPr lvl="0" defTabSz="288000"/>
            <a:r>
              <a:rPr lang="ja-JP" altLang="en-US" dirty="0">
                <a:solidFill>
                  <a:srgbClr val="000000"/>
                </a:solidFill>
                <a:latin typeface="Meiryo UI"/>
              </a:rPr>
              <a:t>ポート」の提言を受け、データ・フリー・フロー・ウィズトラスト（</a:t>
            </a:r>
            <a:r>
              <a:rPr lang="en-US" altLang="ja-JP" dirty="0">
                <a:solidFill>
                  <a:srgbClr val="000000"/>
                </a:solidFill>
                <a:latin typeface="Meiryo UI"/>
              </a:rPr>
              <a:t>DFFT</a:t>
            </a:r>
            <a:r>
              <a:rPr lang="ja-JP" altLang="en-US" dirty="0">
                <a:solidFill>
                  <a:srgbClr val="000000"/>
                </a:solidFill>
                <a:latin typeface="Meiryo UI"/>
              </a:rPr>
              <a:t>）の具現化も視野に、</a:t>
            </a:r>
            <a:r>
              <a:rPr lang="en-US" altLang="ja-JP" dirty="0">
                <a:solidFill>
                  <a:srgbClr val="000000"/>
                </a:solidFill>
                <a:latin typeface="Meiryo UI"/>
              </a:rPr>
              <a:t>2020</a:t>
            </a:r>
            <a:r>
              <a:rPr lang="ja-JP" altLang="en-US" dirty="0">
                <a:solidFill>
                  <a:srgbClr val="000000"/>
                </a:solidFill>
                <a:latin typeface="Meiryo UI"/>
              </a:rPr>
              <a:t>年</a:t>
            </a:r>
            <a:r>
              <a:rPr lang="en-US" altLang="ja-JP" dirty="0">
                <a:solidFill>
                  <a:srgbClr val="000000"/>
                </a:solidFill>
                <a:latin typeface="Meiryo UI"/>
              </a:rPr>
              <a:t>10</a:t>
            </a:r>
            <a:r>
              <a:rPr lang="ja-JP" altLang="en-US" dirty="0">
                <a:solidFill>
                  <a:srgbClr val="000000"/>
                </a:solidFill>
                <a:latin typeface="Meiryo UI"/>
              </a:rPr>
              <a:t>月、内閣官房において「</a:t>
            </a:r>
            <a:r>
              <a:rPr lang="en-US" altLang="ja-JP" dirty="0">
                <a:solidFill>
                  <a:srgbClr val="000000"/>
                </a:solidFill>
                <a:latin typeface="Meiryo UI"/>
              </a:rPr>
              <a:t>Trusted Web</a:t>
            </a:r>
            <a:r>
              <a:rPr lang="ja-JP" altLang="en-US" dirty="0">
                <a:solidFill>
                  <a:srgbClr val="000000"/>
                </a:solidFill>
                <a:latin typeface="Meiryo UI"/>
              </a:rPr>
              <a:t>推進協議会」が発足した。</a:t>
            </a:r>
            <a:endParaRPr lang="en-US" altLang="ja-JP" dirty="0">
              <a:solidFill>
                <a:srgbClr val="000000"/>
              </a:solidFill>
              <a:latin typeface="Meiryo UI"/>
            </a:endParaRPr>
          </a:p>
          <a:p>
            <a:pPr lvl="0" defTabSz="288000"/>
            <a:endParaRPr lang="en-US" altLang="ja-JP" dirty="0">
              <a:solidFill>
                <a:srgbClr val="000000"/>
              </a:solidFill>
              <a:latin typeface="Meiryo UI"/>
            </a:endParaRPr>
          </a:p>
          <a:p>
            <a:pPr marL="285750" indent="-285750" defTabSz="288000">
              <a:buFont typeface="Wingdings" panose="05000000000000000000" pitchFamily="2" charset="2"/>
              <a:buChar char="Ø"/>
            </a:pPr>
            <a:r>
              <a:rPr lang="en-US" altLang="ja-JP" dirty="0">
                <a:latin typeface="Meiryo UI"/>
              </a:rPr>
              <a:t>Trusted</a:t>
            </a:r>
            <a:r>
              <a:rPr lang="ja-JP" altLang="en-US" dirty="0">
                <a:latin typeface="Meiryo UI"/>
              </a:rPr>
              <a:t> </a:t>
            </a:r>
            <a:r>
              <a:rPr lang="en-US" altLang="ja-JP" dirty="0">
                <a:latin typeface="Meiryo UI"/>
              </a:rPr>
              <a:t>Web</a:t>
            </a:r>
            <a:r>
              <a:rPr lang="ja-JP" altLang="en-US" dirty="0">
                <a:latin typeface="Meiryo UI"/>
              </a:rPr>
              <a:t>では、データ及びそのやり取りの検証可能領域を拡大するとともに、ユーザー（個人・法人等）による主体的なデータコントロールを可能にすることによって、デジタル社会の信頼性（</a:t>
            </a:r>
            <a:r>
              <a:rPr lang="en-US" altLang="ja-JP" dirty="0">
                <a:latin typeface="Meiryo UI"/>
              </a:rPr>
              <a:t>Trust</a:t>
            </a:r>
            <a:r>
              <a:rPr lang="ja-JP" altLang="en-US" dirty="0">
                <a:latin typeface="Meiryo UI"/>
              </a:rPr>
              <a:t>）の向上を目指している</a:t>
            </a:r>
            <a:endParaRPr lang="en-US" altLang="ja-JP" dirty="0">
              <a:latin typeface="Meiryo UI"/>
            </a:endParaRPr>
          </a:p>
          <a:p>
            <a:pPr marL="285750" indent="-285750" defTabSz="288000">
              <a:buFont typeface="Wingdings" panose="05000000000000000000" pitchFamily="2" charset="2"/>
              <a:buChar char="Ø"/>
            </a:pPr>
            <a:r>
              <a:rPr lang="ja-JP" altLang="en-US" dirty="0">
                <a:latin typeface="Meiryo UI"/>
              </a:rPr>
              <a:t>本調査では、そのような</a:t>
            </a:r>
            <a:r>
              <a:rPr lang="en-US" altLang="ja-JP" dirty="0">
                <a:latin typeface="Meiryo UI"/>
              </a:rPr>
              <a:t>Trusted Web</a:t>
            </a:r>
            <a:r>
              <a:rPr lang="ja-JP" altLang="en-US" dirty="0">
                <a:latin typeface="Meiryo UI"/>
              </a:rPr>
              <a:t>の実現を推進するため、諸外国における類似の取り組み動向を調査し、</a:t>
            </a:r>
            <a:r>
              <a:rPr lang="en-US" altLang="ja-JP" dirty="0">
                <a:latin typeface="Meiryo UI"/>
              </a:rPr>
              <a:t>Trusted Web</a:t>
            </a:r>
            <a:r>
              <a:rPr lang="ja-JP" altLang="en-US" dirty="0">
                <a:latin typeface="Meiryo UI"/>
              </a:rPr>
              <a:t>との連携可能性や実現に向けた示唆を抽出することを目的とした</a:t>
            </a:r>
            <a:endParaRPr lang="en-US" altLang="ja-JP" dirty="0">
              <a:latin typeface="Meiryo UI"/>
            </a:endParaRPr>
          </a:p>
        </p:txBody>
      </p:sp>
      <p:sp>
        <p:nvSpPr>
          <p:cNvPr id="2" name="テキスト ボックス 1"/>
          <p:cNvSpPr txBox="1"/>
          <p:nvPr/>
        </p:nvSpPr>
        <p:spPr>
          <a:xfrm>
            <a:off x="8296266" y="376164"/>
            <a:ext cx="914400" cy="914400"/>
          </a:xfrm>
          <a:prstGeom prst="rect">
            <a:avLst/>
          </a:prstGeom>
        </p:spPr>
        <p:txBody>
          <a:bodyPr vert="horz" wrap="none" lIns="0" tIns="45720" rIns="0" bIns="45720" rtlCol="0" anchor="t" anchorCtr="0">
            <a:normAutofit fontScale="97500"/>
          </a:bodyPr>
          <a:lstStyle/>
          <a:p>
            <a:r>
              <a:rPr kumimoji="1" lang="ja-JP" altLang="en-US" sz="1400" b="1" dirty="0">
                <a:solidFill>
                  <a:schemeClr val="tx2"/>
                </a:solidFill>
              </a:rPr>
              <a:t>仕様書の抜粋部分</a:t>
            </a:r>
          </a:p>
        </p:txBody>
      </p:sp>
      <p:sp>
        <p:nvSpPr>
          <p:cNvPr id="3" name="角丸四角形 2"/>
          <p:cNvSpPr/>
          <p:nvPr/>
        </p:nvSpPr>
        <p:spPr>
          <a:xfrm>
            <a:off x="190500" y="698182"/>
            <a:ext cx="9384011" cy="2913698"/>
          </a:xfrm>
          <a:prstGeom prst="roundRect">
            <a:avLst>
              <a:gd name="adj" fmla="val 3591"/>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Tree>
    <p:extLst>
      <p:ext uri="{BB962C8B-B14F-4D97-AF65-F5344CB8AC3E}">
        <p14:creationId xmlns:p14="http://schemas.microsoft.com/office/powerpoint/2010/main" val="1117893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533488"/>
          </a:xfrm>
        </p:spPr>
        <p:txBody>
          <a:bodyPr>
            <a:normAutofit fontScale="90000"/>
          </a:bodyPr>
          <a:lstStyle/>
          <a:p>
            <a:r>
              <a:rPr lang="en-US" altLang="ja-JP" sz="1100" dirty="0">
                <a:solidFill>
                  <a:schemeClr val="accent2">
                    <a:lumMod val="90000"/>
                    <a:lumOff val="10000"/>
                  </a:schemeClr>
                </a:solidFill>
              </a:rPr>
              <a:t>1.2</a:t>
            </a:r>
            <a:r>
              <a:rPr lang="ja-JP" altLang="en-US" sz="1100" dirty="0">
                <a:solidFill>
                  <a:schemeClr val="accent2">
                    <a:lumMod val="90000"/>
                    <a:lumOff val="10000"/>
                  </a:schemeClr>
                </a:solidFill>
              </a:rPr>
              <a:t>　調査方針</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ja-JP" altLang="en-US" sz="2000" dirty="0">
                <a:solidFill>
                  <a:schemeClr val="accent2">
                    <a:lumMod val="90000"/>
                    <a:lumOff val="10000"/>
                  </a:schemeClr>
                </a:solidFill>
              </a:rPr>
              <a:t>調査の全体像</a:t>
            </a: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1"/>
            <a:ext cx="9397126" cy="1785275"/>
          </a:xfrm>
          <a:prstGeom prst="rect">
            <a:avLst/>
          </a:prstGeom>
          <a:noFill/>
        </p:spPr>
        <p:txBody>
          <a:bodyPr wrap="square" lIns="0" rIns="0" rtlCol="0">
            <a:noAutofit/>
          </a:bodyPr>
          <a:lstStyle/>
          <a:p>
            <a:pPr marL="285750" lvl="0" indent="-285750" defTabSz="288000">
              <a:buFont typeface="Arial" panose="020B0604020202020204" pitchFamily="34" charset="0"/>
              <a:buChar char="•"/>
            </a:pPr>
            <a:r>
              <a:rPr lang="ja-JP" altLang="en-US" sz="1600" b="1" dirty="0">
                <a:solidFill>
                  <a:srgbClr val="000000"/>
                </a:solidFill>
                <a:latin typeface="Meiryo UI"/>
              </a:rPr>
              <a:t>デジタルアイデンティ周辺</a:t>
            </a:r>
            <a:r>
              <a:rPr lang="ja-JP" altLang="en-US" sz="1600" b="1" dirty="0" smtClean="0">
                <a:solidFill>
                  <a:srgbClr val="000000"/>
                </a:solidFill>
                <a:latin typeface="Meiryo UI"/>
              </a:rPr>
              <a:t>の基礎調査を</a:t>
            </a:r>
            <a:r>
              <a:rPr lang="ja-JP" altLang="en-US" sz="1600" b="1" dirty="0">
                <a:solidFill>
                  <a:srgbClr val="000000"/>
                </a:solidFill>
                <a:latin typeface="Meiryo UI"/>
              </a:rPr>
              <a:t>整理するとともに、</a:t>
            </a:r>
            <a:r>
              <a:rPr lang="ja-JP" altLang="en-US" sz="1600" b="1" noProof="0" dirty="0">
                <a:solidFill>
                  <a:srgbClr val="000000"/>
                </a:solidFill>
                <a:latin typeface="Meiryo UI"/>
                <a:ea typeface="Meiryo UI"/>
              </a:rPr>
              <a:t>各国・地域の共通識別番号・デジタル</a:t>
            </a:r>
            <a:r>
              <a:rPr lang="en-US" altLang="ja-JP" sz="1600" b="1" noProof="0" dirty="0">
                <a:solidFill>
                  <a:srgbClr val="000000"/>
                </a:solidFill>
                <a:latin typeface="Meiryo UI"/>
                <a:ea typeface="Meiryo UI"/>
              </a:rPr>
              <a:t>ID</a:t>
            </a:r>
            <a:r>
              <a:rPr lang="ja-JP" altLang="en-US" sz="1600" b="1" dirty="0">
                <a:solidFill>
                  <a:srgbClr val="000000"/>
                </a:solidFill>
                <a:latin typeface="Meiryo UI"/>
                <a:ea typeface="Meiryo UI"/>
              </a:rPr>
              <a:t>に関する政策動向</a:t>
            </a:r>
            <a:r>
              <a:rPr lang="ja-JP" altLang="en-US" sz="1600" b="1" noProof="0" dirty="0" err="1">
                <a:solidFill>
                  <a:srgbClr val="000000"/>
                </a:solidFill>
                <a:latin typeface="Meiryo UI"/>
                <a:ea typeface="Meiryo UI"/>
              </a:rPr>
              <a:t>、</a:t>
            </a:r>
            <a:r>
              <a:rPr lang="ja-JP" altLang="en-US" sz="1600" b="1" noProof="0" dirty="0">
                <a:solidFill>
                  <a:srgbClr val="000000"/>
                </a:solidFill>
                <a:latin typeface="Meiryo UI"/>
                <a:ea typeface="Meiryo UI"/>
              </a:rPr>
              <a:t>トラストフレームワークの策定状況、自己主権型</a:t>
            </a:r>
            <a:r>
              <a:rPr lang="en-US" altLang="ja-JP" sz="1600" b="1" noProof="0" dirty="0">
                <a:solidFill>
                  <a:srgbClr val="000000"/>
                </a:solidFill>
                <a:latin typeface="Meiryo UI"/>
                <a:ea typeface="Meiryo UI"/>
              </a:rPr>
              <a:t>/</a:t>
            </a:r>
            <a:r>
              <a:rPr lang="ja-JP" altLang="en-US" sz="1600" b="1" noProof="0" dirty="0">
                <a:solidFill>
                  <a:srgbClr val="000000"/>
                </a:solidFill>
                <a:latin typeface="Meiryo UI"/>
                <a:ea typeface="Meiryo UI"/>
              </a:rPr>
              <a:t>分散型アイデンティティに関する取り組み状況及びそれらを活用したユースケース</a:t>
            </a:r>
            <a:r>
              <a:rPr lang="ja-JP" altLang="en-US" sz="1600" b="1" dirty="0">
                <a:solidFill>
                  <a:srgbClr val="000000"/>
                </a:solidFill>
                <a:latin typeface="Meiryo UI"/>
                <a:ea typeface="Meiryo UI"/>
              </a:rPr>
              <a:t>の</a:t>
            </a:r>
            <a:r>
              <a:rPr lang="en-US" altLang="ja-JP" sz="1600" b="1" dirty="0">
                <a:solidFill>
                  <a:srgbClr val="000000"/>
                </a:solidFill>
                <a:latin typeface="Meiryo UI"/>
                <a:ea typeface="Meiryo UI"/>
              </a:rPr>
              <a:t>3</a:t>
            </a:r>
            <a:r>
              <a:rPr lang="ja-JP" altLang="en-US" sz="1600" b="1" dirty="0">
                <a:solidFill>
                  <a:srgbClr val="000000"/>
                </a:solidFill>
                <a:latin typeface="Meiryo UI"/>
                <a:ea typeface="Meiryo UI"/>
              </a:rPr>
              <a:t>項目を個別</a:t>
            </a:r>
            <a:r>
              <a:rPr lang="ja-JP" altLang="en-US" sz="1600" b="1" noProof="0" dirty="0">
                <a:solidFill>
                  <a:srgbClr val="000000"/>
                </a:solidFill>
                <a:latin typeface="Meiryo UI"/>
                <a:ea typeface="Meiryo UI"/>
              </a:rPr>
              <a:t>テーマとして調査する</a:t>
            </a:r>
            <a:endParaRPr lang="en-US" altLang="ja-JP" sz="1600" b="1" noProof="0" dirty="0">
              <a:solidFill>
                <a:srgbClr val="000000"/>
              </a:solidFill>
              <a:latin typeface="Meiryo UI"/>
              <a:ea typeface="Meiryo UI"/>
            </a:endParaRPr>
          </a:p>
          <a:p>
            <a:pPr marL="285750" indent="-285750" defTabSz="288000">
              <a:buFont typeface="Arial" panose="020B0604020202020204" pitchFamily="34" charset="0"/>
              <a:buChar char="•"/>
            </a:pPr>
            <a:r>
              <a:rPr kumimoji="1" lang="ja-JP" altLang="en-US" sz="1600" b="1" i="0" u="none" strike="noStrike" kern="1200" cap="none" spc="0" normalizeH="0" baseline="0" dirty="0">
                <a:ln>
                  <a:noFill/>
                </a:ln>
                <a:solidFill>
                  <a:srgbClr val="000000"/>
                </a:solidFill>
                <a:effectLst/>
                <a:uLnTx/>
                <a:uFillTx/>
                <a:latin typeface="Meiryo UI"/>
                <a:ea typeface="Meiryo UI"/>
              </a:rPr>
              <a:t>調査結果を基に</a:t>
            </a:r>
            <a:r>
              <a:rPr lang="ja-JP" altLang="en-US" sz="1600" b="1" dirty="0">
                <a:solidFill>
                  <a:srgbClr val="000000"/>
                </a:solidFill>
                <a:latin typeface="Meiryo UI"/>
              </a:rPr>
              <a:t>各国・地域の制度・取り組みを横並びで整理・分析することによって、</a:t>
            </a:r>
            <a:r>
              <a:rPr lang="en-US" altLang="ja-JP" sz="1600" b="1" dirty="0">
                <a:solidFill>
                  <a:srgbClr val="000000"/>
                </a:solidFill>
                <a:latin typeface="Meiryo UI"/>
              </a:rPr>
              <a:t>Trusted</a:t>
            </a:r>
            <a:r>
              <a:rPr lang="ja-JP" altLang="en-US" sz="1600" b="1" dirty="0">
                <a:solidFill>
                  <a:srgbClr val="000000"/>
                </a:solidFill>
                <a:latin typeface="Meiryo UI"/>
              </a:rPr>
              <a:t> </a:t>
            </a:r>
            <a:r>
              <a:rPr lang="en-US" altLang="ja-JP" sz="1600" b="1" dirty="0">
                <a:solidFill>
                  <a:srgbClr val="000000"/>
                </a:solidFill>
                <a:latin typeface="Meiryo UI"/>
              </a:rPr>
              <a:t>Web</a:t>
            </a:r>
            <a:r>
              <a:rPr lang="ja-JP" altLang="en-US" sz="1600" b="1" dirty="0">
                <a:solidFill>
                  <a:srgbClr val="000000"/>
                </a:solidFill>
                <a:latin typeface="Meiryo UI"/>
              </a:rPr>
              <a:t>との親和性が高く連携可能性のある国・地域・取り組み、</a:t>
            </a:r>
            <a:r>
              <a:rPr lang="en-US" altLang="ja-JP" sz="1600" b="1" dirty="0">
                <a:solidFill>
                  <a:srgbClr val="000000"/>
                </a:solidFill>
                <a:latin typeface="Meiryo UI"/>
              </a:rPr>
              <a:t>Trusted Web</a:t>
            </a:r>
            <a:r>
              <a:rPr lang="ja-JP" altLang="en-US" sz="1600" b="1" dirty="0">
                <a:solidFill>
                  <a:srgbClr val="000000"/>
                </a:solidFill>
                <a:latin typeface="Meiryo UI"/>
              </a:rPr>
              <a:t>の実現に向けた課題・示唆等を抽出する</a:t>
            </a:r>
            <a:endParaRPr lang="en-US" altLang="ja-JP" sz="1600" b="1" dirty="0">
              <a:solidFill>
                <a:srgbClr val="000000"/>
              </a:solidFill>
              <a:latin typeface="Meiryo UI"/>
            </a:endParaRPr>
          </a:p>
        </p:txBody>
      </p:sp>
      <p:graphicFrame>
        <p:nvGraphicFramePr>
          <p:cNvPr id="3" name="表 2"/>
          <p:cNvGraphicFramePr>
            <a:graphicFrameLocks noGrp="1"/>
          </p:cNvGraphicFramePr>
          <p:nvPr>
            <p:extLst>
              <p:ext uri="{D42A27DB-BD31-4B8C-83A1-F6EECF244321}">
                <p14:modId xmlns:p14="http://schemas.microsoft.com/office/powerpoint/2010/main" val="2689210744"/>
              </p:ext>
            </p:extLst>
          </p:nvPr>
        </p:nvGraphicFramePr>
        <p:xfrm>
          <a:off x="3354142" y="3484090"/>
          <a:ext cx="4594419" cy="2554536"/>
        </p:xfrm>
        <a:graphic>
          <a:graphicData uri="http://schemas.openxmlformats.org/drawingml/2006/table">
            <a:tbl>
              <a:tblPr firstRow="1" bandRow="1">
                <a:tableStyleId>{5C22544A-7EE6-4342-B048-85BDC9FD1C3A}</a:tableStyleId>
              </a:tblPr>
              <a:tblGrid>
                <a:gridCol w="510491">
                  <a:extLst>
                    <a:ext uri="{9D8B030D-6E8A-4147-A177-3AD203B41FA5}">
                      <a16:colId xmlns:a16="http://schemas.microsoft.com/office/drawing/2014/main" val="738357010"/>
                    </a:ext>
                  </a:extLst>
                </a:gridCol>
                <a:gridCol w="510491">
                  <a:extLst>
                    <a:ext uri="{9D8B030D-6E8A-4147-A177-3AD203B41FA5}">
                      <a16:colId xmlns:a16="http://schemas.microsoft.com/office/drawing/2014/main" val="1354716234"/>
                    </a:ext>
                  </a:extLst>
                </a:gridCol>
                <a:gridCol w="510491">
                  <a:extLst>
                    <a:ext uri="{9D8B030D-6E8A-4147-A177-3AD203B41FA5}">
                      <a16:colId xmlns:a16="http://schemas.microsoft.com/office/drawing/2014/main" val="3554932599"/>
                    </a:ext>
                  </a:extLst>
                </a:gridCol>
                <a:gridCol w="510491">
                  <a:extLst>
                    <a:ext uri="{9D8B030D-6E8A-4147-A177-3AD203B41FA5}">
                      <a16:colId xmlns:a16="http://schemas.microsoft.com/office/drawing/2014/main" val="1447529291"/>
                    </a:ext>
                  </a:extLst>
                </a:gridCol>
                <a:gridCol w="510491">
                  <a:extLst>
                    <a:ext uri="{9D8B030D-6E8A-4147-A177-3AD203B41FA5}">
                      <a16:colId xmlns:a16="http://schemas.microsoft.com/office/drawing/2014/main" val="3132682332"/>
                    </a:ext>
                  </a:extLst>
                </a:gridCol>
                <a:gridCol w="510491">
                  <a:extLst>
                    <a:ext uri="{9D8B030D-6E8A-4147-A177-3AD203B41FA5}">
                      <a16:colId xmlns:a16="http://schemas.microsoft.com/office/drawing/2014/main" val="3358761484"/>
                    </a:ext>
                  </a:extLst>
                </a:gridCol>
                <a:gridCol w="510491">
                  <a:extLst>
                    <a:ext uri="{9D8B030D-6E8A-4147-A177-3AD203B41FA5}">
                      <a16:colId xmlns:a16="http://schemas.microsoft.com/office/drawing/2014/main" val="2401840510"/>
                    </a:ext>
                  </a:extLst>
                </a:gridCol>
                <a:gridCol w="510491">
                  <a:extLst>
                    <a:ext uri="{9D8B030D-6E8A-4147-A177-3AD203B41FA5}">
                      <a16:colId xmlns:a16="http://schemas.microsoft.com/office/drawing/2014/main" val="2927836897"/>
                    </a:ext>
                  </a:extLst>
                </a:gridCol>
                <a:gridCol w="510491">
                  <a:extLst>
                    <a:ext uri="{9D8B030D-6E8A-4147-A177-3AD203B41FA5}">
                      <a16:colId xmlns:a16="http://schemas.microsoft.com/office/drawing/2014/main" val="774964070"/>
                    </a:ext>
                  </a:extLst>
                </a:gridCol>
              </a:tblGrid>
              <a:tr h="638634">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3012922355"/>
                  </a:ext>
                </a:extLst>
              </a:tr>
              <a:tr h="638634">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3904646340"/>
                  </a:ext>
                </a:extLst>
              </a:tr>
              <a:tr h="638634">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1566058324"/>
                  </a:ext>
                </a:extLst>
              </a:tr>
              <a:tr h="638634">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977018519"/>
                  </a:ext>
                </a:extLst>
              </a:tr>
            </a:tbl>
          </a:graphicData>
        </a:graphic>
      </p:graphicFrame>
      <p:sp>
        <p:nvSpPr>
          <p:cNvPr id="28" name="テキスト ボックス 27"/>
          <p:cNvSpPr txBox="1"/>
          <p:nvPr/>
        </p:nvSpPr>
        <p:spPr>
          <a:xfrm>
            <a:off x="3923135" y="2067868"/>
            <a:ext cx="2062906" cy="326479"/>
          </a:xfrm>
          <a:prstGeom prst="rect">
            <a:avLst/>
          </a:prstGeom>
        </p:spPr>
        <p:txBody>
          <a:bodyPr vert="horz" wrap="none" lIns="0" tIns="45720" rIns="0" bIns="45720" rtlCol="0" anchor="ctr" anchorCtr="0">
            <a:normAutofit fontScale="97500" lnSpcReduction="10000"/>
          </a:bodyPr>
          <a:lstStyle/>
          <a:p>
            <a:pPr algn="ctr"/>
            <a:r>
              <a:rPr kumimoji="1" lang="ja-JP" altLang="en-US" sz="1600" b="1" u="sng" dirty="0">
                <a:solidFill>
                  <a:schemeClr val="accent2">
                    <a:lumMod val="75000"/>
                    <a:lumOff val="25000"/>
                  </a:schemeClr>
                </a:solidFill>
              </a:rPr>
              <a:t>調査の全体イメージ</a:t>
            </a:r>
          </a:p>
        </p:txBody>
      </p:sp>
      <p:sp>
        <p:nvSpPr>
          <p:cNvPr id="2" name="ホームベース 1"/>
          <p:cNvSpPr/>
          <p:nvPr/>
        </p:nvSpPr>
        <p:spPr>
          <a:xfrm>
            <a:off x="1839157" y="3143437"/>
            <a:ext cx="6109404" cy="270321"/>
          </a:xfrm>
          <a:prstGeom prst="homePlate">
            <a:avLst>
              <a:gd name="adj" fmla="val 21123"/>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３．詳細調査</a:t>
            </a:r>
          </a:p>
        </p:txBody>
      </p:sp>
      <p:sp>
        <p:nvSpPr>
          <p:cNvPr id="12" name="ホームベース 11"/>
          <p:cNvSpPr/>
          <p:nvPr/>
        </p:nvSpPr>
        <p:spPr>
          <a:xfrm>
            <a:off x="1839157" y="4377410"/>
            <a:ext cx="1480187" cy="736399"/>
          </a:xfrm>
          <a:prstGeom prst="homePlate">
            <a:avLst>
              <a:gd name="adj" fmla="val 18984"/>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100" b="1" dirty="0">
                <a:solidFill>
                  <a:srgbClr val="000000"/>
                </a:solidFill>
                <a:latin typeface="Meiryo UI"/>
              </a:rPr>
              <a:t>3.2</a:t>
            </a:r>
            <a:r>
              <a:rPr lang="ja-JP" altLang="en-US" sz="1100" b="1" dirty="0">
                <a:solidFill>
                  <a:srgbClr val="000000"/>
                </a:solidFill>
                <a:latin typeface="Meiryo UI"/>
              </a:rPr>
              <a:t>　トラストフレームワークの策定状況</a:t>
            </a:r>
            <a:endParaRPr kumimoji="1" lang="ja-JP" altLang="en-US" sz="1100" dirty="0">
              <a:solidFill>
                <a:schemeClr val="tx1"/>
              </a:solidFill>
            </a:endParaRPr>
          </a:p>
        </p:txBody>
      </p:sp>
      <p:sp>
        <p:nvSpPr>
          <p:cNvPr id="13" name="ホームベース 12"/>
          <p:cNvSpPr/>
          <p:nvPr/>
        </p:nvSpPr>
        <p:spPr>
          <a:xfrm>
            <a:off x="1827199" y="5240957"/>
            <a:ext cx="1492146" cy="736399"/>
          </a:xfrm>
          <a:prstGeom prst="homePlate">
            <a:avLst>
              <a:gd name="adj" fmla="val 15776"/>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100" b="1" dirty="0">
                <a:solidFill>
                  <a:srgbClr val="000000"/>
                </a:solidFill>
                <a:latin typeface="Meiryo UI"/>
              </a:rPr>
              <a:t>3.3</a:t>
            </a:r>
            <a:r>
              <a:rPr lang="ja-JP" altLang="en-US" sz="1100" b="1" dirty="0">
                <a:solidFill>
                  <a:srgbClr val="000000"/>
                </a:solidFill>
                <a:latin typeface="Meiryo UI"/>
              </a:rPr>
              <a:t>　</a:t>
            </a:r>
            <a:r>
              <a:rPr lang="en-US" altLang="ja-JP" sz="1100" b="1" dirty="0">
                <a:solidFill>
                  <a:srgbClr val="000000"/>
                </a:solidFill>
                <a:latin typeface="Meiryo UI"/>
              </a:rPr>
              <a:t>SSI</a:t>
            </a:r>
            <a:r>
              <a:rPr lang="ja-JP" altLang="en-US" sz="1100" b="1" dirty="0" err="1">
                <a:solidFill>
                  <a:srgbClr val="000000"/>
                </a:solidFill>
                <a:latin typeface="Meiryo UI"/>
              </a:rPr>
              <a:t>・</a:t>
            </a:r>
            <a:r>
              <a:rPr lang="en-US" altLang="ja-JP" sz="1100" b="1" dirty="0">
                <a:solidFill>
                  <a:srgbClr val="000000"/>
                </a:solidFill>
                <a:latin typeface="Meiryo UI"/>
              </a:rPr>
              <a:t>DID</a:t>
            </a:r>
            <a:r>
              <a:rPr lang="ja-JP" altLang="en-US" sz="1100" b="1" dirty="0">
                <a:solidFill>
                  <a:srgbClr val="000000"/>
                </a:solidFill>
                <a:latin typeface="Meiryo UI"/>
              </a:rPr>
              <a:t>に関する取り組み・ﾕｰｽｹｰｽ</a:t>
            </a:r>
            <a:endParaRPr kumimoji="1" lang="ja-JP" altLang="en-US" sz="1100" dirty="0">
              <a:solidFill>
                <a:schemeClr val="tx1"/>
              </a:solidFill>
            </a:endParaRPr>
          </a:p>
        </p:txBody>
      </p:sp>
      <p:sp>
        <p:nvSpPr>
          <p:cNvPr id="31" name="ホームベース 30"/>
          <p:cNvSpPr/>
          <p:nvPr/>
        </p:nvSpPr>
        <p:spPr>
          <a:xfrm>
            <a:off x="331490" y="3530093"/>
            <a:ext cx="1466264" cy="2447263"/>
          </a:xfrm>
          <a:prstGeom prst="homePlate">
            <a:avLst>
              <a:gd name="adj" fmla="val 10547"/>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デジタルアイデンティに</a:t>
            </a:r>
            <a:r>
              <a:rPr kumimoji="1" lang="ja-JP" altLang="en-US" sz="1200" b="1" dirty="0" smtClean="0">
                <a:solidFill>
                  <a:schemeClr val="tx1"/>
                </a:solidFill>
              </a:rPr>
              <a:t>関する基礎調査</a:t>
            </a:r>
            <a:endParaRPr kumimoji="1" lang="ja-JP" altLang="en-US" sz="1200" b="1" dirty="0">
              <a:solidFill>
                <a:schemeClr val="tx1"/>
              </a:solidFill>
            </a:endParaRPr>
          </a:p>
        </p:txBody>
      </p:sp>
      <p:sp>
        <p:nvSpPr>
          <p:cNvPr id="32" name="ホームベース 31"/>
          <p:cNvSpPr/>
          <p:nvPr/>
        </p:nvSpPr>
        <p:spPr>
          <a:xfrm>
            <a:off x="1835638" y="3527713"/>
            <a:ext cx="1483707" cy="736399"/>
          </a:xfrm>
          <a:prstGeom prst="homePlate">
            <a:avLst>
              <a:gd name="adj" fmla="val 21123"/>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100" b="1" dirty="0">
                <a:solidFill>
                  <a:srgbClr val="000000"/>
                </a:solidFill>
                <a:latin typeface="Meiryo UI"/>
              </a:rPr>
              <a:t>3.1</a:t>
            </a:r>
            <a:r>
              <a:rPr lang="ja-JP" altLang="en-US" sz="1100" b="1" dirty="0">
                <a:solidFill>
                  <a:srgbClr val="000000"/>
                </a:solidFill>
                <a:latin typeface="Meiryo UI"/>
              </a:rPr>
              <a:t>　共通識別番号、デジタル</a:t>
            </a:r>
            <a:r>
              <a:rPr lang="en-US" altLang="ja-JP" sz="1100" b="1" dirty="0">
                <a:solidFill>
                  <a:srgbClr val="000000"/>
                </a:solidFill>
                <a:latin typeface="Meiryo UI"/>
              </a:rPr>
              <a:t>ID</a:t>
            </a:r>
            <a:r>
              <a:rPr lang="ja-JP" altLang="en-US" sz="1100" b="1" dirty="0">
                <a:solidFill>
                  <a:srgbClr val="000000"/>
                </a:solidFill>
                <a:latin typeface="Meiryo UI"/>
              </a:rPr>
              <a:t>の政策動向</a:t>
            </a:r>
            <a:endParaRPr kumimoji="1" lang="ja-JP" altLang="en-US" sz="1100" dirty="0">
              <a:solidFill>
                <a:schemeClr val="tx1"/>
              </a:solidFill>
            </a:endParaRPr>
          </a:p>
        </p:txBody>
      </p:sp>
      <p:sp>
        <p:nvSpPr>
          <p:cNvPr id="34" name="ホームベース 33"/>
          <p:cNvSpPr/>
          <p:nvPr/>
        </p:nvSpPr>
        <p:spPr>
          <a:xfrm>
            <a:off x="331490" y="3143437"/>
            <a:ext cx="1504148" cy="270321"/>
          </a:xfrm>
          <a:prstGeom prst="homePlate">
            <a:avLst>
              <a:gd name="adj" fmla="val 21123"/>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２．基礎調査</a:t>
            </a:r>
          </a:p>
        </p:txBody>
      </p:sp>
      <p:sp>
        <p:nvSpPr>
          <p:cNvPr id="35" name="ホームベース 34"/>
          <p:cNvSpPr/>
          <p:nvPr/>
        </p:nvSpPr>
        <p:spPr>
          <a:xfrm>
            <a:off x="7948562" y="3143437"/>
            <a:ext cx="1625354" cy="270321"/>
          </a:xfrm>
          <a:prstGeom prst="homePlate">
            <a:avLst>
              <a:gd name="adj" fmla="val 21123"/>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４．整理・分析</a:t>
            </a:r>
            <a:endParaRPr kumimoji="1" lang="ja-JP" altLang="en-US" sz="1400" b="1" dirty="0">
              <a:solidFill>
                <a:schemeClr val="bg1"/>
              </a:solidFill>
            </a:endParaRPr>
          </a:p>
        </p:txBody>
      </p:sp>
      <p:sp>
        <p:nvSpPr>
          <p:cNvPr id="36" name="ホームベース 35"/>
          <p:cNvSpPr/>
          <p:nvPr/>
        </p:nvSpPr>
        <p:spPr>
          <a:xfrm>
            <a:off x="7948562" y="3530093"/>
            <a:ext cx="1780054" cy="2505183"/>
          </a:xfrm>
          <a:prstGeom prst="homePlate">
            <a:avLst>
              <a:gd name="adj" fmla="val 8225"/>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200" b="1" dirty="0">
                <a:solidFill>
                  <a:schemeClr val="tx1"/>
                </a:solidFill>
              </a:rPr>
              <a:t>4.1</a:t>
            </a:r>
            <a:r>
              <a:rPr lang="ja-JP" altLang="en-US" sz="1200" b="1" dirty="0">
                <a:solidFill>
                  <a:schemeClr val="tx1"/>
                </a:solidFill>
              </a:rPr>
              <a:t>　各国のデジタル</a:t>
            </a:r>
            <a:r>
              <a:rPr lang="en-US" altLang="ja-JP" sz="1200" b="1" dirty="0">
                <a:solidFill>
                  <a:schemeClr val="tx1"/>
                </a:solidFill>
              </a:rPr>
              <a:t>D</a:t>
            </a:r>
            <a:r>
              <a:rPr lang="ja-JP" altLang="en-US" sz="1200" b="1" dirty="0">
                <a:solidFill>
                  <a:schemeClr val="tx1"/>
                </a:solidFill>
              </a:rPr>
              <a:t>政策の方向性</a:t>
            </a:r>
            <a:endParaRPr lang="en-US" altLang="ja-JP" sz="1200" b="1" dirty="0">
              <a:solidFill>
                <a:schemeClr val="tx1"/>
              </a:solidFill>
            </a:endParaRPr>
          </a:p>
          <a:p>
            <a:r>
              <a:rPr lang="en-US" altLang="ja-JP" sz="1200" b="1" dirty="0">
                <a:solidFill>
                  <a:schemeClr val="tx1"/>
                </a:solidFill>
              </a:rPr>
              <a:t>4.2</a:t>
            </a:r>
            <a:r>
              <a:rPr lang="ja-JP" altLang="en-US" sz="1200" b="1" dirty="0">
                <a:solidFill>
                  <a:schemeClr val="tx1"/>
                </a:solidFill>
              </a:rPr>
              <a:t>　各国の比較分析</a:t>
            </a:r>
            <a:endParaRPr lang="en-US" altLang="ja-JP" sz="1200" b="1" dirty="0">
              <a:solidFill>
                <a:schemeClr val="tx1"/>
              </a:solidFill>
            </a:endParaRPr>
          </a:p>
          <a:p>
            <a:r>
              <a:rPr lang="en-US" altLang="ja-JP" sz="1200" b="1" dirty="0">
                <a:solidFill>
                  <a:schemeClr val="tx1"/>
                </a:solidFill>
              </a:rPr>
              <a:t>4.3</a:t>
            </a:r>
            <a:r>
              <a:rPr lang="ja-JP" altLang="en-US" sz="1200" b="1" dirty="0">
                <a:solidFill>
                  <a:schemeClr val="tx1"/>
                </a:solidFill>
              </a:rPr>
              <a:t>　</a:t>
            </a:r>
            <a:r>
              <a:rPr lang="en-US" altLang="ja-JP" sz="1200" b="1" dirty="0">
                <a:solidFill>
                  <a:schemeClr val="tx1"/>
                </a:solidFill>
              </a:rPr>
              <a:t>Trusted Web</a:t>
            </a:r>
            <a:r>
              <a:rPr lang="ja-JP" altLang="en-US" sz="1200" b="1" dirty="0">
                <a:solidFill>
                  <a:schemeClr val="tx1"/>
                </a:solidFill>
              </a:rPr>
              <a:t>との連携可能性、示唆・課題</a:t>
            </a:r>
            <a:endParaRPr lang="en-US" altLang="ja-JP" sz="1200" b="1" dirty="0">
              <a:solidFill>
                <a:schemeClr val="tx1"/>
              </a:solidFill>
            </a:endParaRPr>
          </a:p>
        </p:txBody>
      </p:sp>
      <p:sp>
        <p:nvSpPr>
          <p:cNvPr id="10" name="角丸四角形 9"/>
          <p:cNvSpPr/>
          <p:nvPr/>
        </p:nvSpPr>
        <p:spPr>
          <a:xfrm>
            <a:off x="3633856" y="3850012"/>
            <a:ext cx="3962400" cy="1950720"/>
          </a:xfrm>
          <a:prstGeom prst="roundRect">
            <a:avLst>
              <a:gd name="adj" fmla="val 5870"/>
            </a:avLst>
          </a:prstGeom>
          <a:solidFill>
            <a:schemeClr val="accent4">
              <a:lumMod val="20000"/>
              <a:lumOff val="80000"/>
              <a:alpha val="50000"/>
            </a:schemeClr>
          </a:solid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grpSp>
        <p:nvGrpSpPr>
          <p:cNvPr id="8" name="グループ化 7"/>
          <p:cNvGrpSpPr/>
          <p:nvPr/>
        </p:nvGrpSpPr>
        <p:grpSpPr>
          <a:xfrm>
            <a:off x="4004944" y="3895913"/>
            <a:ext cx="2954317" cy="1863164"/>
            <a:chOff x="10194759" y="3406667"/>
            <a:chExt cx="2954317" cy="1863164"/>
          </a:xfrm>
        </p:grpSpPr>
        <p:sp>
          <p:nvSpPr>
            <p:cNvPr id="6" name="正方形/長方形 5"/>
            <p:cNvSpPr/>
            <p:nvPr/>
          </p:nvSpPr>
          <p:spPr>
            <a:xfrm>
              <a:off x="10194759" y="3406668"/>
              <a:ext cx="385012" cy="956785"/>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欧</a:t>
              </a:r>
              <a:endParaRPr kumimoji="1" lang="en-US" altLang="ja-JP" sz="1200" b="1" dirty="0">
                <a:solidFill>
                  <a:schemeClr val="tx1"/>
                </a:solidFill>
              </a:endParaRPr>
            </a:p>
            <a:p>
              <a:pPr algn="ctr"/>
              <a:r>
                <a:rPr kumimoji="1" lang="ja-JP" altLang="en-US" sz="1200" b="1" dirty="0">
                  <a:solidFill>
                    <a:schemeClr val="tx1"/>
                  </a:solidFill>
                </a:rPr>
                <a:t>州</a:t>
              </a:r>
            </a:p>
          </p:txBody>
        </p:sp>
        <p:sp>
          <p:nvSpPr>
            <p:cNvPr id="37" name="正方形/長方形 36"/>
            <p:cNvSpPr/>
            <p:nvPr/>
          </p:nvSpPr>
          <p:spPr>
            <a:xfrm>
              <a:off x="10617656" y="3732416"/>
              <a:ext cx="1002020" cy="310847"/>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イギリス</a:t>
              </a:r>
            </a:p>
          </p:txBody>
        </p:sp>
        <p:sp>
          <p:nvSpPr>
            <p:cNvPr id="38" name="正方形/長方形 37"/>
            <p:cNvSpPr/>
            <p:nvPr/>
          </p:nvSpPr>
          <p:spPr>
            <a:xfrm>
              <a:off x="10614745" y="3406667"/>
              <a:ext cx="1002020" cy="310847"/>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200" b="1" dirty="0">
                  <a:solidFill>
                    <a:schemeClr val="tx1"/>
                  </a:solidFill>
                </a:rPr>
                <a:t>EU</a:t>
              </a:r>
              <a:endParaRPr kumimoji="1" lang="ja-JP" altLang="en-US" sz="1200" b="1" dirty="0">
                <a:solidFill>
                  <a:schemeClr val="tx1"/>
                </a:solidFill>
              </a:endParaRPr>
            </a:p>
          </p:txBody>
        </p:sp>
        <p:sp>
          <p:nvSpPr>
            <p:cNvPr id="39" name="正方形/長方形 38"/>
            <p:cNvSpPr/>
            <p:nvPr/>
          </p:nvSpPr>
          <p:spPr>
            <a:xfrm>
              <a:off x="10609216" y="4058166"/>
              <a:ext cx="1002020" cy="310847"/>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ドイツ</a:t>
              </a:r>
            </a:p>
          </p:txBody>
        </p:sp>
        <p:sp>
          <p:nvSpPr>
            <p:cNvPr id="40" name="正方形/長方形 39"/>
            <p:cNvSpPr/>
            <p:nvPr/>
          </p:nvSpPr>
          <p:spPr>
            <a:xfrm>
              <a:off x="10194759" y="4578758"/>
              <a:ext cx="385012" cy="691073"/>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北</a:t>
              </a:r>
              <a:endParaRPr kumimoji="1" lang="en-US" altLang="ja-JP" sz="1200" b="1" dirty="0">
                <a:solidFill>
                  <a:schemeClr val="tx1"/>
                </a:solidFill>
              </a:endParaRPr>
            </a:p>
            <a:p>
              <a:pPr algn="ctr"/>
              <a:r>
                <a:rPr kumimoji="1" lang="ja-JP" altLang="en-US" sz="1200" b="1" dirty="0">
                  <a:solidFill>
                    <a:schemeClr val="tx1"/>
                  </a:solidFill>
                </a:rPr>
                <a:t>米</a:t>
              </a:r>
            </a:p>
          </p:txBody>
        </p:sp>
        <p:sp>
          <p:nvSpPr>
            <p:cNvPr id="43" name="正方形/長方形 42"/>
            <p:cNvSpPr/>
            <p:nvPr/>
          </p:nvSpPr>
          <p:spPr>
            <a:xfrm>
              <a:off x="11724159" y="3418137"/>
              <a:ext cx="387630" cy="1113758"/>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200" b="1" dirty="0">
                  <a:solidFill>
                    <a:schemeClr val="tx1"/>
                  </a:solidFill>
                </a:rPr>
                <a:t>オ</a:t>
              </a:r>
              <a:endParaRPr lang="en-US" altLang="ja-JP" sz="1200" b="1" dirty="0">
                <a:solidFill>
                  <a:schemeClr val="tx1"/>
                </a:solidFill>
              </a:endParaRPr>
            </a:p>
            <a:p>
              <a:pPr algn="ctr"/>
              <a:r>
                <a:rPr lang="ja-JP" altLang="en-US" sz="1200" b="1" dirty="0">
                  <a:solidFill>
                    <a:schemeClr val="tx1"/>
                  </a:solidFill>
                </a:rPr>
                <a:t>セ</a:t>
              </a:r>
              <a:endParaRPr lang="en-US" altLang="ja-JP" sz="1200" b="1" dirty="0">
                <a:solidFill>
                  <a:schemeClr val="tx1"/>
                </a:solidFill>
              </a:endParaRPr>
            </a:p>
            <a:p>
              <a:pPr algn="ctr"/>
              <a:r>
                <a:rPr lang="ja-JP" altLang="en-US" sz="1200" b="1" dirty="0">
                  <a:solidFill>
                    <a:schemeClr val="tx1"/>
                  </a:solidFill>
                </a:rPr>
                <a:t>ア</a:t>
              </a:r>
              <a:endParaRPr lang="en-US" altLang="ja-JP" sz="1200" b="1" dirty="0">
                <a:solidFill>
                  <a:schemeClr val="tx1"/>
                </a:solidFill>
              </a:endParaRPr>
            </a:p>
            <a:p>
              <a:pPr algn="ctr"/>
              <a:r>
                <a:rPr lang="ja-JP" altLang="en-US" sz="1200" b="1" dirty="0">
                  <a:solidFill>
                    <a:schemeClr val="tx1"/>
                  </a:solidFill>
                </a:rPr>
                <a:t>ニ</a:t>
              </a:r>
              <a:endParaRPr lang="en-US" altLang="ja-JP" sz="1200" b="1" dirty="0">
                <a:solidFill>
                  <a:schemeClr val="tx1"/>
                </a:solidFill>
              </a:endParaRPr>
            </a:p>
            <a:p>
              <a:pPr algn="ctr"/>
              <a:r>
                <a:rPr lang="ja-JP" altLang="en-US" sz="1200" b="1" dirty="0">
                  <a:solidFill>
                    <a:schemeClr val="tx1"/>
                  </a:solidFill>
                </a:rPr>
                <a:t>ア</a:t>
              </a:r>
              <a:endParaRPr kumimoji="1" lang="ja-JP" altLang="en-US" sz="1200" b="1" dirty="0">
                <a:solidFill>
                  <a:schemeClr val="tx1"/>
                </a:solidFill>
              </a:endParaRPr>
            </a:p>
          </p:txBody>
        </p:sp>
        <p:sp>
          <p:nvSpPr>
            <p:cNvPr id="44" name="正方形/長方形 43"/>
            <p:cNvSpPr/>
            <p:nvPr/>
          </p:nvSpPr>
          <p:spPr>
            <a:xfrm>
              <a:off x="12147056" y="3418137"/>
              <a:ext cx="1002020" cy="501443"/>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オースト</a:t>
              </a:r>
              <a:endParaRPr kumimoji="1" lang="en-US" altLang="ja-JP" sz="1200" b="1" dirty="0">
                <a:solidFill>
                  <a:schemeClr val="tx1"/>
                </a:solidFill>
              </a:endParaRPr>
            </a:p>
            <a:p>
              <a:pPr algn="ctr"/>
              <a:r>
                <a:rPr kumimoji="1" lang="ja-JP" altLang="en-US" sz="1200" b="1" dirty="0">
                  <a:solidFill>
                    <a:schemeClr val="tx1"/>
                  </a:solidFill>
                </a:rPr>
                <a:t>ラリア</a:t>
              </a:r>
            </a:p>
          </p:txBody>
        </p:sp>
        <p:sp>
          <p:nvSpPr>
            <p:cNvPr id="45" name="正方形/長方形 44"/>
            <p:cNvSpPr/>
            <p:nvPr/>
          </p:nvSpPr>
          <p:spPr>
            <a:xfrm>
              <a:off x="12141234" y="4026705"/>
              <a:ext cx="1002020" cy="505190"/>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ニュージー</a:t>
              </a:r>
              <a:endParaRPr kumimoji="1" lang="en-US" altLang="ja-JP" sz="1200" b="1" dirty="0">
                <a:solidFill>
                  <a:schemeClr val="tx1"/>
                </a:solidFill>
              </a:endParaRPr>
            </a:p>
            <a:p>
              <a:pPr algn="ctr"/>
              <a:r>
                <a:rPr kumimoji="1" lang="ja-JP" altLang="en-US" sz="1200" b="1" dirty="0">
                  <a:solidFill>
                    <a:schemeClr val="tx1"/>
                  </a:solidFill>
                </a:rPr>
                <a:t>ランド</a:t>
              </a:r>
            </a:p>
          </p:txBody>
        </p:sp>
        <p:sp>
          <p:nvSpPr>
            <p:cNvPr id="46" name="正方形/長方形 45"/>
            <p:cNvSpPr/>
            <p:nvPr/>
          </p:nvSpPr>
          <p:spPr>
            <a:xfrm>
              <a:off x="11724159" y="4578758"/>
              <a:ext cx="385012" cy="691073"/>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ア</a:t>
              </a:r>
              <a:endParaRPr kumimoji="1" lang="en-US" altLang="ja-JP" sz="1200" b="1" dirty="0">
                <a:solidFill>
                  <a:schemeClr val="tx1"/>
                </a:solidFill>
              </a:endParaRPr>
            </a:p>
            <a:p>
              <a:pPr algn="ctr"/>
              <a:r>
                <a:rPr kumimoji="1" lang="ja-JP" altLang="en-US" sz="1200" b="1" dirty="0">
                  <a:solidFill>
                    <a:schemeClr val="tx1"/>
                  </a:solidFill>
                </a:rPr>
                <a:t>ジ</a:t>
              </a:r>
              <a:endParaRPr kumimoji="1" lang="en-US" altLang="ja-JP" sz="1200" b="1" dirty="0">
                <a:solidFill>
                  <a:schemeClr val="tx1"/>
                </a:solidFill>
              </a:endParaRPr>
            </a:p>
            <a:p>
              <a:pPr algn="ctr"/>
              <a:r>
                <a:rPr kumimoji="1" lang="ja-JP" altLang="en-US" sz="1200" b="1" dirty="0">
                  <a:solidFill>
                    <a:schemeClr val="tx1"/>
                  </a:solidFill>
                </a:rPr>
                <a:t>ア</a:t>
              </a:r>
            </a:p>
          </p:txBody>
        </p:sp>
        <p:sp>
          <p:nvSpPr>
            <p:cNvPr id="47" name="正方形/長方形 46"/>
            <p:cNvSpPr/>
            <p:nvPr/>
          </p:nvSpPr>
          <p:spPr>
            <a:xfrm>
              <a:off x="12147056" y="4580993"/>
              <a:ext cx="1002020" cy="308611"/>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200" b="1" dirty="0">
                  <a:solidFill>
                    <a:schemeClr val="tx1"/>
                  </a:solidFill>
                </a:rPr>
                <a:t>シンガポール</a:t>
              </a:r>
              <a:endParaRPr kumimoji="1" lang="ja-JP" altLang="en-US" sz="1200" b="1" dirty="0">
                <a:solidFill>
                  <a:schemeClr val="tx1"/>
                </a:solidFill>
              </a:endParaRPr>
            </a:p>
          </p:txBody>
        </p:sp>
        <p:sp>
          <p:nvSpPr>
            <p:cNvPr id="48" name="正方形/長方形 47"/>
            <p:cNvSpPr/>
            <p:nvPr/>
          </p:nvSpPr>
          <p:spPr>
            <a:xfrm>
              <a:off x="12141234" y="4958984"/>
              <a:ext cx="1002020" cy="310847"/>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インド</a:t>
              </a:r>
            </a:p>
          </p:txBody>
        </p:sp>
        <p:sp>
          <p:nvSpPr>
            <p:cNvPr id="49" name="正方形/長方形 48"/>
            <p:cNvSpPr/>
            <p:nvPr/>
          </p:nvSpPr>
          <p:spPr>
            <a:xfrm>
              <a:off x="10609216" y="4578757"/>
              <a:ext cx="1002020" cy="310847"/>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米国</a:t>
              </a:r>
            </a:p>
          </p:txBody>
        </p:sp>
        <p:sp>
          <p:nvSpPr>
            <p:cNvPr id="50" name="正方形/長方形 49"/>
            <p:cNvSpPr/>
            <p:nvPr/>
          </p:nvSpPr>
          <p:spPr>
            <a:xfrm>
              <a:off x="10609216" y="4958984"/>
              <a:ext cx="1002020" cy="310847"/>
            </a:xfrm>
            <a:prstGeom prst="rect">
              <a:avLst/>
            </a:prstGeom>
            <a:solidFill>
              <a:schemeClr val="accent4">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200" b="1" dirty="0">
                  <a:solidFill>
                    <a:schemeClr val="tx1"/>
                  </a:solidFill>
                </a:rPr>
                <a:t>カナダ</a:t>
              </a:r>
              <a:endParaRPr kumimoji="1" lang="ja-JP" altLang="en-US" sz="1200" b="1" dirty="0">
                <a:solidFill>
                  <a:schemeClr val="tx1"/>
                </a:solidFill>
              </a:endParaRPr>
            </a:p>
          </p:txBody>
        </p:sp>
      </p:grpSp>
      <p:sp>
        <p:nvSpPr>
          <p:cNvPr id="65" name="正方形/長方形 64"/>
          <p:cNvSpPr/>
          <p:nvPr/>
        </p:nvSpPr>
        <p:spPr>
          <a:xfrm>
            <a:off x="3650819" y="3659839"/>
            <a:ext cx="1002020" cy="205581"/>
          </a:xfrm>
          <a:prstGeom prst="rect">
            <a:avLst/>
          </a:prstGeom>
          <a:solidFill>
            <a:schemeClr val="accent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bg1"/>
                </a:solidFill>
              </a:rPr>
              <a:t>調査対象</a:t>
            </a:r>
          </a:p>
        </p:txBody>
      </p:sp>
      <p:sp>
        <p:nvSpPr>
          <p:cNvPr id="5" name="正方形/長方形 4"/>
          <p:cNvSpPr/>
          <p:nvPr/>
        </p:nvSpPr>
        <p:spPr>
          <a:xfrm>
            <a:off x="333374" y="2498358"/>
            <a:ext cx="9242427" cy="300845"/>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a:solidFill>
                  <a:schemeClr val="bg1"/>
                </a:solidFill>
              </a:rPr>
              <a:t>１．調査の背景・目的等</a:t>
            </a:r>
            <a:endParaRPr lang="en-US" altLang="ja-JP" sz="1400" b="1" dirty="0">
              <a:solidFill>
                <a:schemeClr val="bg1"/>
              </a:solidFill>
            </a:endParaRPr>
          </a:p>
        </p:txBody>
      </p:sp>
      <p:sp>
        <p:nvSpPr>
          <p:cNvPr id="11" name="下矢印 10"/>
          <p:cNvSpPr/>
          <p:nvPr/>
        </p:nvSpPr>
        <p:spPr>
          <a:xfrm>
            <a:off x="841248" y="2684094"/>
            <a:ext cx="484632" cy="459343"/>
          </a:xfrm>
          <a:prstGeom prst="downArrow">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Tree>
    <p:extLst>
      <p:ext uri="{BB962C8B-B14F-4D97-AF65-F5344CB8AC3E}">
        <p14:creationId xmlns:p14="http://schemas.microsoft.com/office/powerpoint/2010/main" val="468217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331490" y="698181"/>
            <a:ext cx="9243021" cy="816854"/>
          </a:xfrm>
          <a:prstGeom prst="rect">
            <a:avLst/>
          </a:prstGeom>
          <a:noFill/>
        </p:spPr>
        <p:txBody>
          <a:bodyPr wrap="square" lIns="0" rIns="0" rtlCol="0">
            <a:noAutofit/>
          </a:bodyPr>
          <a:lstStyle/>
          <a:p>
            <a:pPr lvl="0" defTabSz="288000"/>
            <a:r>
              <a:rPr lang="en-US" altLang="ja-JP" sz="1600" b="1" dirty="0">
                <a:solidFill>
                  <a:srgbClr val="000000"/>
                </a:solidFill>
                <a:latin typeface="Meiryo UI"/>
              </a:rPr>
              <a:t>Trusted Web</a:t>
            </a:r>
            <a:r>
              <a:rPr lang="ja-JP" altLang="en-US" sz="1600" b="1" dirty="0">
                <a:solidFill>
                  <a:srgbClr val="000000"/>
                </a:solidFill>
                <a:latin typeface="Meiryo UI"/>
              </a:rPr>
              <a:t>の問題意識は、デジタル社会の通信基盤たるインターネット・</a:t>
            </a:r>
            <a:r>
              <a:rPr lang="en-US" altLang="ja-JP" sz="1600" b="1" dirty="0">
                <a:solidFill>
                  <a:srgbClr val="000000"/>
                </a:solidFill>
                <a:latin typeface="Meiryo UI"/>
              </a:rPr>
              <a:t>Web</a:t>
            </a:r>
            <a:r>
              <a:rPr lang="ja-JP" altLang="en-US" sz="1600" b="1" dirty="0">
                <a:solidFill>
                  <a:srgbClr val="000000"/>
                </a:solidFill>
                <a:latin typeface="Meiryo UI"/>
              </a:rPr>
              <a:t>におけるアイデンティティ管理に重点が置かれていることから、</a:t>
            </a:r>
            <a:r>
              <a:rPr lang="en-US" altLang="ja-JP" sz="1600" b="1" dirty="0">
                <a:solidFill>
                  <a:srgbClr val="000000"/>
                </a:solidFill>
                <a:latin typeface="Meiryo UI"/>
              </a:rPr>
              <a:t>3</a:t>
            </a:r>
            <a:r>
              <a:rPr lang="ja-JP" altLang="en-US" sz="1600" b="1" dirty="0">
                <a:solidFill>
                  <a:srgbClr val="000000"/>
                </a:solidFill>
                <a:latin typeface="Meiryo UI"/>
              </a:rPr>
              <a:t>章で実施する自己主権型</a:t>
            </a:r>
            <a:r>
              <a:rPr lang="en-US" altLang="ja-JP" sz="1600" b="1" dirty="0">
                <a:solidFill>
                  <a:srgbClr val="000000"/>
                </a:solidFill>
                <a:latin typeface="Meiryo UI"/>
              </a:rPr>
              <a:t>ID</a:t>
            </a:r>
            <a:r>
              <a:rPr lang="ja-JP" altLang="en-US" sz="1600" b="1" dirty="0">
                <a:solidFill>
                  <a:srgbClr val="000000"/>
                </a:solidFill>
                <a:latin typeface="Meiryo UI"/>
              </a:rPr>
              <a:t>や分散型</a:t>
            </a:r>
            <a:r>
              <a:rPr lang="en-US" altLang="ja-JP" sz="1600" b="1" dirty="0">
                <a:solidFill>
                  <a:srgbClr val="000000"/>
                </a:solidFill>
                <a:latin typeface="Meiryo UI"/>
              </a:rPr>
              <a:t>ID</a:t>
            </a:r>
            <a:r>
              <a:rPr lang="ja-JP" altLang="en-US" sz="1600" b="1" dirty="0">
                <a:solidFill>
                  <a:srgbClr val="000000"/>
                </a:solidFill>
                <a:latin typeface="Meiryo UI"/>
              </a:rPr>
              <a:t>等の各論の調査を行う上で必要となるデジタルアイデンティティ全体の世界観</a:t>
            </a:r>
            <a:r>
              <a:rPr lang="ja-JP" altLang="en-US" sz="1600" b="1" dirty="0" smtClean="0">
                <a:solidFill>
                  <a:srgbClr val="000000"/>
                </a:solidFill>
                <a:latin typeface="Meiryo UI"/>
              </a:rPr>
              <a:t>の基礎調査に</a:t>
            </a:r>
            <a:r>
              <a:rPr lang="ja-JP" altLang="en-US" sz="1600" b="1" dirty="0">
                <a:solidFill>
                  <a:srgbClr val="000000"/>
                </a:solidFill>
                <a:latin typeface="Meiryo UI"/>
              </a:rPr>
              <a:t>ついて整理した</a:t>
            </a:r>
          </a:p>
          <a:p>
            <a:pPr defTabSz="288000"/>
            <a:r>
              <a:rPr lang="ja-JP" altLang="en-US" b="1" dirty="0">
                <a:solidFill>
                  <a:srgbClr val="000000"/>
                </a:solidFill>
                <a:latin typeface="Meiryo UI"/>
              </a:rPr>
              <a:t>　</a:t>
            </a:r>
            <a:endParaRPr lang="en-US" altLang="ja-JP" b="1" dirty="0">
              <a:solidFill>
                <a:srgbClr val="000000"/>
              </a:solidFill>
              <a:latin typeface="Meiryo UI"/>
            </a:endParaRPr>
          </a:p>
          <a:p>
            <a:pPr lvl="0" defTabSz="288000"/>
            <a:endParaRPr kumimoji="1" lang="en-US" altLang="ja-JP" sz="18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1,2</a:t>
            </a:r>
            <a:r>
              <a:rPr lang="ja-JP" altLang="en-US" sz="1100" dirty="0">
                <a:solidFill>
                  <a:schemeClr val="accent2">
                    <a:lumMod val="90000"/>
                    <a:lumOff val="10000"/>
                  </a:schemeClr>
                </a:solidFill>
              </a:rPr>
              <a:t>　調査方針</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ja-JP" altLang="en-US" sz="2000" dirty="0" smtClean="0">
                <a:solidFill>
                  <a:srgbClr val="070F26">
                    <a:lumMod val="90000"/>
                    <a:lumOff val="10000"/>
                  </a:srgbClr>
                </a:solidFill>
              </a:rPr>
              <a:t>基礎調査</a:t>
            </a:r>
            <a:r>
              <a:rPr lang="ja-JP" altLang="en-US" sz="2000" dirty="0">
                <a:solidFill>
                  <a:srgbClr val="070F26">
                    <a:lumMod val="90000"/>
                    <a:lumOff val="10000"/>
                  </a:srgbClr>
                </a:solidFill>
              </a:rPr>
              <a:t>について</a:t>
            </a:r>
            <a:endParaRPr lang="ja-JP" altLang="en-US" sz="2000" b="1" spc="0" dirty="0">
              <a:solidFill>
                <a:schemeClr val="accent2">
                  <a:lumMod val="90000"/>
                  <a:lumOff val="10000"/>
                </a:schemeClr>
              </a:solidFill>
            </a:endParaRPr>
          </a:p>
        </p:txBody>
      </p:sp>
      <p:sp>
        <p:nvSpPr>
          <p:cNvPr id="3" name="ホームベース 2"/>
          <p:cNvSpPr/>
          <p:nvPr/>
        </p:nvSpPr>
        <p:spPr>
          <a:xfrm>
            <a:off x="1653719" y="2492530"/>
            <a:ext cx="2021815" cy="465822"/>
          </a:xfrm>
          <a:prstGeom prst="homePlat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smtClean="0">
                <a:solidFill>
                  <a:schemeClr val="tx1"/>
                </a:solidFill>
              </a:rPr>
              <a:t>アクセスコントロール</a:t>
            </a:r>
            <a:endParaRPr kumimoji="1" lang="ja-JP" altLang="en-US" sz="1400" b="1" dirty="0">
              <a:solidFill>
                <a:schemeClr val="tx1"/>
              </a:solidFill>
            </a:endParaRPr>
          </a:p>
        </p:txBody>
      </p:sp>
      <p:sp>
        <p:nvSpPr>
          <p:cNvPr id="8" name="ホームベース 7"/>
          <p:cNvSpPr/>
          <p:nvPr/>
        </p:nvSpPr>
        <p:spPr>
          <a:xfrm>
            <a:off x="1653720" y="3542296"/>
            <a:ext cx="2000778" cy="465822"/>
          </a:xfrm>
          <a:prstGeom prst="homePlat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smtClean="0">
                <a:solidFill>
                  <a:schemeClr val="tx1"/>
                </a:solidFill>
              </a:rPr>
              <a:t>アイデンティティ</a:t>
            </a:r>
            <a:endParaRPr kumimoji="1" lang="ja-JP" altLang="en-US" sz="1400" b="1" dirty="0">
              <a:solidFill>
                <a:schemeClr val="tx1"/>
              </a:solidFill>
            </a:endParaRPr>
          </a:p>
        </p:txBody>
      </p:sp>
      <p:sp>
        <p:nvSpPr>
          <p:cNvPr id="11" name="ホームベース 10"/>
          <p:cNvSpPr/>
          <p:nvPr/>
        </p:nvSpPr>
        <p:spPr>
          <a:xfrm>
            <a:off x="3720354" y="4180026"/>
            <a:ext cx="2348753" cy="465822"/>
          </a:xfrm>
          <a:prstGeom prst="homePlat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smtClean="0">
                <a:solidFill>
                  <a:schemeClr val="tx1"/>
                </a:solidFill>
              </a:rPr>
              <a:t>アイデンティティ</a:t>
            </a:r>
            <a:r>
              <a:rPr lang="ja-JP" altLang="en-US" sz="1400" b="1" dirty="0">
                <a:solidFill>
                  <a:schemeClr val="tx1"/>
                </a:solidFill>
              </a:rPr>
              <a:t>管理モデル</a:t>
            </a:r>
            <a:endParaRPr kumimoji="1" lang="ja-JP" altLang="en-US" sz="1400" b="1" dirty="0">
              <a:solidFill>
                <a:schemeClr val="tx1"/>
              </a:solidFill>
            </a:endParaRPr>
          </a:p>
        </p:txBody>
      </p:sp>
      <p:sp>
        <p:nvSpPr>
          <p:cNvPr id="12" name="ホームベース 11"/>
          <p:cNvSpPr/>
          <p:nvPr/>
        </p:nvSpPr>
        <p:spPr>
          <a:xfrm>
            <a:off x="6069106" y="5076377"/>
            <a:ext cx="2375649" cy="465822"/>
          </a:xfrm>
          <a:prstGeom prst="homePlat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自己主権型</a:t>
            </a:r>
            <a:r>
              <a:rPr lang="ja-JP" altLang="en-US" sz="1400" b="1" dirty="0" smtClean="0">
                <a:solidFill>
                  <a:schemeClr val="tx1"/>
                </a:solidFill>
              </a:rPr>
              <a:t>アイデンティティ</a:t>
            </a:r>
            <a:r>
              <a:rPr lang="en-US" altLang="ja-JP" sz="1400" b="1" dirty="0" smtClean="0">
                <a:solidFill>
                  <a:schemeClr val="tx1"/>
                </a:solidFill>
              </a:rPr>
              <a:t/>
            </a:r>
            <a:br>
              <a:rPr lang="en-US" altLang="ja-JP" sz="1400" b="1" dirty="0" smtClean="0">
                <a:solidFill>
                  <a:schemeClr val="tx1"/>
                </a:solidFill>
              </a:rPr>
            </a:br>
            <a:r>
              <a:rPr lang="ja-JP" altLang="en-US" sz="1400" b="1" dirty="0" smtClean="0">
                <a:solidFill>
                  <a:schemeClr val="tx1"/>
                </a:solidFill>
              </a:rPr>
              <a:t>／</a:t>
            </a:r>
            <a:r>
              <a:rPr lang="ja-JP" altLang="en-US" sz="1400" b="1" dirty="0">
                <a:solidFill>
                  <a:schemeClr val="tx1"/>
                </a:solidFill>
              </a:rPr>
              <a:t>分散型アイデンティティ</a:t>
            </a:r>
          </a:p>
        </p:txBody>
      </p:sp>
      <p:sp>
        <p:nvSpPr>
          <p:cNvPr id="7" name="正方形/長方形 6"/>
          <p:cNvSpPr/>
          <p:nvPr/>
        </p:nvSpPr>
        <p:spPr>
          <a:xfrm>
            <a:off x="2589799" y="3127213"/>
            <a:ext cx="1173719" cy="246221"/>
          </a:xfrm>
          <a:prstGeom prst="rect">
            <a:avLst/>
          </a:prstGeom>
        </p:spPr>
        <p:txBody>
          <a:bodyPr wrap="none">
            <a:spAutoFit/>
          </a:bodyPr>
          <a:lstStyle/>
          <a:p>
            <a:pPr lvl="0" algn="ctr" defTabSz="288000"/>
            <a:r>
              <a:rPr lang="ja-JP" altLang="en-US" sz="1000" b="1" dirty="0" smtClean="0">
                <a:solidFill>
                  <a:srgbClr val="000000"/>
                </a:solidFill>
                <a:latin typeface="Meiryo UI"/>
              </a:rPr>
              <a:t>コントロールの対象</a:t>
            </a:r>
            <a:endParaRPr lang="en-US" altLang="ja-JP" sz="1000" b="1" dirty="0">
              <a:solidFill>
                <a:srgbClr val="000000"/>
              </a:solidFill>
              <a:latin typeface="Meiryo UI"/>
            </a:endParaRPr>
          </a:p>
        </p:txBody>
      </p:sp>
      <p:cxnSp>
        <p:nvCxnSpPr>
          <p:cNvPr id="13" name="カギ線コネクタ 12"/>
          <p:cNvCxnSpPr>
            <a:stCxn id="8" idx="2"/>
            <a:endCxn id="11" idx="1"/>
          </p:cNvCxnSpPr>
          <p:nvPr/>
        </p:nvCxnSpPr>
        <p:spPr>
          <a:xfrm rot="16200000" flipH="1">
            <a:off x="2926595" y="3619177"/>
            <a:ext cx="404819" cy="1182700"/>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正方形/長方形 16"/>
          <p:cNvSpPr/>
          <p:nvPr/>
        </p:nvSpPr>
        <p:spPr>
          <a:xfrm>
            <a:off x="2614154" y="4134543"/>
            <a:ext cx="697627" cy="246221"/>
          </a:xfrm>
          <a:prstGeom prst="rect">
            <a:avLst/>
          </a:prstGeom>
        </p:spPr>
        <p:txBody>
          <a:bodyPr wrap="none">
            <a:spAutoFit/>
          </a:bodyPr>
          <a:lstStyle/>
          <a:p>
            <a:pPr lvl="0" defTabSz="288000"/>
            <a:r>
              <a:rPr lang="ja-JP" altLang="en-US" sz="1000" b="1" dirty="0" smtClean="0">
                <a:solidFill>
                  <a:srgbClr val="000000"/>
                </a:solidFill>
                <a:latin typeface="Meiryo UI"/>
              </a:rPr>
              <a:t>管理方式</a:t>
            </a:r>
            <a:endParaRPr lang="en-US" altLang="ja-JP" sz="1000" b="1" dirty="0">
              <a:solidFill>
                <a:srgbClr val="000000"/>
              </a:solidFill>
              <a:latin typeface="Meiryo UI"/>
            </a:endParaRPr>
          </a:p>
        </p:txBody>
      </p:sp>
      <p:cxnSp>
        <p:nvCxnSpPr>
          <p:cNvPr id="19" name="カギ線コネクタ 18"/>
          <p:cNvCxnSpPr>
            <a:stCxn id="11" idx="2"/>
            <a:endCxn id="12" idx="1"/>
          </p:cNvCxnSpPr>
          <p:nvPr/>
        </p:nvCxnSpPr>
        <p:spPr>
          <a:xfrm rot="16200000" flipH="1">
            <a:off x="5091970" y="4332152"/>
            <a:ext cx="663440" cy="1290831"/>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2" name="ホームベース 31"/>
          <p:cNvSpPr/>
          <p:nvPr/>
        </p:nvSpPr>
        <p:spPr>
          <a:xfrm>
            <a:off x="3720354" y="5819502"/>
            <a:ext cx="2348753" cy="465822"/>
          </a:xfrm>
          <a:prstGeom prst="homePlate">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smtClean="0">
                <a:solidFill>
                  <a:schemeClr val="tx1"/>
                </a:solidFill>
              </a:rPr>
              <a:t>トラストフレームワーク</a:t>
            </a:r>
            <a:endParaRPr kumimoji="1" lang="ja-JP" altLang="en-US" sz="1400" b="1" dirty="0">
              <a:solidFill>
                <a:schemeClr val="tx1"/>
              </a:solidFill>
            </a:endParaRPr>
          </a:p>
        </p:txBody>
      </p:sp>
      <p:cxnSp>
        <p:nvCxnSpPr>
          <p:cNvPr id="33" name="カギ線コネクタ 32"/>
          <p:cNvCxnSpPr>
            <a:stCxn id="8" idx="2"/>
            <a:endCxn id="32" idx="1"/>
          </p:cNvCxnSpPr>
          <p:nvPr/>
        </p:nvCxnSpPr>
        <p:spPr>
          <a:xfrm rot="16200000" flipH="1">
            <a:off x="2106857" y="4438915"/>
            <a:ext cx="2044295" cy="1182700"/>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6" name="正方形/長方形 35"/>
          <p:cNvSpPr/>
          <p:nvPr/>
        </p:nvSpPr>
        <p:spPr>
          <a:xfrm>
            <a:off x="2614154" y="5806943"/>
            <a:ext cx="708848" cy="246221"/>
          </a:xfrm>
          <a:prstGeom prst="rect">
            <a:avLst/>
          </a:prstGeom>
        </p:spPr>
        <p:txBody>
          <a:bodyPr wrap="none">
            <a:spAutoFit/>
          </a:bodyPr>
          <a:lstStyle/>
          <a:p>
            <a:pPr lvl="0" defTabSz="288000"/>
            <a:r>
              <a:rPr lang="ja-JP" altLang="en-US" sz="1000" b="1" dirty="0" smtClean="0">
                <a:solidFill>
                  <a:srgbClr val="000000"/>
                </a:solidFill>
                <a:latin typeface="Meiryo UI"/>
              </a:rPr>
              <a:t>管理規則</a:t>
            </a:r>
            <a:endParaRPr lang="en-US" altLang="ja-JP" sz="1000" b="1" dirty="0">
              <a:solidFill>
                <a:srgbClr val="000000"/>
              </a:solidFill>
              <a:latin typeface="Meiryo UI"/>
            </a:endParaRPr>
          </a:p>
        </p:txBody>
      </p:sp>
      <p:sp>
        <p:nvSpPr>
          <p:cNvPr id="38" name="正方形/長方形 37"/>
          <p:cNvSpPr/>
          <p:nvPr/>
        </p:nvSpPr>
        <p:spPr>
          <a:xfrm>
            <a:off x="4911487" y="4909178"/>
            <a:ext cx="870751" cy="400110"/>
          </a:xfrm>
          <a:prstGeom prst="rect">
            <a:avLst/>
          </a:prstGeom>
        </p:spPr>
        <p:txBody>
          <a:bodyPr wrap="none">
            <a:spAutoFit/>
          </a:bodyPr>
          <a:lstStyle/>
          <a:p>
            <a:pPr lvl="0" algn="ctr" defTabSz="288000"/>
            <a:r>
              <a:rPr lang="ja-JP" altLang="en-US" sz="1000" b="1" dirty="0" smtClean="0">
                <a:solidFill>
                  <a:srgbClr val="000000"/>
                </a:solidFill>
                <a:latin typeface="Meiryo UI"/>
              </a:rPr>
              <a:t>管理モデルの</a:t>
            </a:r>
            <a:endParaRPr lang="en-US" altLang="ja-JP" sz="1000" b="1" dirty="0">
              <a:solidFill>
                <a:srgbClr val="000000"/>
              </a:solidFill>
              <a:latin typeface="Meiryo UI"/>
            </a:endParaRPr>
          </a:p>
          <a:p>
            <a:pPr lvl="0" algn="ctr" defTabSz="288000"/>
            <a:r>
              <a:rPr lang="ja-JP" altLang="en-US" sz="1000" b="1" dirty="0" smtClean="0">
                <a:solidFill>
                  <a:srgbClr val="000000"/>
                </a:solidFill>
                <a:latin typeface="Meiryo UI"/>
              </a:rPr>
              <a:t>一類型</a:t>
            </a:r>
            <a:endParaRPr lang="en-US" altLang="ja-JP" sz="1000" b="1" dirty="0">
              <a:solidFill>
                <a:srgbClr val="000000"/>
              </a:solidFill>
              <a:latin typeface="Meiryo UI"/>
            </a:endParaRPr>
          </a:p>
        </p:txBody>
      </p:sp>
      <p:cxnSp>
        <p:nvCxnSpPr>
          <p:cNvPr id="44" name="直線矢印コネクタ 43"/>
          <p:cNvCxnSpPr>
            <a:stCxn id="46" idx="3"/>
          </p:cNvCxnSpPr>
          <p:nvPr/>
        </p:nvCxnSpPr>
        <p:spPr>
          <a:xfrm>
            <a:off x="1653720" y="2135105"/>
            <a:ext cx="6969015" cy="0"/>
          </a:xfrm>
          <a:prstGeom prst="straightConnector1">
            <a:avLst/>
          </a:prstGeom>
          <a:ln w="317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46" name="正方形/長方形 45"/>
          <p:cNvSpPr/>
          <p:nvPr/>
        </p:nvSpPr>
        <p:spPr>
          <a:xfrm>
            <a:off x="1034641" y="1981216"/>
            <a:ext cx="619079" cy="307777"/>
          </a:xfrm>
          <a:prstGeom prst="rect">
            <a:avLst/>
          </a:prstGeom>
        </p:spPr>
        <p:txBody>
          <a:bodyPr wrap="none">
            <a:spAutoFit/>
          </a:bodyPr>
          <a:lstStyle/>
          <a:p>
            <a:pPr algn="ctr"/>
            <a:r>
              <a:rPr lang="ja-JP" altLang="en-US" sz="1400" b="1" dirty="0" smtClean="0"/>
              <a:t>マクロ</a:t>
            </a:r>
            <a:endParaRPr lang="ja-JP" altLang="en-US" sz="1400" b="1" dirty="0"/>
          </a:p>
        </p:txBody>
      </p:sp>
      <p:sp>
        <p:nvSpPr>
          <p:cNvPr id="48" name="正方形/長方形 47"/>
          <p:cNvSpPr/>
          <p:nvPr/>
        </p:nvSpPr>
        <p:spPr>
          <a:xfrm>
            <a:off x="8628586" y="1999487"/>
            <a:ext cx="603050" cy="307777"/>
          </a:xfrm>
          <a:prstGeom prst="rect">
            <a:avLst/>
          </a:prstGeom>
        </p:spPr>
        <p:txBody>
          <a:bodyPr wrap="none">
            <a:spAutoFit/>
          </a:bodyPr>
          <a:lstStyle/>
          <a:p>
            <a:pPr algn="ctr"/>
            <a:r>
              <a:rPr lang="ja-JP" altLang="en-US" sz="1400" b="1" dirty="0" smtClean="0"/>
              <a:t>ミクロ</a:t>
            </a:r>
            <a:endParaRPr lang="ja-JP" altLang="en-US" sz="1400" b="1" dirty="0"/>
          </a:p>
        </p:txBody>
      </p:sp>
      <p:cxnSp>
        <p:nvCxnSpPr>
          <p:cNvPr id="54" name="直線矢印コネクタ 53"/>
          <p:cNvCxnSpPr>
            <a:stCxn id="3" idx="2"/>
            <a:endCxn id="8" idx="0"/>
          </p:cNvCxnSpPr>
          <p:nvPr/>
        </p:nvCxnSpPr>
        <p:spPr>
          <a:xfrm flipH="1">
            <a:off x="2537654" y="2958352"/>
            <a:ext cx="0" cy="583944"/>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6" name="正方形/長方形 55"/>
          <p:cNvSpPr/>
          <p:nvPr/>
        </p:nvSpPr>
        <p:spPr>
          <a:xfrm>
            <a:off x="3503220" y="1713541"/>
            <a:ext cx="2935419" cy="338554"/>
          </a:xfrm>
          <a:prstGeom prst="rect">
            <a:avLst/>
          </a:prstGeom>
        </p:spPr>
        <p:txBody>
          <a:bodyPr wrap="none">
            <a:spAutoFit/>
          </a:bodyPr>
          <a:lstStyle/>
          <a:p>
            <a:r>
              <a:rPr lang="ja-JP" altLang="en-US" sz="1600" b="1" u="sng" dirty="0" smtClean="0">
                <a:solidFill>
                  <a:schemeClr val="accent2">
                    <a:lumMod val="75000"/>
                    <a:lumOff val="25000"/>
                  </a:schemeClr>
                </a:solidFill>
              </a:rPr>
              <a:t>デジタルアイデンティティの世界観</a:t>
            </a:r>
            <a:endParaRPr lang="ja-JP" altLang="en-US" sz="1600" u="sng" dirty="0">
              <a:solidFill>
                <a:schemeClr val="accent2">
                  <a:lumMod val="75000"/>
                  <a:lumOff val="25000"/>
                </a:schemeClr>
              </a:solidFill>
            </a:endParaRPr>
          </a:p>
        </p:txBody>
      </p:sp>
      <p:sp>
        <p:nvSpPr>
          <p:cNvPr id="57" name="正方形/長方形 56"/>
          <p:cNvSpPr/>
          <p:nvPr/>
        </p:nvSpPr>
        <p:spPr>
          <a:xfrm>
            <a:off x="693928" y="2323494"/>
            <a:ext cx="322934" cy="4166206"/>
          </a:xfrm>
          <a:prstGeom prst="rect">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600" b="1" dirty="0" smtClean="0">
                <a:solidFill>
                  <a:schemeClr val="bg1"/>
                </a:solidFill>
              </a:rPr>
              <a:t>基礎調査の項目</a:t>
            </a:r>
            <a:endParaRPr kumimoji="1" lang="ja-JP" altLang="en-US" sz="1600" b="1" dirty="0">
              <a:solidFill>
                <a:schemeClr val="bg1"/>
              </a:solidFill>
            </a:endParaRPr>
          </a:p>
        </p:txBody>
      </p:sp>
    </p:spTree>
    <p:extLst>
      <p:ext uri="{BB962C8B-B14F-4D97-AF65-F5344CB8AC3E}">
        <p14:creationId xmlns:p14="http://schemas.microsoft.com/office/powerpoint/2010/main" val="2702009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331490" y="698181"/>
            <a:ext cx="9243021" cy="1379271"/>
          </a:xfrm>
          <a:prstGeom prst="rect">
            <a:avLst/>
          </a:prstGeom>
          <a:noFill/>
        </p:spPr>
        <p:txBody>
          <a:bodyPr wrap="square" lIns="0" rIns="0" rtlCol="0">
            <a:noAutofit/>
          </a:bodyPr>
          <a:lstStyle/>
          <a:p>
            <a:pPr lvl="0" defTabSz="288000"/>
            <a:r>
              <a:rPr lang="en-US" altLang="ja-JP" sz="1600" b="1" dirty="0">
                <a:solidFill>
                  <a:srgbClr val="000000"/>
                </a:solidFill>
                <a:latin typeface="Meiryo UI"/>
              </a:rPr>
              <a:t>Trusted Web</a:t>
            </a:r>
            <a:r>
              <a:rPr lang="ja-JP" altLang="en-US" sz="1600" b="1" dirty="0">
                <a:solidFill>
                  <a:srgbClr val="000000"/>
                </a:solidFill>
                <a:latin typeface="Meiryo UI"/>
              </a:rPr>
              <a:t>の問題意識は、デジタル社会の通信基盤たるインターネット・</a:t>
            </a:r>
            <a:r>
              <a:rPr lang="en-US" altLang="ja-JP" sz="1600" b="1" dirty="0">
                <a:solidFill>
                  <a:srgbClr val="000000"/>
                </a:solidFill>
                <a:latin typeface="Meiryo UI"/>
              </a:rPr>
              <a:t>Web</a:t>
            </a:r>
            <a:r>
              <a:rPr lang="ja-JP" altLang="en-US" sz="1600" b="1" dirty="0">
                <a:solidFill>
                  <a:srgbClr val="000000"/>
                </a:solidFill>
                <a:latin typeface="Meiryo UI"/>
              </a:rPr>
              <a:t>におけるアイデンティティ管理に重点が置かれていることから、本調査の対象とする諸外国の取り組みについては、デジタル</a:t>
            </a:r>
            <a:r>
              <a:rPr lang="en-US" altLang="ja-JP" sz="1600" b="1" dirty="0">
                <a:solidFill>
                  <a:srgbClr val="000000"/>
                </a:solidFill>
                <a:latin typeface="Meiryo UI"/>
              </a:rPr>
              <a:t>ID</a:t>
            </a:r>
            <a:r>
              <a:rPr lang="ja-JP" altLang="en-US" sz="1600" b="1" dirty="0">
                <a:solidFill>
                  <a:srgbClr val="000000"/>
                </a:solidFill>
                <a:latin typeface="Meiryo UI"/>
              </a:rPr>
              <a:t>周辺の動向、特に自己主権型</a:t>
            </a:r>
            <a:r>
              <a:rPr lang="en-US" altLang="ja-JP" sz="1600" b="1" dirty="0">
                <a:solidFill>
                  <a:srgbClr val="000000"/>
                </a:solidFill>
                <a:latin typeface="Meiryo UI"/>
              </a:rPr>
              <a:t>/</a:t>
            </a:r>
            <a:r>
              <a:rPr lang="ja-JP" altLang="en-US" sz="1600" b="1" dirty="0">
                <a:solidFill>
                  <a:srgbClr val="000000"/>
                </a:solidFill>
                <a:latin typeface="Meiryo UI"/>
              </a:rPr>
              <a:t>分散型アイデンティティに関する動向及びそれらに関連したユースケースについて調査を実施した</a:t>
            </a:r>
          </a:p>
          <a:p>
            <a:pPr lvl="0" defTabSz="288000"/>
            <a:endParaRPr lang="en-US" altLang="ja-JP" b="1" dirty="0">
              <a:solidFill>
                <a:srgbClr val="000000"/>
              </a:solidFill>
              <a:latin typeface="Meiryo UI"/>
            </a:endParaRPr>
          </a:p>
          <a:p>
            <a:pPr marL="285750" lvl="0" indent="-285750" defTabSz="288000">
              <a:buFont typeface="Arial" panose="020B0604020202020204" pitchFamily="34" charset="0"/>
              <a:buChar char="•"/>
            </a:pPr>
            <a:r>
              <a:rPr lang="ja-JP" altLang="en-US" b="1" dirty="0">
                <a:solidFill>
                  <a:srgbClr val="000000"/>
                </a:solidFill>
                <a:latin typeface="Meiryo UI"/>
              </a:rPr>
              <a:t>共通識別番号・デジタル</a:t>
            </a:r>
            <a:r>
              <a:rPr lang="en-US" altLang="ja-JP" b="1" dirty="0">
                <a:solidFill>
                  <a:srgbClr val="000000"/>
                </a:solidFill>
                <a:latin typeface="Meiryo UI"/>
              </a:rPr>
              <a:t>ID</a:t>
            </a:r>
            <a:r>
              <a:rPr lang="ja-JP" altLang="en-US" b="1" dirty="0">
                <a:solidFill>
                  <a:srgbClr val="000000"/>
                </a:solidFill>
                <a:latin typeface="Meiryo UI"/>
              </a:rPr>
              <a:t>に関する政策動向</a:t>
            </a:r>
            <a:endParaRPr lang="en-US" altLang="ja-JP" b="1" dirty="0">
              <a:solidFill>
                <a:srgbClr val="000000"/>
              </a:solidFill>
              <a:latin typeface="Meiryo UI"/>
            </a:endParaRPr>
          </a:p>
          <a:p>
            <a:pPr lvl="1" defTabSz="288000"/>
            <a:r>
              <a:rPr lang="ja-JP" altLang="en-US" sz="1400" dirty="0">
                <a:solidFill>
                  <a:srgbClr val="000000"/>
                </a:solidFill>
                <a:latin typeface="Meiryo UI"/>
              </a:rPr>
              <a:t>データやサービスへのアクセスする際の「識別」・「認証」の手段となる共通識別番号やデジタル</a:t>
            </a:r>
            <a:r>
              <a:rPr lang="en-US" altLang="ja-JP" sz="1400" dirty="0">
                <a:solidFill>
                  <a:srgbClr val="000000"/>
                </a:solidFill>
                <a:latin typeface="Meiryo UI"/>
              </a:rPr>
              <a:t>ID</a:t>
            </a:r>
            <a:r>
              <a:rPr lang="ja-JP" altLang="en-US" sz="1400" dirty="0">
                <a:solidFill>
                  <a:srgbClr val="000000"/>
                </a:solidFill>
                <a:latin typeface="Meiryo UI"/>
              </a:rPr>
              <a:t>に係る諸外国の政策の変遷や最近の動向について調査を実施した</a:t>
            </a:r>
            <a:endParaRPr lang="en-US" altLang="ja-JP" sz="1400" dirty="0">
              <a:solidFill>
                <a:srgbClr val="000000"/>
              </a:solidFill>
              <a:latin typeface="Meiryo UI"/>
            </a:endParaRPr>
          </a:p>
          <a:p>
            <a:pPr lvl="0" defTabSz="288000"/>
            <a:endParaRPr lang="en-US" altLang="ja-JP" sz="1000" b="1" dirty="0">
              <a:solidFill>
                <a:srgbClr val="000000"/>
              </a:solidFill>
              <a:latin typeface="Meiryo UI"/>
            </a:endParaRPr>
          </a:p>
          <a:p>
            <a:pPr marL="285750" lvl="0" indent="-285750" defTabSz="288000">
              <a:buFont typeface="Arial" panose="020B0604020202020204" pitchFamily="34" charset="0"/>
              <a:buChar char="•"/>
            </a:pPr>
            <a:r>
              <a:rPr lang="ja-JP" altLang="en-US" b="1" dirty="0">
                <a:solidFill>
                  <a:srgbClr val="000000"/>
                </a:solidFill>
                <a:latin typeface="Meiryo UI"/>
              </a:rPr>
              <a:t>トラストフレームワークの策定状況</a:t>
            </a:r>
            <a:endParaRPr lang="en-US" altLang="ja-JP" b="1" dirty="0">
              <a:solidFill>
                <a:srgbClr val="000000"/>
              </a:solidFill>
              <a:latin typeface="Meiryo UI"/>
            </a:endParaRPr>
          </a:p>
          <a:p>
            <a:pPr lvl="1" defTabSz="288000"/>
            <a:r>
              <a:rPr lang="ja-JP" altLang="en-US" sz="1400" dirty="0">
                <a:solidFill>
                  <a:srgbClr val="000000"/>
                </a:solidFill>
                <a:latin typeface="Meiryo UI"/>
              </a:rPr>
              <a:t>デジタル</a:t>
            </a:r>
            <a:r>
              <a:rPr lang="en-US" altLang="ja-JP" sz="1400" dirty="0">
                <a:solidFill>
                  <a:srgbClr val="000000"/>
                </a:solidFill>
                <a:latin typeface="Meiryo UI"/>
              </a:rPr>
              <a:t>ID</a:t>
            </a:r>
            <a:r>
              <a:rPr lang="ja-JP" altLang="en-US" sz="1400" dirty="0">
                <a:solidFill>
                  <a:srgbClr val="000000"/>
                </a:solidFill>
                <a:latin typeface="Meiryo UI"/>
              </a:rPr>
              <a:t>及びデジタル</a:t>
            </a:r>
            <a:r>
              <a:rPr lang="en-US" altLang="ja-JP" sz="1400" dirty="0">
                <a:solidFill>
                  <a:srgbClr val="000000"/>
                </a:solidFill>
                <a:latin typeface="Meiryo UI"/>
              </a:rPr>
              <a:t>ID</a:t>
            </a:r>
            <a:r>
              <a:rPr lang="ja-JP" altLang="en-US" sz="1400" dirty="0">
                <a:solidFill>
                  <a:srgbClr val="000000"/>
                </a:solidFill>
                <a:latin typeface="Meiryo UI"/>
              </a:rPr>
              <a:t>に紐づくデータの利活用を含むアイデンティティ管理においては、データを取り扱う主体や、その果たすべき役割、セキュリティ基準などについて、いわゆるトラストフレームワークとして参照すべき法律・規則が定められている。諸外国のトラストフレームワークの策定状況や規定されている内容について調査を実施した</a:t>
            </a:r>
            <a:endParaRPr lang="en-US" altLang="ja-JP" sz="1400" dirty="0">
              <a:solidFill>
                <a:srgbClr val="000000"/>
              </a:solidFill>
              <a:latin typeface="Meiryo UI"/>
            </a:endParaRPr>
          </a:p>
          <a:p>
            <a:pPr lvl="0" defTabSz="288000"/>
            <a:endParaRPr lang="en-US" altLang="ja-JP" sz="1000" b="1" dirty="0">
              <a:solidFill>
                <a:srgbClr val="000000"/>
              </a:solidFill>
              <a:latin typeface="Meiryo UI"/>
            </a:endParaRPr>
          </a:p>
          <a:p>
            <a:pPr marL="285750" lvl="0" indent="-285750" defTabSz="288000">
              <a:buFont typeface="Arial" panose="020B0604020202020204" pitchFamily="34" charset="0"/>
              <a:buChar char="•"/>
            </a:pPr>
            <a:r>
              <a:rPr lang="ja-JP" altLang="en-US" b="1" dirty="0">
                <a:solidFill>
                  <a:srgbClr val="000000"/>
                </a:solidFill>
                <a:latin typeface="Meiryo UI"/>
              </a:rPr>
              <a:t>自己主権型／分散型アイデンティティに関する取り組み・ユースケース</a:t>
            </a:r>
            <a:endParaRPr lang="en-US" altLang="ja-JP" b="1" dirty="0">
              <a:solidFill>
                <a:srgbClr val="000000"/>
              </a:solidFill>
              <a:latin typeface="Meiryo UI"/>
            </a:endParaRPr>
          </a:p>
          <a:p>
            <a:pPr lvl="1" defTabSz="288000"/>
            <a:r>
              <a:rPr lang="ja-JP" altLang="en-US" sz="1400" dirty="0">
                <a:solidFill>
                  <a:srgbClr val="000000"/>
                </a:solidFill>
                <a:latin typeface="Meiryo UI"/>
              </a:rPr>
              <a:t>中央集権的な</a:t>
            </a:r>
            <a:r>
              <a:rPr lang="en-US" altLang="ja-JP" sz="1400" dirty="0">
                <a:solidFill>
                  <a:srgbClr val="000000"/>
                </a:solidFill>
                <a:latin typeface="Meiryo UI"/>
              </a:rPr>
              <a:t>ID</a:t>
            </a:r>
            <a:r>
              <a:rPr lang="ja-JP" altLang="en-US" sz="1400" dirty="0">
                <a:solidFill>
                  <a:srgbClr val="000000"/>
                </a:solidFill>
                <a:latin typeface="Meiryo UI"/>
              </a:rPr>
              <a:t>情報の管理への懸念に対するソリューションとして、</a:t>
            </a:r>
            <a:r>
              <a:rPr lang="en-US" altLang="ja-JP" sz="1400" dirty="0">
                <a:solidFill>
                  <a:srgbClr val="000000"/>
                </a:solidFill>
                <a:latin typeface="Meiryo UI"/>
              </a:rPr>
              <a:t>Trusted Web</a:t>
            </a:r>
            <a:r>
              <a:rPr lang="ja-JP" altLang="en-US" sz="1400" dirty="0">
                <a:solidFill>
                  <a:srgbClr val="000000"/>
                </a:solidFill>
                <a:latin typeface="Meiryo UI"/>
              </a:rPr>
              <a:t>においても参照されている自己主権型アイデンティティ（</a:t>
            </a:r>
            <a:r>
              <a:rPr lang="en-US" altLang="ja-JP" sz="1400" dirty="0">
                <a:solidFill>
                  <a:srgbClr val="000000"/>
                </a:solidFill>
                <a:latin typeface="Meiryo UI"/>
              </a:rPr>
              <a:t>Self‐Sovereign Identity: SSI</a:t>
            </a:r>
            <a:r>
              <a:rPr lang="ja-JP" altLang="en-US" sz="1400" dirty="0">
                <a:solidFill>
                  <a:srgbClr val="000000"/>
                </a:solidFill>
                <a:latin typeface="Meiryo UI"/>
              </a:rPr>
              <a:t>）、分散型アイデンティティ（</a:t>
            </a:r>
            <a:r>
              <a:rPr lang="en-US" altLang="ja-JP" sz="1400" dirty="0">
                <a:solidFill>
                  <a:srgbClr val="000000"/>
                </a:solidFill>
                <a:latin typeface="Meiryo UI"/>
              </a:rPr>
              <a:t>Decentralized Identity: DID</a:t>
            </a:r>
            <a:r>
              <a:rPr lang="ja-JP" altLang="en-US" sz="1400" dirty="0">
                <a:solidFill>
                  <a:srgbClr val="000000"/>
                </a:solidFill>
                <a:latin typeface="Meiryo UI"/>
              </a:rPr>
              <a:t>）に関する諸外国の取り組み動向、及び関連技術の利活用事例（ユースケース）について調査を実施した</a:t>
            </a:r>
            <a:endParaRPr lang="en-US" altLang="ja-JP" sz="1400" dirty="0">
              <a:solidFill>
                <a:srgbClr val="000000"/>
              </a:solidFill>
              <a:latin typeface="Meiryo UI"/>
            </a:endParaRPr>
          </a:p>
          <a:p>
            <a:pPr lvl="0" defTabSz="288000"/>
            <a:r>
              <a:rPr lang="ja-JP" altLang="en-US" b="1" dirty="0">
                <a:solidFill>
                  <a:srgbClr val="000000"/>
                </a:solidFill>
                <a:latin typeface="Meiryo UI"/>
              </a:rPr>
              <a:t>　　</a:t>
            </a:r>
            <a:endParaRPr lang="en-US" altLang="ja-JP" b="1" dirty="0">
              <a:solidFill>
                <a:srgbClr val="000000"/>
              </a:solidFill>
              <a:latin typeface="Meiryo UI"/>
            </a:endParaRPr>
          </a:p>
          <a:p>
            <a:pPr defTabSz="288000"/>
            <a:r>
              <a:rPr lang="ja-JP" altLang="en-US" b="1" dirty="0">
                <a:solidFill>
                  <a:srgbClr val="000000"/>
                </a:solidFill>
                <a:latin typeface="Meiryo UI"/>
              </a:rPr>
              <a:t>　</a:t>
            </a:r>
            <a:endParaRPr lang="en-US" altLang="ja-JP" b="1" dirty="0">
              <a:solidFill>
                <a:srgbClr val="000000"/>
              </a:solidFill>
              <a:latin typeface="Meiryo UI"/>
            </a:endParaRPr>
          </a:p>
          <a:p>
            <a:pPr lvl="0" defTabSz="288000"/>
            <a:endParaRPr kumimoji="1" lang="en-US" altLang="ja-JP" sz="18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1,2</a:t>
            </a:r>
            <a:r>
              <a:rPr lang="ja-JP" altLang="en-US" sz="1100" dirty="0">
                <a:solidFill>
                  <a:schemeClr val="accent2">
                    <a:lumMod val="90000"/>
                    <a:lumOff val="10000"/>
                  </a:schemeClr>
                </a:solidFill>
              </a:rPr>
              <a:t>　調査方針</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ja-JP" altLang="en-US" sz="2000" dirty="0" smtClean="0">
                <a:solidFill>
                  <a:srgbClr val="070F26">
                    <a:lumMod val="90000"/>
                    <a:lumOff val="10000"/>
                  </a:srgbClr>
                </a:solidFill>
              </a:rPr>
              <a:t>詳細調査について</a:t>
            </a:r>
            <a:endParaRPr lang="ja-JP" altLang="en-US" sz="2000" b="1" spc="0" dirty="0">
              <a:solidFill>
                <a:schemeClr val="accent2">
                  <a:lumMod val="90000"/>
                  <a:lumOff val="10000"/>
                </a:schemeClr>
              </a:solidFill>
            </a:endParaRPr>
          </a:p>
        </p:txBody>
      </p:sp>
    </p:spTree>
    <p:extLst>
      <p:ext uri="{BB962C8B-B14F-4D97-AF65-F5344CB8AC3E}">
        <p14:creationId xmlns:p14="http://schemas.microsoft.com/office/powerpoint/2010/main" val="192186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331490" y="698182"/>
            <a:ext cx="9397126" cy="682038"/>
          </a:xfrm>
          <a:prstGeom prst="rect">
            <a:avLst/>
          </a:prstGeom>
          <a:noFill/>
        </p:spPr>
        <p:txBody>
          <a:bodyPr wrap="square" lIns="0" rIns="0" rtlCol="0">
            <a:noAutofit/>
          </a:bodyPr>
          <a:lstStyle/>
          <a:p>
            <a:pPr lvl="0" defTabSz="288000"/>
            <a:r>
              <a:rPr lang="ja-JP" altLang="en-US" sz="1600" b="1" dirty="0">
                <a:solidFill>
                  <a:srgbClr val="000000"/>
                </a:solidFill>
                <a:latin typeface="Meiryo UI"/>
              </a:rPr>
              <a:t>調査対象国・地域については、欧州・北米・オセアニア・アジア各地域の中でデジタル</a:t>
            </a:r>
            <a:r>
              <a:rPr lang="en-US" altLang="ja-JP" sz="1600" b="1" dirty="0">
                <a:solidFill>
                  <a:srgbClr val="000000"/>
                </a:solidFill>
                <a:latin typeface="Meiryo UI"/>
              </a:rPr>
              <a:t>ID</a:t>
            </a:r>
            <a:r>
              <a:rPr lang="ja-JP" altLang="en-US" sz="1600" b="1" dirty="0">
                <a:solidFill>
                  <a:srgbClr val="000000"/>
                </a:solidFill>
                <a:latin typeface="Meiryo UI"/>
              </a:rPr>
              <a:t>に関する議論や利活用が盛んであり、先行事例の見られる国・地域を抽出した</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1.2</a:t>
            </a:r>
            <a:r>
              <a:rPr lang="ja-JP" altLang="en-US" sz="1100" dirty="0">
                <a:solidFill>
                  <a:schemeClr val="accent2">
                    <a:lumMod val="90000"/>
                    <a:lumOff val="10000"/>
                  </a:schemeClr>
                </a:solidFill>
              </a:rPr>
              <a:t>　調査方針</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ja-JP" altLang="en-US" sz="2000" dirty="0" smtClean="0">
                <a:solidFill>
                  <a:schemeClr val="accent2">
                    <a:lumMod val="90000"/>
                    <a:lumOff val="10000"/>
                  </a:schemeClr>
                </a:solidFill>
              </a:rPr>
              <a:t>詳細調査における調査対象</a:t>
            </a:r>
            <a:r>
              <a:rPr lang="ja-JP" altLang="en-US" sz="2000" dirty="0">
                <a:solidFill>
                  <a:schemeClr val="accent2">
                    <a:lumMod val="90000"/>
                    <a:lumOff val="10000"/>
                  </a:schemeClr>
                </a:solidFill>
              </a:rPr>
              <a:t>国・地域について</a:t>
            </a:r>
            <a:endParaRPr lang="ja-JP" altLang="en-US" sz="2000" b="1" spc="0" dirty="0">
              <a:solidFill>
                <a:schemeClr val="accent2">
                  <a:lumMod val="90000"/>
                  <a:lumOff val="10000"/>
                </a:schemeClr>
              </a:solidFill>
            </a:endParaRPr>
          </a:p>
        </p:txBody>
      </p:sp>
      <p:graphicFrame>
        <p:nvGraphicFramePr>
          <p:cNvPr id="5" name="表 4"/>
          <p:cNvGraphicFramePr>
            <a:graphicFrameLocks noGrp="1"/>
          </p:cNvGraphicFramePr>
          <p:nvPr>
            <p:extLst>
              <p:ext uri="{D42A27DB-BD31-4B8C-83A1-F6EECF244321}">
                <p14:modId xmlns:p14="http://schemas.microsoft.com/office/powerpoint/2010/main" val="86535930"/>
              </p:ext>
            </p:extLst>
          </p:nvPr>
        </p:nvGraphicFramePr>
        <p:xfrm>
          <a:off x="331789" y="1640141"/>
          <a:ext cx="9242722" cy="4602480"/>
        </p:xfrm>
        <a:graphic>
          <a:graphicData uri="http://schemas.openxmlformats.org/drawingml/2006/table">
            <a:tbl>
              <a:tblPr firstRow="1" bandRow="1">
                <a:tableStyleId>{5C22544A-7EE6-4342-B048-85BDC9FD1C3A}</a:tableStyleId>
              </a:tblPr>
              <a:tblGrid>
                <a:gridCol w="1081753">
                  <a:extLst>
                    <a:ext uri="{9D8B030D-6E8A-4147-A177-3AD203B41FA5}">
                      <a16:colId xmlns:a16="http://schemas.microsoft.com/office/drawing/2014/main" val="2162794010"/>
                    </a:ext>
                  </a:extLst>
                </a:gridCol>
                <a:gridCol w="1384005">
                  <a:extLst>
                    <a:ext uri="{9D8B030D-6E8A-4147-A177-3AD203B41FA5}">
                      <a16:colId xmlns:a16="http://schemas.microsoft.com/office/drawing/2014/main" val="1805949042"/>
                    </a:ext>
                  </a:extLst>
                </a:gridCol>
                <a:gridCol w="6776964">
                  <a:extLst>
                    <a:ext uri="{9D8B030D-6E8A-4147-A177-3AD203B41FA5}">
                      <a16:colId xmlns:a16="http://schemas.microsoft.com/office/drawing/2014/main" val="994693873"/>
                    </a:ext>
                  </a:extLst>
                </a:gridCol>
              </a:tblGrid>
              <a:tr h="283988">
                <a:tc gridSpan="2">
                  <a:txBody>
                    <a:bodyPr/>
                    <a:lstStyle/>
                    <a:p>
                      <a:pPr algn="ctr"/>
                      <a:r>
                        <a:rPr kumimoji="1" lang="ja-JP" altLang="en-US" sz="1400" b="1" dirty="0">
                          <a:latin typeface="+mn-ea"/>
                          <a:ea typeface="+mn-ea"/>
                        </a:rPr>
                        <a:t>国・地域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latin typeface="+mn-ea"/>
                          <a:ea typeface="+mn-ea"/>
                        </a:rPr>
                        <a:t>選定のポイント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2776923180"/>
                  </a:ext>
                </a:extLst>
              </a:tr>
              <a:tr h="596375">
                <a:tc rowSpan="3">
                  <a:txBody>
                    <a:bodyPr/>
                    <a:lstStyle/>
                    <a:p>
                      <a:pPr algn="ctr"/>
                      <a:r>
                        <a:rPr kumimoji="1" lang="ja-JP" altLang="en-US" sz="1400" b="1" dirty="0">
                          <a:solidFill>
                            <a:schemeClr val="tx1"/>
                          </a:solidFill>
                          <a:latin typeface="+mn-ea"/>
                          <a:ea typeface="+mn-ea"/>
                        </a:rPr>
                        <a:t>欧州</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kumimoji="1" lang="en-US" altLang="ja-JP" sz="1400" b="1" dirty="0">
                          <a:solidFill>
                            <a:schemeClr val="tx1"/>
                          </a:solidFill>
                          <a:latin typeface="+mn-ea"/>
                          <a:ea typeface="+mn-ea"/>
                        </a:rPr>
                        <a:t>EU</a:t>
                      </a:r>
                      <a:r>
                        <a:rPr kumimoji="1" lang="en-US" altLang="ja-JP" sz="1400" b="1" baseline="30000" dirty="0">
                          <a:solidFill>
                            <a:schemeClr val="tx1"/>
                          </a:solidFill>
                          <a:latin typeface="+mn-ea"/>
                          <a:ea typeface="+mn-ea"/>
                        </a:rPr>
                        <a:t>1</a:t>
                      </a:r>
                      <a:endParaRPr kumimoji="1" lang="ja-JP" altLang="en-US" sz="1400" b="1" baseline="300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285750" indent="-285750">
                        <a:buFont typeface="Arial" panose="020B0604020202020204" pitchFamily="34" charset="0"/>
                        <a:buChar char="•"/>
                      </a:pPr>
                      <a:r>
                        <a:rPr kumimoji="1" lang="en-US" altLang="ja-JP" sz="1200" dirty="0">
                          <a:latin typeface="+mn-ea"/>
                          <a:ea typeface="+mn-ea"/>
                        </a:rPr>
                        <a:t>EU</a:t>
                      </a:r>
                      <a:r>
                        <a:rPr kumimoji="1" lang="ja-JP" altLang="en-US" sz="1200" dirty="0">
                          <a:latin typeface="+mn-ea"/>
                          <a:ea typeface="+mn-ea"/>
                        </a:rPr>
                        <a:t>加盟国間での識別・認証に利用可能なデジタル</a:t>
                      </a:r>
                      <a:r>
                        <a:rPr kumimoji="1" lang="en-US" altLang="ja-JP" sz="1200" dirty="0">
                          <a:latin typeface="+mn-ea"/>
                          <a:ea typeface="+mn-ea"/>
                        </a:rPr>
                        <a:t>ID</a:t>
                      </a:r>
                      <a:r>
                        <a:rPr kumimoji="1" lang="ja-JP" altLang="en-US" sz="1200" dirty="0">
                          <a:latin typeface="+mn-ea"/>
                          <a:ea typeface="+mn-ea"/>
                        </a:rPr>
                        <a:t>である</a:t>
                      </a:r>
                      <a:r>
                        <a:rPr kumimoji="1" lang="en-US" altLang="ja-JP" sz="1200" dirty="0">
                          <a:latin typeface="+mn-ea"/>
                          <a:ea typeface="+mn-ea"/>
                        </a:rPr>
                        <a:t>eID</a:t>
                      </a:r>
                      <a:r>
                        <a:rPr kumimoji="1" lang="ja-JP" altLang="en-US" sz="1200" dirty="0">
                          <a:latin typeface="+mn-ea"/>
                          <a:ea typeface="+mn-ea"/>
                        </a:rPr>
                        <a:t>や</a:t>
                      </a:r>
                      <a:r>
                        <a:rPr kumimoji="1" lang="en-US" altLang="ja-JP" sz="1200" dirty="0">
                          <a:latin typeface="+mn-ea"/>
                          <a:ea typeface="+mn-ea"/>
                        </a:rPr>
                        <a:t>eID</a:t>
                      </a:r>
                      <a:r>
                        <a:rPr kumimoji="1" lang="ja-JP" altLang="en-US" sz="1200" dirty="0">
                          <a:latin typeface="+mn-ea"/>
                          <a:ea typeface="+mn-ea"/>
                        </a:rPr>
                        <a:t>を活用したトラストサービスについて規定した</a:t>
                      </a:r>
                      <a:r>
                        <a:rPr kumimoji="1" lang="en-US" altLang="ja-JP" sz="1200" dirty="0">
                          <a:latin typeface="+mn-ea"/>
                          <a:ea typeface="+mn-ea"/>
                        </a:rPr>
                        <a:t>eIDAS</a:t>
                      </a:r>
                      <a:r>
                        <a:rPr kumimoji="1" lang="ja-JP" altLang="en-US" sz="1200" dirty="0">
                          <a:latin typeface="+mn-ea"/>
                          <a:ea typeface="+mn-ea"/>
                        </a:rPr>
                        <a:t>の改正提案、その中で取り組まれている</a:t>
                      </a:r>
                      <a:r>
                        <a:rPr kumimoji="1" lang="en-US" altLang="ja-JP" sz="1200" dirty="0">
                          <a:latin typeface="+mn-ea"/>
                          <a:ea typeface="+mn-ea"/>
                        </a:rPr>
                        <a:t>digital</a:t>
                      </a:r>
                      <a:r>
                        <a:rPr kumimoji="1" lang="en-US" altLang="ja-JP" sz="1200" baseline="0" dirty="0">
                          <a:latin typeface="+mn-ea"/>
                          <a:ea typeface="+mn-ea"/>
                        </a:rPr>
                        <a:t> </a:t>
                      </a:r>
                      <a:r>
                        <a:rPr kumimoji="1" lang="en-US" altLang="ja-JP" sz="1200" dirty="0">
                          <a:latin typeface="+mn-ea"/>
                          <a:ea typeface="+mn-ea"/>
                        </a:rPr>
                        <a:t>identity</a:t>
                      </a:r>
                      <a:r>
                        <a:rPr kumimoji="1" lang="ja-JP" altLang="en-US" sz="1200" baseline="0" dirty="0">
                          <a:latin typeface="+mn-ea"/>
                          <a:ea typeface="+mn-ea"/>
                        </a:rPr>
                        <a:t> </a:t>
                      </a:r>
                      <a:r>
                        <a:rPr kumimoji="1" lang="en-US" altLang="ja-JP" sz="1200" dirty="0">
                          <a:latin typeface="+mn-ea"/>
                          <a:ea typeface="+mn-ea"/>
                        </a:rPr>
                        <a:t>wallet</a:t>
                      </a:r>
                      <a:r>
                        <a:rPr kumimoji="1" lang="ja-JP" altLang="en-US" sz="1200" dirty="0">
                          <a:latin typeface="+mn-ea"/>
                          <a:ea typeface="+mn-ea"/>
                        </a:rPr>
                        <a:t>構想など、関連取組多数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492735"/>
                  </a:ext>
                </a:extLst>
              </a:tr>
              <a:tr h="425982">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イギリス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285750" indent="-285750">
                        <a:buFont typeface="Arial" panose="020B0604020202020204" pitchFamily="34" charset="0"/>
                        <a:buChar char="•"/>
                      </a:pPr>
                      <a:r>
                        <a:rPr kumimoji="1" lang="ja-JP" altLang="en-US" sz="1200" dirty="0">
                          <a:latin typeface="+mn-ea"/>
                          <a:ea typeface="+mn-ea"/>
                        </a:rPr>
                        <a:t>政府が民間の</a:t>
                      </a:r>
                      <a:r>
                        <a:rPr kumimoji="1" lang="en-US" altLang="ja-JP" sz="1200" dirty="0">
                          <a:latin typeface="+mn-ea"/>
                          <a:ea typeface="+mn-ea"/>
                        </a:rPr>
                        <a:t>ID</a:t>
                      </a:r>
                      <a:r>
                        <a:rPr kumimoji="1" lang="ja-JP" altLang="en-US" sz="1200" dirty="0">
                          <a:latin typeface="+mn-ea"/>
                          <a:ea typeface="+mn-ea"/>
                        </a:rPr>
                        <a:t>プロバイダに認定を行い、公共サービスにおいて利用可能とする</a:t>
                      </a:r>
                      <a:r>
                        <a:rPr kumimoji="1" lang="en-US" altLang="ja-JP" sz="1200" dirty="0">
                          <a:latin typeface="+mn-ea"/>
                          <a:ea typeface="+mn-ea"/>
                        </a:rPr>
                        <a:t>GOV.UK</a:t>
                      </a:r>
                      <a:r>
                        <a:rPr kumimoji="1" lang="ja-JP" altLang="en-US" sz="1200" baseline="0" dirty="0">
                          <a:latin typeface="+mn-ea"/>
                          <a:ea typeface="+mn-ea"/>
                        </a:rPr>
                        <a:t> </a:t>
                      </a:r>
                      <a:r>
                        <a:rPr kumimoji="1" lang="en-US" altLang="ja-JP" sz="1200" dirty="0">
                          <a:latin typeface="+mn-ea"/>
                          <a:ea typeface="+mn-ea"/>
                        </a:rPr>
                        <a:t>Verify</a:t>
                      </a:r>
                      <a:r>
                        <a:rPr kumimoji="1" lang="ja-JP" altLang="en-US" sz="1200" dirty="0">
                          <a:latin typeface="+mn-ea"/>
                          <a:ea typeface="+mn-ea"/>
                        </a:rPr>
                        <a:t>や共有トラストフレームワークである</a:t>
                      </a:r>
                      <a:r>
                        <a:rPr kumimoji="1" lang="en-US" altLang="ja-JP" sz="1200" dirty="0">
                          <a:latin typeface="+mn-ea"/>
                          <a:ea typeface="+mn-ea"/>
                        </a:rPr>
                        <a:t>UK digital identity and attributes trust framework</a:t>
                      </a:r>
                      <a:r>
                        <a:rPr kumimoji="1" lang="ja-JP" altLang="en-US" sz="1200" dirty="0">
                          <a:latin typeface="+mn-ea"/>
                          <a:ea typeface="+mn-ea"/>
                        </a:rPr>
                        <a:t>の策定を推進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4392538"/>
                  </a:ext>
                </a:extLst>
              </a:tr>
              <a:tr h="425982">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400" b="1" dirty="0">
                          <a:solidFill>
                            <a:schemeClr val="tx1"/>
                          </a:solidFill>
                          <a:latin typeface="+mn-ea"/>
                          <a:ea typeface="+mn-ea"/>
                        </a:rPr>
                        <a:t>ドイツ</a:t>
                      </a:r>
                      <a:r>
                        <a:rPr kumimoji="1" lang="en-US" altLang="ja-JP" sz="1400" b="1" baseline="30000" dirty="0">
                          <a:solidFill>
                            <a:schemeClr val="tx1"/>
                          </a:solidFill>
                          <a:latin typeface="+mn-ea"/>
                          <a:ea typeface="+mn-ea"/>
                        </a:rPr>
                        <a:t>1</a:t>
                      </a:r>
                      <a:endParaRPr kumimoji="1" lang="ja-JP" altLang="en-US" sz="1400" b="1" baseline="300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285750" indent="-285750">
                        <a:buFont typeface="Arial" panose="020B0604020202020204" pitchFamily="34" charset="0"/>
                        <a:buChar char="•"/>
                      </a:pPr>
                      <a:r>
                        <a:rPr kumimoji="1" lang="en-US" altLang="ja-JP" sz="1200" dirty="0" err="1">
                          <a:latin typeface="+mn-ea"/>
                          <a:ea typeface="+mn-ea"/>
                        </a:rPr>
                        <a:t>eID</a:t>
                      </a:r>
                      <a:r>
                        <a:rPr kumimoji="1" lang="ja-JP" altLang="en-US" sz="1200" dirty="0">
                          <a:latin typeface="+mn-ea"/>
                          <a:ea typeface="+mn-ea"/>
                        </a:rPr>
                        <a:t>カード（電子身分証）を使った公共サービスの利用推進や</a:t>
                      </a:r>
                      <a:r>
                        <a:rPr kumimoji="1" lang="en-US" altLang="ja-JP" sz="1200" dirty="0">
                          <a:latin typeface="+mn-ea"/>
                          <a:ea typeface="+mn-ea"/>
                        </a:rPr>
                        <a:t>SSI</a:t>
                      </a:r>
                      <a:r>
                        <a:rPr kumimoji="1" lang="ja-JP" altLang="en-US" sz="1200" dirty="0">
                          <a:latin typeface="+mn-ea"/>
                          <a:ea typeface="+mn-ea"/>
                        </a:rPr>
                        <a:t>の実現に向けた政府プロジェクトを積極的に実施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948732"/>
                  </a:ext>
                </a:extLst>
              </a:tr>
              <a:tr h="425982">
                <a:tc rowSpan="2">
                  <a:txBody>
                    <a:bodyPr/>
                    <a:lstStyle/>
                    <a:p>
                      <a:pPr algn="ctr"/>
                      <a:r>
                        <a:rPr kumimoji="1" lang="ja-JP" altLang="en-US" sz="1400" b="1" dirty="0">
                          <a:solidFill>
                            <a:schemeClr val="tx1"/>
                          </a:solidFill>
                          <a:latin typeface="+mn-ea"/>
                          <a:ea typeface="+mn-ea"/>
                        </a:rPr>
                        <a:t>北米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kumimoji="1" lang="ja-JP" altLang="en-US" sz="1400" b="1" dirty="0">
                          <a:solidFill>
                            <a:schemeClr val="tx1"/>
                          </a:solidFill>
                          <a:latin typeface="+mn-ea"/>
                          <a:ea typeface="+mn-ea"/>
                        </a:rPr>
                        <a:t>米国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285750" indent="-285750">
                        <a:buFont typeface="Arial" panose="020B0604020202020204" pitchFamily="34" charset="0"/>
                        <a:buChar char="•"/>
                      </a:pPr>
                      <a:r>
                        <a:rPr kumimoji="1" lang="ja-JP" altLang="en-US" sz="1200" dirty="0">
                          <a:solidFill>
                            <a:schemeClr val="tx1"/>
                          </a:solidFill>
                          <a:latin typeface="+mn-ea"/>
                          <a:ea typeface="+mn-ea"/>
                        </a:rPr>
                        <a:t>連邦政府機関がデジタル</a:t>
                      </a:r>
                      <a:r>
                        <a:rPr kumimoji="1" lang="en-US" altLang="ja-JP" sz="1200" dirty="0">
                          <a:solidFill>
                            <a:schemeClr val="tx1"/>
                          </a:solidFill>
                          <a:latin typeface="+mn-ea"/>
                          <a:ea typeface="+mn-ea"/>
                        </a:rPr>
                        <a:t>ID</a:t>
                      </a:r>
                      <a:r>
                        <a:rPr kumimoji="1" lang="ja-JP" altLang="en-US" sz="1200" dirty="0">
                          <a:solidFill>
                            <a:schemeClr val="tx1"/>
                          </a:solidFill>
                          <a:latin typeface="+mn-ea"/>
                          <a:ea typeface="+mn-ea"/>
                        </a:rPr>
                        <a:t>サービスを実装するためのガイドラインである</a:t>
                      </a:r>
                      <a:r>
                        <a:rPr kumimoji="1" lang="en-US" altLang="ja-JP" sz="1200" dirty="0">
                          <a:solidFill>
                            <a:schemeClr val="tx1"/>
                          </a:solidFill>
                          <a:latin typeface="+mn-ea"/>
                          <a:ea typeface="+mn-ea"/>
                        </a:rPr>
                        <a:t>NIST</a:t>
                      </a:r>
                      <a:r>
                        <a:rPr kumimoji="1" lang="ja-JP" altLang="en-US" sz="1200" baseline="0" dirty="0">
                          <a:solidFill>
                            <a:schemeClr val="tx1"/>
                          </a:solidFill>
                          <a:latin typeface="+mn-ea"/>
                          <a:ea typeface="+mn-ea"/>
                        </a:rPr>
                        <a:t> </a:t>
                      </a:r>
                      <a:r>
                        <a:rPr kumimoji="1" lang="en-US" altLang="ja-JP" sz="1200" dirty="0">
                          <a:solidFill>
                            <a:schemeClr val="tx1"/>
                          </a:solidFill>
                          <a:latin typeface="+mn-ea"/>
                          <a:ea typeface="+mn-ea"/>
                        </a:rPr>
                        <a:t>SP-800-63</a:t>
                      </a:r>
                      <a:r>
                        <a:rPr kumimoji="1" lang="ja-JP" altLang="en-US" sz="1200" dirty="0">
                          <a:solidFill>
                            <a:schemeClr val="tx1"/>
                          </a:solidFill>
                          <a:latin typeface="+mn-ea"/>
                          <a:ea typeface="+mn-ea"/>
                        </a:rPr>
                        <a:t>の策定、州・企業の単位で</a:t>
                      </a:r>
                      <a:r>
                        <a:rPr kumimoji="1" lang="en-US" altLang="ja-JP" sz="1200" dirty="0">
                          <a:solidFill>
                            <a:schemeClr val="tx1"/>
                          </a:solidFill>
                          <a:latin typeface="+mn-ea"/>
                          <a:ea typeface="+mn-ea"/>
                        </a:rPr>
                        <a:t>SSI</a:t>
                      </a:r>
                      <a:r>
                        <a:rPr kumimoji="1" lang="ja-JP" altLang="en-US" sz="1200" dirty="0" err="1">
                          <a:solidFill>
                            <a:schemeClr val="tx1"/>
                          </a:solidFill>
                          <a:latin typeface="+mn-ea"/>
                          <a:ea typeface="+mn-ea"/>
                        </a:rPr>
                        <a:t>、</a:t>
                      </a:r>
                      <a:r>
                        <a:rPr kumimoji="1" lang="en-US" altLang="ja-JP" sz="1200" dirty="0">
                          <a:solidFill>
                            <a:schemeClr val="tx1"/>
                          </a:solidFill>
                          <a:latin typeface="+mn-ea"/>
                          <a:ea typeface="+mn-ea"/>
                        </a:rPr>
                        <a:t>DID</a:t>
                      </a:r>
                      <a:r>
                        <a:rPr kumimoji="1" lang="ja-JP" altLang="en-US" sz="1200" dirty="0">
                          <a:solidFill>
                            <a:schemeClr val="tx1"/>
                          </a:solidFill>
                          <a:latin typeface="+mn-ea"/>
                          <a:ea typeface="+mn-ea"/>
                        </a:rPr>
                        <a:t>に関する取り組み多数</a:t>
                      </a:r>
                      <a:endParaRPr kumimoji="1" lang="en-US" altLang="ja-JP" sz="12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4888963"/>
                  </a:ext>
                </a:extLst>
              </a:tr>
              <a:tr h="425982">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カナダ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285750" indent="-285750">
                        <a:buFont typeface="Arial" panose="020B0604020202020204" pitchFamily="34" charset="0"/>
                        <a:buChar char="•"/>
                      </a:pPr>
                      <a:r>
                        <a:rPr kumimoji="1" lang="ja-JP" altLang="en-US" sz="1200" dirty="0">
                          <a:solidFill>
                            <a:schemeClr val="tx1"/>
                          </a:solidFill>
                          <a:latin typeface="+mn-ea"/>
                          <a:ea typeface="+mn-ea"/>
                        </a:rPr>
                        <a:t>デジタル</a:t>
                      </a:r>
                      <a:r>
                        <a:rPr kumimoji="1" lang="en-US" altLang="ja-JP" sz="1200" dirty="0">
                          <a:solidFill>
                            <a:schemeClr val="tx1"/>
                          </a:solidFill>
                          <a:latin typeface="+mn-ea"/>
                          <a:ea typeface="+mn-ea"/>
                        </a:rPr>
                        <a:t>ID</a:t>
                      </a:r>
                      <a:r>
                        <a:rPr kumimoji="1" lang="ja-JP" altLang="en-US" sz="1200" dirty="0">
                          <a:solidFill>
                            <a:schemeClr val="tx1"/>
                          </a:solidFill>
                          <a:latin typeface="+mn-ea"/>
                          <a:ea typeface="+mn-ea"/>
                        </a:rPr>
                        <a:t>を安全に活用するためのフレームワークである</a:t>
                      </a:r>
                      <a:r>
                        <a:rPr kumimoji="1" lang="en-US" altLang="ja-JP" sz="1200" dirty="0">
                          <a:solidFill>
                            <a:schemeClr val="tx1"/>
                          </a:solidFill>
                          <a:latin typeface="+mn-ea"/>
                          <a:ea typeface="+mn-ea"/>
                        </a:rPr>
                        <a:t>Pan-Canadian</a:t>
                      </a:r>
                      <a:r>
                        <a:rPr kumimoji="1" lang="en-US" altLang="ja-JP" sz="1200" baseline="0" dirty="0">
                          <a:solidFill>
                            <a:schemeClr val="tx1"/>
                          </a:solidFill>
                          <a:latin typeface="+mn-ea"/>
                          <a:ea typeface="+mn-ea"/>
                        </a:rPr>
                        <a:t> </a:t>
                      </a:r>
                      <a:r>
                        <a:rPr kumimoji="1" lang="en-US" altLang="ja-JP" sz="1200" dirty="0">
                          <a:solidFill>
                            <a:schemeClr val="tx1"/>
                          </a:solidFill>
                          <a:latin typeface="+mn-ea"/>
                          <a:ea typeface="+mn-ea"/>
                        </a:rPr>
                        <a:t>Trust Framework</a:t>
                      </a:r>
                      <a:r>
                        <a:rPr kumimoji="1" lang="ja-JP" altLang="en-US" sz="1200" dirty="0">
                          <a:solidFill>
                            <a:schemeClr val="tx1"/>
                          </a:solidFill>
                          <a:latin typeface="+mn-ea"/>
                          <a:ea typeface="+mn-ea"/>
                        </a:rPr>
                        <a:t>の策定やブリティッシュコロンビア州における</a:t>
                      </a:r>
                      <a:r>
                        <a:rPr kumimoji="1" lang="en-US" altLang="ja-JP" sz="1200" dirty="0">
                          <a:solidFill>
                            <a:schemeClr val="tx1"/>
                          </a:solidFill>
                          <a:latin typeface="+mn-ea"/>
                          <a:ea typeface="+mn-ea"/>
                        </a:rPr>
                        <a:t>DIDs</a:t>
                      </a:r>
                      <a:r>
                        <a:rPr kumimoji="1" lang="ja-JP" altLang="en-US" sz="1200" dirty="0">
                          <a:solidFill>
                            <a:schemeClr val="tx1"/>
                          </a:solidFill>
                          <a:latin typeface="+mn-ea"/>
                          <a:ea typeface="+mn-ea"/>
                        </a:rPr>
                        <a:t>（分散型識別子）の活用など、関連取組多数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7289817"/>
                  </a:ext>
                </a:extLst>
              </a:tr>
              <a:tr h="425982">
                <a:tc rowSpan="2">
                  <a:txBody>
                    <a:bodyPr/>
                    <a:lstStyle/>
                    <a:p>
                      <a:pPr algn="ctr"/>
                      <a:r>
                        <a:rPr kumimoji="1" lang="ja-JP" altLang="en-US" sz="1400" b="1" dirty="0">
                          <a:solidFill>
                            <a:schemeClr val="tx1"/>
                          </a:solidFill>
                          <a:latin typeface="+mn-ea"/>
                          <a:ea typeface="+mn-ea"/>
                        </a:rPr>
                        <a:t>オセアニア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kumimoji="1" lang="ja-JP" altLang="en-US" sz="1400" b="1" dirty="0">
                          <a:solidFill>
                            <a:schemeClr val="tx1"/>
                          </a:solidFill>
                          <a:latin typeface="+mn-ea"/>
                          <a:ea typeface="+mn-ea"/>
                        </a:rPr>
                        <a:t>オーストラリア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285750" indent="-285750">
                        <a:buFont typeface="Arial" panose="020B0604020202020204" pitchFamily="34" charset="0"/>
                        <a:buChar char="•"/>
                      </a:pPr>
                      <a:r>
                        <a:rPr kumimoji="1" lang="ja-JP" altLang="en-US" sz="1200" b="0" i="0" u="none" strike="noStrike" kern="1200" cap="none" spc="0" normalizeH="0" baseline="0" noProof="0" dirty="0">
                          <a:ln>
                            <a:noFill/>
                          </a:ln>
                          <a:solidFill>
                            <a:schemeClr val="tx1"/>
                          </a:solidFill>
                          <a:effectLst/>
                          <a:uLnTx/>
                          <a:uFillTx/>
                          <a:latin typeface="+mn-ea"/>
                          <a:ea typeface="+mn-ea"/>
                          <a:cs typeface="+mn-cs"/>
                        </a:rPr>
                        <a:t>デジタル</a:t>
                      </a:r>
                      <a:r>
                        <a:rPr kumimoji="1" lang="en-US" altLang="ja-JP" sz="1200" b="0" i="0" u="none" strike="noStrike" kern="1200" cap="none" spc="0" normalizeH="0" baseline="0" noProof="0" dirty="0">
                          <a:ln>
                            <a:noFill/>
                          </a:ln>
                          <a:solidFill>
                            <a:schemeClr val="tx1"/>
                          </a:solidFill>
                          <a:effectLst/>
                          <a:uLnTx/>
                          <a:uFillTx/>
                          <a:latin typeface="+mn-ea"/>
                          <a:ea typeface="+mn-ea"/>
                          <a:cs typeface="+mn-cs"/>
                        </a:rPr>
                        <a:t>ID</a:t>
                      </a:r>
                      <a:r>
                        <a:rPr kumimoji="1" lang="ja-JP" altLang="en-US" sz="1200" b="0" i="0" u="none" strike="noStrike" kern="1200" cap="none" spc="0" normalizeH="0" baseline="0" noProof="0" dirty="0">
                          <a:ln>
                            <a:noFill/>
                          </a:ln>
                          <a:solidFill>
                            <a:schemeClr val="tx1"/>
                          </a:solidFill>
                          <a:effectLst/>
                          <a:uLnTx/>
                          <a:uFillTx/>
                          <a:latin typeface="+mn-ea"/>
                          <a:ea typeface="+mn-ea"/>
                          <a:cs typeface="+mn-cs"/>
                        </a:rPr>
                        <a:t>システム内のプロバイダーとサービスに対する規則・標準を示したフレームワークである</a:t>
                      </a:r>
                      <a:r>
                        <a:rPr kumimoji="1" lang="en-US" altLang="ja-JP" sz="1200" b="0" i="0" u="none" strike="noStrike" kern="1200" cap="none" spc="0" normalizeH="0" baseline="0" noProof="0" dirty="0">
                          <a:ln>
                            <a:noFill/>
                          </a:ln>
                          <a:solidFill>
                            <a:schemeClr val="tx1"/>
                          </a:solidFill>
                          <a:effectLst/>
                          <a:uLnTx/>
                          <a:uFillTx/>
                          <a:latin typeface="+mn-ea"/>
                          <a:ea typeface="+mn-ea"/>
                          <a:cs typeface="+mn-cs"/>
                        </a:rPr>
                        <a:t>Trusted Digital Identity Framework</a:t>
                      </a:r>
                      <a:r>
                        <a:rPr kumimoji="1" lang="ja-JP" altLang="en-US" sz="1200" b="0" i="0" u="none" strike="noStrike" kern="1200" cap="none" spc="0" normalizeH="0" baseline="0" noProof="0" dirty="0">
                          <a:ln>
                            <a:noFill/>
                          </a:ln>
                          <a:solidFill>
                            <a:schemeClr val="tx1"/>
                          </a:solidFill>
                          <a:effectLst/>
                          <a:uLnTx/>
                          <a:uFillTx/>
                          <a:latin typeface="+mn-ea"/>
                          <a:ea typeface="+mn-ea"/>
                          <a:cs typeface="+mn-cs"/>
                        </a:rPr>
                        <a:t>の策定、デジタル</a:t>
                      </a:r>
                      <a:r>
                        <a:rPr kumimoji="1" lang="en-US" altLang="ja-JP" sz="1200" b="0" i="0" u="none" strike="noStrike" kern="1200" cap="none" spc="0" normalizeH="0" baseline="0" noProof="0" dirty="0">
                          <a:ln>
                            <a:noFill/>
                          </a:ln>
                          <a:solidFill>
                            <a:schemeClr val="tx1"/>
                          </a:solidFill>
                          <a:effectLst/>
                          <a:uLnTx/>
                          <a:uFillTx/>
                          <a:latin typeface="+mn-ea"/>
                          <a:ea typeface="+mn-ea"/>
                          <a:cs typeface="+mn-cs"/>
                        </a:rPr>
                        <a:t>ID</a:t>
                      </a:r>
                      <a:r>
                        <a:rPr kumimoji="1" lang="ja-JP" altLang="en-US" sz="1200" b="0" i="0" u="none" strike="noStrike" kern="1200" cap="none" spc="0" normalizeH="0" baseline="0" noProof="0" dirty="0">
                          <a:ln>
                            <a:noFill/>
                          </a:ln>
                          <a:solidFill>
                            <a:schemeClr val="tx1"/>
                          </a:solidFill>
                          <a:effectLst/>
                          <a:uLnTx/>
                          <a:uFillTx/>
                          <a:latin typeface="+mn-ea"/>
                          <a:ea typeface="+mn-ea"/>
                          <a:cs typeface="+mn-cs"/>
                        </a:rPr>
                        <a:t>エコシステムの実現に向けた取組など</a:t>
                      </a:r>
                      <a:endParaRPr kumimoji="1" lang="en-US" altLang="ja-JP" sz="1200" b="0" i="0" u="none" strike="noStrike" kern="1200" cap="none" spc="0" normalizeH="0" baseline="0" noProof="0" dirty="0">
                        <a:ln>
                          <a:noFill/>
                        </a:ln>
                        <a:solidFill>
                          <a:schemeClr val="tx1"/>
                        </a:solidFill>
                        <a:effectLst/>
                        <a:uLnTx/>
                        <a:uFillTx/>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2642574"/>
                  </a:ext>
                </a:extLst>
              </a:tr>
              <a:tr h="425982">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ニュージーランド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285750" indent="-285750">
                        <a:buFont typeface="Arial" panose="020B0604020202020204" pitchFamily="34" charset="0"/>
                        <a:buChar char="•"/>
                      </a:pPr>
                      <a:r>
                        <a:rPr kumimoji="1" lang="ja-JP" altLang="en-US" sz="1200" dirty="0">
                          <a:solidFill>
                            <a:schemeClr val="tx1"/>
                          </a:solidFill>
                          <a:latin typeface="+mn-ea"/>
                          <a:ea typeface="+mn-ea"/>
                        </a:rPr>
                        <a:t>ニュージーランドにおけるデジタル</a:t>
                      </a:r>
                      <a:r>
                        <a:rPr kumimoji="1" lang="en-US" altLang="ja-JP" sz="1200" dirty="0">
                          <a:solidFill>
                            <a:schemeClr val="tx1"/>
                          </a:solidFill>
                          <a:latin typeface="+mn-ea"/>
                          <a:ea typeface="+mn-ea"/>
                        </a:rPr>
                        <a:t>ID</a:t>
                      </a:r>
                      <a:r>
                        <a:rPr kumimoji="1" lang="ja-JP" altLang="en-US" sz="1200" dirty="0">
                          <a:solidFill>
                            <a:schemeClr val="tx1"/>
                          </a:solidFill>
                          <a:latin typeface="+mn-ea"/>
                          <a:ea typeface="+mn-ea"/>
                        </a:rPr>
                        <a:t>サービスの法的な枠組みを規定した</a:t>
                      </a:r>
                      <a:r>
                        <a:rPr kumimoji="1" lang="en-US" altLang="ja-JP" sz="1200" dirty="0">
                          <a:solidFill>
                            <a:schemeClr val="tx1"/>
                          </a:solidFill>
                          <a:latin typeface="+mn-ea"/>
                          <a:ea typeface="+mn-ea"/>
                        </a:rPr>
                        <a:t>Digital Identity </a:t>
                      </a:r>
                      <a:r>
                        <a:rPr kumimoji="1" lang="en-US" altLang="ja-JP" sz="1200" dirty="0" err="1">
                          <a:solidFill>
                            <a:schemeClr val="tx1"/>
                          </a:solidFill>
                          <a:latin typeface="+mn-ea"/>
                          <a:ea typeface="+mn-ea"/>
                        </a:rPr>
                        <a:t>Trustframework</a:t>
                      </a:r>
                      <a:r>
                        <a:rPr kumimoji="1" lang="ja-JP" altLang="en-US" sz="1200" dirty="0">
                          <a:solidFill>
                            <a:schemeClr val="tx1"/>
                          </a:solidFill>
                          <a:latin typeface="+mn-ea"/>
                          <a:ea typeface="+mn-ea"/>
                        </a:rPr>
                        <a:t>の策定など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8053821"/>
                  </a:ext>
                </a:extLst>
              </a:tr>
              <a:tr h="425982">
                <a:tc rowSpan="2">
                  <a:txBody>
                    <a:bodyPr/>
                    <a:lstStyle/>
                    <a:p>
                      <a:pPr algn="ctr"/>
                      <a:r>
                        <a:rPr kumimoji="1" lang="ja-JP" altLang="en-US" sz="1400" b="1" dirty="0">
                          <a:solidFill>
                            <a:schemeClr val="tx1"/>
                          </a:solidFill>
                          <a:latin typeface="+mn-ea"/>
                          <a:ea typeface="+mn-ea"/>
                        </a:rPr>
                        <a:t>アジア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kumimoji="1" lang="ja-JP" altLang="en-US" sz="1400" b="1" dirty="0">
                          <a:solidFill>
                            <a:schemeClr val="tx1"/>
                          </a:solidFill>
                          <a:latin typeface="+mn-ea"/>
                          <a:ea typeface="+mn-ea"/>
                        </a:rPr>
                        <a:t>シンガポール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285750" indent="-285750">
                        <a:buFont typeface="Arial" panose="020B0604020202020204" pitchFamily="34" charset="0"/>
                        <a:buChar char="•"/>
                      </a:pPr>
                      <a:r>
                        <a:rPr kumimoji="1" lang="ja-JP" altLang="en-US" sz="1200" dirty="0">
                          <a:solidFill>
                            <a:schemeClr val="tx1"/>
                          </a:solidFill>
                          <a:latin typeface="+mn-ea"/>
                          <a:ea typeface="+mn-ea"/>
                        </a:rPr>
                        <a:t>国民識別番号（</a:t>
                      </a:r>
                      <a:r>
                        <a:rPr kumimoji="1" lang="en-US" altLang="ja-JP" sz="1200" dirty="0">
                          <a:solidFill>
                            <a:schemeClr val="tx1"/>
                          </a:solidFill>
                          <a:latin typeface="+mn-ea"/>
                          <a:ea typeface="+mn-ea"/>
                        </a:rPr>
                        <a:t>NRIC</a:t>
                      </a:r>
                      <a:r>
                        <a:rPr kumimoji="1" lang="ja-JP" altLang="en-US" sz="1200" dirty="0" err="1">
                          <a:solidFill>
                            <a:schemeClr val="tx1"/>
                          </a:solidFill>
                          <a:latin typeface="+mn-ea"/>
                          <a:ea typeface="+mn-ea"/>
                        </a:rPr>
                        <a:t>、</a:t>
                      </a:r>
                      <a:r>
                        <a:rPr kumimoji="1" lang="en-US" altLang="ja-JP" sz="1200" dirty="0">
                          <a:solidFill>
                            <a:schemeClr val="tx1"/>
                          </a:solidFill>
                          <a:latin typeface="+mn-ea"/>
                          <a:ea typeface="+mn-ea"/>
                        </a:rPr>
                        <a:t>FIN</a:t>
                      </a:r>
                      <a:r>
                        <a:rPr kumimoji="1" lang="ja-JP" altLang="en-US" sz="1200" dirty="0">
                          <a:solidFill>
                            <a:schemeClr val="tx1"/>
                          </a:solidFill>
                          <a:latin typeface="+mn-ea"/>
                          <a:ea typeface="+mn-ea"/>
                        </a:rPr>
                        <a:t>）を利用した基盤である</a:t>
                      </a:r>
                      <a:r>
                        <a:rPr kumimoji="1" lang="en-US" altLang="ja-JP" sz="1200" dirty="0" err="1">
                          <a:solidFill>
                            <a:schemeClr val="tx1"/>
                          </a:solidFill>
                          <a:latin typeface="+mn-ea"/>
                          <a:ea typeface="+mn-ea"/>
                        </a:rPr>
                        <a:t>Singpass</a:t>
                      </a:r>
                      <a:r>
                        <a:rPr kumimoji="1" lang="ja-JP" altLang="en-US" sz="1200" dirty="0">
                          <a:solidFill>
                            <a:schemeClr val="tx1"/>
                          </a:solidFill>
                          <a:latin typeface="+mn-ea"/>
                          <a:ea typeface="+mn-ea"/>
                        </a:rPr>
                        <a:t>の構築及びそれを中心としたデジタル</a:t>
                      </a:r>
                      <a:r>
                        <a:rPr kumimoji="1" lang="en-US" altLang="ja-JP" sz="1200" dirty="0">
                          <a:solidFill>
                            <a:schemeClr val="tx1"/>
                          </a:solidFill>
                          <a:latin typeface="+mn-ea"/>
                          <a:ea typeface="+mn-ea"/>
                        </a:rPr>
                        <a:t>ID</a:t>
                      </a:r>
                      <a:r>
                        <a:rPr kumimoji="1" lang="ja-JP" altLang="en-US" sz="1200" dirty="0">
                          <a:solidFill>
                            <a:schemeClr val="tx1"/>
                          </a:solidFill>
                          <a:latin typeface="+mn-ea"/>
                          <a:ea typeface="+mn-ea"/>
                        </a:rPr>
                        <a:t>サービス活用事例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5906561"/>
                  </a:ext>
                </a:extLst>
              </a:tr>
              <a:tr h="425982">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インド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285750" indent="-285750">
                        <a:buFont typeface="Arial" panose="020B0604020202020204" pitchFamily="34" charset="0"/>
                        <a:buChar char="•"/>
                      </a:pPr>
                      <a:r>
                        <a:rPr kumimoji="1" lang="ja-JP" altLang="en-US" sz="1200" dirty="0">
                          <a:solidFill>
                            <a:schemeClr val="tx1"/>
                          </a:solidFill>
                          <a:latin typeface="+mn-ea"/>
                          <a:ea typeface="+mn-ea"/>
                        </a:rPr>
                        <a:t>顔写真、指紋、虹彩及び氏名住所などの登録と</a:t>
                      </a:r>
                      <a:r>
                        <a:rPr kumimoji="1" lang="en-US" altLang="ja-JP" sz="1200" dirty="0">
                          <a:solidFill>
                            <a:schemeClr val="tx1"/>
                          </a:solidFill>
                          <a:latin typeface="+mn-ea"/>
                          <a:ea typeface="+mn-ea"/>
                        </a:rPr>
                        <a:t>12</a:t>
                      </a:r>
                      <a:r>
                        <a:rPr kumimoji="1" lang="ja-JP" altLang="en-US" sz="1200" dirty="0">
                          <a:solidFill>
                            <a:schemeClr val="tx1"/>
                          </a:solidFill>
                          <a:latin typeface="+mn-ea"/>
                          <a:ea typeface="+mn-ea"/>
                        </a:rPr>
                        <a:t>桁の</a:t>
                      </a:r>
                      <a:r>
                        <a:rPr kumimoji="1" lang="en-US" altLang="ja-JP" sz="1200" dirty="0">
                          <a:solidFill>
                            <a:schemeClr val="tx1"/>
                          </a:solidFill>
                          <a:latin typeface="+mn-ea"/>
                          <a:ea typeface="+mn-ea"/>
                        </a:rPr>
                        <a:t>ID</a:t>
                      </a:r>
                      <a:r>
                        <a:rPr kumimoji="1" lang="ja-JP" altLang="en-US" sz="1200" dirty="0">
                          <a:solidFill>
                            <a:schemeClr val="tx1"/>
                          </a:solidFill>
                          <a:latin typeface="+mn-ea"/>
                          <a:ea typeface="+mn-ea"/>
                        </a:rPr>
                        <a:t>番号を付与する</a:t>
                      </a:r>
                      <a:r>
                        <a:rPr kumimoji="1" lang="zh-TW" altLang="en-US" sz="1200" dirty="0">
                          <a:solidFill>
                            <a:schemeClr val="tx1"/>
                          </a:solidFill>
                          <a:latin typeface="+mn-ea"/>
                          <a:ea typeface="+mn-ea"/>
                        </a:rPr>
                        <a:t>共通識別番号</a:t>
                      </a:r>
                      <a:r>
                        <a:rPr kumimoji="1" lang="en-US" altLang="ja-JP" sz="1200" dirty="0" err="1">
                          <a:solidFill>
                            <a:schemeClr val="tx1"/>
                          </a:solidFill>
                          <a:latin typeface="+mn-ea"/>
                          <a:ea typeface="+mn-ea"/>
                        </a:rPr>
                        <a:t>Aadhaar</a:t>
                      </a:r>
                      <a:r>
                        <a:rPr kumimoji="1" lang="ja-JP" altLang="en-US" sz="1200" dirty="0">
                          <a:solidFill>
                            <a:schemeClr val="tx1"/>
                          </a:solidFill>
                          <a:latin typeface="+mn-ea"/>
                          <a:ea typeface="+mn-ea"/>
                        </a:rPr>
                        <a:t>の構築と、デジタル</a:t>
                      </a:r>
                      <a:r>
                        <a:rPr kumimoji="1" lang="en-US" altLang="ja-JP" sz="1200" dirty="0">
                          <a:solidFill>
                            <a:schemeClr val="tx1"/>
                          </a:solidFill>
                          <a:latin typeface="+mn-ea"/>
                          <a:ea typeface="+mn-ea"/>
                        </a:rPr>
                        <a:t>ID</a:t>
                      </a:r>
                      <a:r>
                        <a:rPr kumimoji="1" lang="ja-JP" altLang="en-US" sz="1200" dirty="0">
                          <a:solidFill>
                            <a:schemeClr val="tx1"/>
                          </a:solidFill>
                          <a:latin typeface="+mn-ea"/>
                          <a:ea typeface="+mn-ea"/>
                        </a:rPr>
                        <a:t>サービスへの利活用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26605670"/>
                  </a:ext>
                </a:extLst>
              </a:tr>
            </a:tbl>
          </a:graphicData>
        </a:graphic>
      </p:graphicFrame>
      <p:sp>
        <p:nvSpPr>
          <p:cNvPr id="7" name="テキスト ボックス 6"/>
          <p:cNvSpPr txBox="1"/>
          <p:nvPr/>
        </p:nvSpPr>
        <p:spPr>
          <a:xfrm>
            <a:off x="331489" y="1340214"/>
            <a:ext cx="9243021" cy="334280"/>
          </a:xfrm>
          <a:prstGeom prst="rect">
            <a:avLst/>
          </a:prstGeom>
        </p:spPr>
        <p:txBody>
          <a:bodyPr vert="horz" wrap="none" lIns="0" tIns="45720" rIns="0" bIns="45720" rtlCol="0" anchor="ctr" anchorCtr="0">
            <a:normAutofit fontScale="97500" lnSpcReduction="10000"/>
          </a:bodyPr>
          <a:lstStyle/>
          <a:p>
            <a:pPr algn="ctr"/>
            <a:r>
              <a:rPr kumimoji="1" lang="ja-JP" altLang="en-US" sz="1600" b="1" u="sng" dirty="0">
                <a:solidFill>
                  <a:schemeClr val="accent2">
                    <a:lumMod val="75000"/>
                    <a:lumOff val="25000"/>
                  </a:schemeClr>
                </a:solidFill>
              </a:rPr>
              <a:t>調査対象国・地域</a:t>
            </a:r>
          </a:p>
        </p:txBody>
      </p:sp>
      <p:sp>
        <p:nvSpPr>
          <p:cNvPr id="2" name="正方形/長方形 1"/>
          <p:cNvSpPr/>
          <p:nvPr/>
        </p:nvSpPr>
        <p:spPr>
          <a:xfrm>
            <a:off x="388597" y="6274038"/>
            <a:ext cx="5910592" cy="230832"/>
          </a:xfrm>
          <a:prstGeom prst="rect">
            <a:avLst/>
          </a:prstGeom>
        </p:spPr>
        <p:txBody>
          <a:bodyPr wrap="none">
            <a:spAutoFit/>
          </a:bodyPr>
          <a:lstStyle/>
          <a:p>
            <a:r>
              <a:rPr lang="en-US" altLang="ja-JP" sz="900" dirty="0"/>
              <a:t>1</a:t>
            </a:r>
            <a:r>
              <a:rPr lang="ja-JP" altLang="en-US" sz="900" dirty="0"/>
              <a:t>）</a:t>
            </a:r>
            <a:r>
              <a:rPr lang="en-US" altLang="ja-JP" sz="900" dirty="0"/>
              <a:t>EU</a:t>
            </a:r>
            <a:r>
              <a:rPr lang="ja-JP" altLang="en-US" sz="900" dirty="0"/>
              <a:t>は</a:t>
            </a:r>
            <a:r>
              <a:rPr lang="en-US" altLang="ja-JP" sz="900" dirty="0"/>
              <a:t>EU</a:t>
            </a:r>
            <a:r>
              <a:rPr lang="ja-JP" altLang="en-US" sz="900" dirty="0"/>
              <a:t>としての取組のみを調査対象とし、ドイツは</a:t>
            </a:r>
            <a:r>
              <a:rPr lang="en-US" altLang="ja-JP" sz="900" dirty="0"/>
              <a:t>EU</a:t>
            </a:r>
            <a:r>
              <a:rPr lang="ja-JP" altLang="en-US" sz="900" dirty="0"/>
              <a:t>の取組とは直接的に関連のないドイツ独自の取組を調査対象とする</a:t>
            </a:r>
          </a:p>
        </p:txBody>
      </p:sp>
    </p:spTree>
    <p:extLst>
      <p:ext uri="{BB962C8B-B14F-4D97-AF65-F5344CB8AC3E}">
        <p14:creationId xmlns:p14="http://schemas.microsoft.com/office/powerpoint/2010/main" val="3259111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331490" y="698181"/>
            <a:ext cx="9243021" cy="816854"/>
          </a:xfrm>
          <a:prstGeom prst="rect">
            <a:avLst/>
          </a:prstGeom>
          <a:noFill/>
        </p:spPr>
        <p:txBody>
          <a:bodyPr wrap="square" lIns="0" rIns="0" rtlCol="0">
            <a:noAutofit/>
          </a:bodyPr>
          <a:lstStyle/>
          <a:p>
            <a:pPr lvl="0" defTabSz="288000"/>
            <a:r>
              <a:rPr lang="ja-JP" altLang="en-US" sz="1600" b="1" dirty="0">
                <a:solidFill>
                  <a:srgbClr val="000000"/>
                </a:solidFill>
                <a:latin typeface="Meiryo UI"/>
              </a:rPr>
              <a:t>整理・分析にあたっては、調査結果を踏まえて各国のデジタル</a:t>
            </a:r>
            <a:r>
              <a:rPr lang="en-US" altLang="ja-JP" sz="1600" b="1" dirty="0">
                <a:solidFill>
                  <a:srgbClr val="000000"/>
                </a:solidFill>
                <a:latin typeface="Meiryo UI"/>
              </a:rPr>
              <a:t>ID</a:t>
            </a:r>
            <a:r>
              <a:rPr lang="ja-JP" altLang="en-US" sz="1600" b="1" dirty="0">
                <a:solidFill>
                  <a:srgbClr val="000000"/>
                </a:solidFill>
                <a:latin typeface="Meiryo UI"/>
              </a:rPr>
              <a:t>政策の方向性を整理し、その中でも</a:t>
            </a:r>
            <a:r>
              <a:rPr lang="en-US" altLang="ja-JP" sz="1600" b="1" dirty="0">
                <a:solidFill>
                  <a:srgbClr val="000000"/>
                </a:solidFill>
                <a:latin typeface="Meiryo UI"/>
              </a:rPr>
              <a:t>Trusted web</a:t>
            </a:r>
            <a:r>
              <a:rPr lang="ja-JP" altLang="en-US" sz="1600" b="1" dirty="0" err="1">
                <a:solidFill>
                  <a:srgbClr val="000000"/>
                </a:solidFill>
                <a:latin typeface="Meiryo UI"/>
              </a:rPr>
              <a:t>と共</a:t>
            </a:r>
            <a:r>
              <a:rPr lang="ja-JP" altLang="en-US" sz="1600" b="1" dirty="0">
                <a:solidFill>
                  <a:srgbClr val="000000"/>
                </a:solidFill>
                <a:latin typeface="Meiryo UI"/>
              </a:rPr>
              <a:t>通した課題を解決し得る</a:t>
            </a:r>
            <a:r>
              <a:rPr lang="en-US" altLang="ja-JP" sz="1600" b="1" dirty="0">
                <a:solidFill>
                  <a:srgbClr val="000000"/>
                </a:solidFill>
                <a:latin typeface="Meiryo UI"/>
              </a:rPr>
              <a:t>SSI</a:t>
            </a:r>
            <a:r>
              <a:rPr lang="ja-JP" altLang="en-US" sz="1600" b="1" dirty="0">
                <a:solidFill>
                  <a:srgbClr val="000000"/>
                </a:solidFill>
                <a:latin typeface="Meiryo UI"/>
              </a:rPr>
              <a:t>／</a:t>
            </a:r>
            <a:r>
              <a:rPr lang="en-US" altLang="ja-JP" sz="1600" b="1" dirty="0">
                <a:solidFill>
                  <a:srgbClr val="000000"/>
                </a:solidFill>
                <a:latin typeface="Meiryo UI"/>
              </a:rPr>
              <a:t>DID</a:t>
            </a:r>
            <a:r>
              <a:rPr lang="ja-JP" altLang="en-US" sz="1600" b="1" dirty="0">
                <a:solidFill>
                  <a:srgbClr val="000000"/>
                </a:solidFill>
                <a:latin typeface="Meiryo UI"/>
              </a:rPr>
              <a:t>に関する取り組み状況が活発的な国・地域について比較を行う</a:t>
            </a:r>
            <a:br>
              <a:rPr lang="ja-JP" altLang="en-US" sz="1600" b="1" dirty="0">
                <a:solidFill>
                  <a:srgbClr val="000000"/>
                </a:solidFill>
                <a:latin typeface="Meiryo UI"/>
              </a:rPr>
            </a:br>
            <a:r>
              <a:rPr lang="ja-JP" altLang="en-US" sz="1600" b="1" dirty="0">
                <a:solidFill>
                  <a:srgbClr val="000000"/>
                </a:solidFill>
                <a:latin typeface="Meiryo UI"/>
              </a:rPr>
              <a:t>さらに</a:t>
            </a:r>
            <a:r>
              <a:rPr lang="en-US" altLang="ja-JP" sz="1600" b="1" dirty="0">
                <a:solidFill>
                  <a:srgbClr val="000000"/>
                </a:solidFill>
                <a:latin typeface="Meiryo UI"/>
              </a:rPr>
              <a:t>SSI/DID</a:t>
            </a:r>
            <a:r>
              <a:rPr lang="ja-JP" altLang="en-US" sz="1600" b="1" dirty="0">
                <a:solidFill>
                  <a:srgbClr val="000000"/>
                </a:solidFill>
                <a:latin typeface="Meiryo UI"/>
              </a:rPr>
              <a:t>を推進する政策動向について分析することで、</a:t>
            </a:r>
            <a:r>
              <a:rPr lang="en-US" altLang="ja-JP" sz="1600" b="1" dirty="0">
                <a:solidFill>
                  <a:srgbClr val="000000"/>
                </a:solidFill>
                <a:latin typeface="Meiryo UI"/>
              </a:rPr>
              <a:t>Trusted Web</a:t>
            </a:r>
            <a:r>
              <a:rPr lang="ja-JP" altLang="en-US" sz="1600" b="1" dirty="0">
                <a:solidFill>
                  <a:srgbClr val="000000"/>
                </a:solidFill>
                <a:latin typeface="Meiryo UI"/>
              </a:rPr>
              <a:t>との連携可能性、実現に向けた示唆の抽出を試みる</a:t>
            </a:r>
          </a:p>
          <a:p>
            <a:pPr defTabSz="288000"/>
            <a:r>
              <a:rPr lang="ja-JP" altLang="en-US" b="1" dirty="0">
                <a:solidFill>
                  <a:srgbClr val="000000"/>
                </a:solidFill>
                <a:latin typeface="Meiryo UI"/>
              </a:rPr>
              <a:t>　</a:t>
            </a:r>
            <a:endParaRPr lang="en-US" altLang="ja-JP" b="1" dirty="0">
              <a:solidFill>
                <a:srgbClr val="000000"/>
              </a:solidFill>
              <a:latin typeface="Meiryo UI"/>
            </a:endParaRPr>
          </a:p>
          <a:p>
            <a:pPr lvl="0" defTabSz="288000"/>
            <a:endParaRPr kumimoji="1" lang="en-US" altLang="ja-JP" sz="18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0"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1,2</a:t>
            </a:r>
            <a:r>
              <a:rPr lang="ja-JP" altLang="en-US" sz="1100" dirty="0">
                <a:solidFill>
                  <a:schemeClr val="accent2">
                    <a:lumMod val="90000"/>
                    <a:lumOff val="10000"/>
                  </a:schemeClr>
                </a:solidFill>
              </a:rPr>
              <a:t>　調査方針</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ja-JP" altLang="en-US" sz="2000" dirty="0" smtClean="0">
                <a:solidFill>
                  <a:srgbClr val="070F26">
                    <a:lumMod val="90000"/>
                    <a:lumOff val="10000"/>
                  </a:srgbClr>
                </a:solidFill>
              </a:rPr>
              <a:t>整理・分析について</a:t>
            </a:r>
            <a:endParaRPr lang="ja-JP" altLang="en-US" sz="2000" b="1" spc="0" dirty="0">
              <a:solidFill>
                <a:schemeClr val="accent2">
                  <a:lumMod val="90000"/>
                  <a:lumOff val="10000"/>
                </a:schemeClr>
              </a:solidFill>
            </a:endParaRPr>
          </a:p>
        </p:txBody>
      </p:sp>
      <p:sp>
        <p:nvSpPr>
          <p:cNvPr id="22" name="ホームベース 21"/>
          <p:cNvSpPr/>
          <p:nvPr/>
        </p:nvSpPr>
        <p:spPr>
          <a:xfrm>
            <a:off x="6158438" y="2420861"/>
            <a:ext cx="2860896" cy="466086"/>
          </a:xfrm>
          <a:prstGeom prst="homePlate">
            <a:avLst>
              <a:gd name="adj" fmla="val 32474"/>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　　</a:t>
            </a:r>
            <a:r>
              <a:rPr kumimoji="1" lang="en-US" altLang="ja-JP" sz="1400" b="1" dirty="0" smtClean="0">
                <a:solidFill>
                  <a:schemeClr val="bg1"/>
                </a:solidFill>
              </a:rPr>
              <a:t>4.3</a:t>
            </a:r>
            <a:r>
              <a:rPr kumimoji="1" lang="ja-JP" altLang="en-US" sz="1400" b="1" dirty="0" smtClean="0">
                <a:solidFill>
                  <a:schemeClr val="bg1"/>
                </a:solidFill>
              </a:rPr>
              <a:t>　</a:t>
            </a:r>
            <a:r>
              <a:rPr lang="en-US" altLang="ja-JP" sz="1400" b="1" dirty="0" smtClean="0">
                <a:solidFill>
                  <a:schemeClr val="bg1"/>
                </a:solidFill>
              </a:rPr>
              <a:t>Trusted </a:t>
            </a:r>
            <a:r>
              <a:rPr lang="en-US" altLang="ja-JP" sz="1400" b="1" dirty="0">
                <a:solidFill>
                  <a:schemeClr val="bg1"/>
                </a:solidFill>
              </a:rPr>
              <a:t>Web</a:t>
            </a:r>
            <a:r>
              <a:rPr lang="ja-JP" altLang="en-US" sz="1400" b="1" dirty="0">
                <a:solidFill>
                  <a:schemeClr val="bg1"/>
                </a:solidFill>
              </a:rPr>
              <a:t>との</a:t>
            </a:r>
          </a:p>
          <a:p>
            <a:pPr algn="ctr"/>
            <a:r>
              <a:rPr lang="ja-JP" altLang="en-US" sz="1400" b="1" dirty="0">
                <a:solidFill>
                  <a:schemeClr val="bg1"/>
                </a:solidFill>
              </a:rPr>
              <a:t>連携可能性、示唆・課題</a:t>
            </a:r>
          </a:p>
        </p:txBody>
      </p:sp>
      <p:sp>
        <p:nvSpPr>
          <p:cNvPr id="23" name="正方形/長方形 22"/>
          <p:cNvSpPr/>
          <p:nvPr/>
        </p:nvSpPr>
        <p:spPr>
          <a:xfrm>
            <a:off x="3467114" y="2001780"/>
            <a:ext cx="2807179" cy="338554"/>
          </a:xfrm>
          <a:prstGeom prst="rect">
            <a:avLst/>
          </a:prstGeom>
        </p:spPr>
        <p:txBody>
          <a:bodyPr wrap="none">
            <a:spAutoFit/>
          </a:bodyPr>
          <a:lstStyle/>
          <a:p>
            <a:r>
              <a:rPr lang="ja-JP" altLang="en-US" sz="1600" b="1" u="sng" dirty="0">
                <a:solidFill>
                  <a:schemeClr val="accent2">
                    <a:lumMod val="75000"/>
                    <a:lumOff val="25000"/>
                  </a:schemeClr>
                </a:solidFill>
                <a:latin typeface="+mn-ea"/>
              </a:rPr>
              <a:t>調査結果の整理・分析イメージ</a:t>
            </a:r>
          </a:p>
        </p:txBody>
      </p:sp>
      <p:sp>
        <p:nvSpPr>
          <p:cNvPr id="24" name="ホームベース 23"/>
          <p:cNvSpPr/>
          <p:nvPr/>
        </p:nvSpPr>
        <p:spPr>
          <a:xfrm>
            <a:off x="3468725" y="2420860"/>
            <a:ext cx="2957376" cy="466086"/>
          </a:xfrm>
          <a:prstGeom prst="homePlate">
            <a:avLst>
              <a:gd name="adj" fmla="val 26289"/>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kumimoji="1" lang="en-US" altLang="ja-JP" sz="1400" b="1" dirty="0" smtClean="0">
                <a:solidFill>
                  <a:schemeClr val="tx1"/>
                </a:solidFill>
              </a:rPr>
              <a:t>4.2</a:t>
            </a:r>
            <a:r>
              <a:rPr kumimoji="1" lang="ja-JP" altLang="en-US" sz="1400" b="1" dirty="0" smtClean="0">
                <a:solidFill>
                  <a:schemeClr val="tx1"/>
                </a:solidFill>
              </a:rPr>
              <a:t>　各国</a:t>
            </a:r>
            <a:r>
              <a:rPr kumimoji="1" lang="ja-JP" altLang="en-US" sz="1400" b="1" dirty="0">
                <a:solidFill>
                  <a:schemeClr val="tx1"/>
                </a:solidFill>
              </a:rPr>
              <a:t>の比較分析</a:t>
            </a:r>
          </a:p>
        </p:txBody>
      </p:sp>
      <p:sp>
        <p:nvSpPr>
          <p:cNvPr id="25" name="ホームベース 24"/>
          <p:cNvSpPr/>
          <p:nvPr/>
        </p:nvSpPr>
        <p:spPr>
          <a:xfrm>
            <a:off x="642635" y="2420861"/>
            <a:ext cx="3190234" cy="466086"/>
          </a:xfrm>
          <a:prstGeom prst="homePlate">
            <a:avLst>
              <a:gd name="adj" fmla="val 32474"/>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smtClean="0">
                <a:solidFill>
                  <a:schemeClr val="tx1"/>
                </a:solidFill>
              </a:rPr>
              <a:t>4.1</a:t>
            </a:r>
            <a:r>
              <a:rPr lang="ja-JP" altLang="en-US" sz="1400" b="1" dirty="0" smtClean="0">
                <a:solidFill>
                  <a:schemeClr val="tx1"/>
                </a:solidFill>
              </a:rPr>
              <a:t>　調査</a:t>
            </a:r>
            <a:r>
              <a:rPr lang="ja-JP" altLang="en-US" sz="1400" b="1" dirty="0">
                <a:solidFill>
                  <a:schemeClr val="tx1"/>
                </a:solidFill>
              </a:rPr>
              <a:t>結果を踏まえた</a:t>
            </a:r>
            <a:endParaRPr lang="en-US" altLang="ja-JP" sz="1400" b="1" dirty="0">
              <a:solidFill>
                <a:schemeClr val="tx1"/>
              </a:solidFill>
            </a:endParaRPr>
          </a:p>
          <a:p>
            <a:pPr algn="ctr"/>
            <a:r>
              <a:rPr lang="ja-JP" altLang="en-US" sz="1400" b="1" dirty="0">
                <a:solidFill>
                  <a:schemeClr val="tx1"/>
                </a:solidFill>
              </a:rPr>
              <a:t>各国のデジタル</a:t>
            </a:r>
            <a:r>
              <a:rPr lang="en-US" altLang="ja-JP" sz="1400" b="1" dirty="0">
                <a:solidFill>
                  <a:schemeClr val="tx1"/>
                </a:solidFill>
              </a:rPr>
              <a:t>ID</a:t>
            </a:r>
            <a:r>
              <a:rPr lang="ja-JP" altLang="en-US" sz="1400" b="1" dirty="0">
                <a:solidFill>
                  <a:schemeClr val="tx1"/>
                </a:solidFill>
              </a:rPr>
              <a:t>政策の方向性の整理</a:t>
            </a:r>
            <a:endParaRPr kumimoji="1" lang="ja-JP" altLang="en-US" sz="1400" b="1" dirty="0">
              <a:solidFill>
                <a:schemeClr val="tx1"/>
              </a:solidFill>
            </a:endParaRPr>
          </a:p>
        </p:txBody>
      </p:sp>
      <p:sp>
        <p:nvSpPr>
          <p:cNvPr id="26" name="正方形/長方形 25"/>
          <p:cNvSpPr/>
          <p:nvPr/>
        </p:nvSpPr>
        <p:spPr>
          <a:xfrm>
            <a:off x="642636" y="3048000"/>
            <a:ext cx="2826089" cy="2336800"/>
          </a:xfrm>
          <a:prstGeom prst="rect">
            <a:avLst/>
          </a:prstGeom>
          <a:noFill/>
          <a:ln w="19050">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ja-JP" altLang="en-US" sz="1400" dirty="0">
                <a:solidFill>
                  <a:schemeClr val="tx1"/>
                </a:solidFill>
              </a:rPr>
              <a:t>各調査テーマの結果を各国ごとに整理・一般化した上で、国ごとのデジタル</a:t>
            </a:r>
            <a:r>
              <a:rPr lang="en-US" altLang="ja-JP" sz="1400" dirty="0">
                <a:solidFill>
                  <a:schemeClr val="tx1"/>
                </a:solidFill>
              </a:rPr>
              <a:t>ID</a:t>
            </a:r>
            <a:r>
              <a:rPr lang="ja-JP" altLang="en-US" sz="1400" dirty="0">
                <a:solidFill>
                  <a:schemeClr val="tx1"/>
                </a:solidFill>
              </a:rPr>
              <a:t>政策の方向性について整理する</a:t>
            </a:r>
            <a:endParaRPr kumimoji="1" lang="ja-JP" altLang="en-US" sz="1400" dirty="0">
              <a:solidFill>
                <a:schemeClr val="tx1"/>
              </a:solidFill>
            </a:endParaRPr>
          </a:p>
        </p:txBody>
      </p:sp>
      <p:sp>
        <p:nvSpPr>
          <p:cNvPr id="27" name="正方形/長方形 26"/>
          <p:cNvSpPr/>
          <p:nvPr/>
        </p:nvSpPr>
        <p:spPr>
          <a:xfrm>
            <a:off x="6442511" y="3056560"/>
            <a:ext cx="2576823" cy="2328240"/>
          </a:xfrm>
          <a:prstGeom prst="rect">
            <a:avLst/>
          </a:prstGeom>
          <a:noFill/>
          <a:ln w="127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dirty="0">
                <a:solidFill>
                  <a:schemeClr val="tx1"/>
                </a:solidFill>
              </a:rPr>
              <a:t>前段階で分析した</a:t>
            </a:r>
            <a:r>
              <a:rPr kumimoji="1" lang="en-US" altLang="ja-JP" sz="1400" dirty="0">
                <a:solidFill>
                  <a:schemeClr val="tx1"/>
                </a:solidFill>
              </a:rPr>
              <a:t>SSI</a:t>
            </a:r>
            <a:r>
              <a:rPr kumimoji="1" lang="ja-JP" altLang="en-US" sz="1400" dirty="0">
                <a:solidFill>
                  <a:schemeClr val="tx1"/>
                </a:solidFill>
              </a:rPr>
              <a:t>／</a:t>
            </a:r>
            <a:r>
              <a:rPr kumimoji="1" lang="en-US" altLang="ja-JP" sz="1400" dirty="0">
                <a:solidFill>
                  <a:schemeClr val="tx1"/>
                </a:solidFill>
              </a:rPr>
              <a:t>DID</a:t>
            </a:r>
            <a:r>
              <a:rPr kumimoji="1" lang="ja-JP" altLang="en-US" sz="1400" dirty="0">
                <a:solidFill>
                  <a:schemeClr val="tx1"/>
                </a:solidFill>
              </a:rPr>
              <a:t>の取り組みに影響を及ぼしている事項、及びこれまでの調査結果から、</a:t>
            </a:r>
            <a:r>
              <a:rPr kumimoji="1" lang="en-US" altLang="ja-JP" sz="1400" dirty="0">
                <a:solidFill>
                  <a:schemeClr val="tx1"/>
                </a:solidFill>
              </a:rPr>
              <a:t>Trusted Web</a:t>
            </a:r>
            <a:r>
              <a:rPr lang="ja-JP" altLang="en-US" sz="1400" dirty="0">
                <a:solidFill>
                  <a:schemeClr val="tx1"/>
                </a:solidFill>
              </a:rPr>
              <a:t>との連携可能性、取り組みに対する示唆・課題を抽出する</a:t>
            </a:r>
            <a:endParaRPr kumimoji="1" lang="ja-JP" altLang="en-US" sz="1400" dirty="0">
              <a:solidFill>
                <a:schemeClr val="tx1"/>
              </a:solidFill>
            </a:endParaRPr>
          </a:p>
        </p:txBody>
      </p:sp>
      <p:sp>
        <p:nvSpPr>
          <p:cNvPr id="28" name="正方形/長方形 27"/>
          <p:cNvSpPr/>
          <p:nvPr/>
        </p:nvSpPr>
        <p:spPr>
          <a:xfrm>
            <a:off x="3525522" y="3056560"/>
            <a:ext cx="2875704" cy="2336800"/>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dirty="0">
                <a:solidFill>
                  <a:schemeClr val="tx1"/>
                </a:solidFill>
              </a:rPr>
              <a:t>前段階での整理結果を踏まえ、特に</a:t>
            </a:r>
            <a:r>
              <a:rPr kumimoji="1" lang="en-US" altLang="ja-JP" sz="1400" dirty="0">
                <a:solidFill>
                  <a:schemeClr val="tx1"/>
                </a:solidFill>
              </a:rPr>
              <a:t>SSI</a:t>
            </a:r>
            <a:r>
              <a:rPr kumimoji="1" lang="ja-JP" altLang="en-US" sz="1400" dirty="0">
                <a:solidFill>
                  <a:schemeClr val="tx1"/>
                </a:solidFill>
              </a:rPr>
              <a:t>／</a:t>
            </a:r>
            <a:r>
              <a:rPr kumimoji="1" lang="en-US" altLang="ja-JP" sz="1400" dirty="0">
                <a:solidFill>
                  <a:schemeClr val="tx1"/>
                </a:solidFill>
              </a:rPr>
              <a:t>DID</a:t>
            </a:r>
            <a:r>
              <a:rPr kumimoji="1" lang="ja-JP" altLang="en-US" sz="1400" dirty="0">
                <a:solidFill>
                  <a:schemeClr val="tx1"/>
                </a:solidFill>
              </a:rPr>
              <a:t>の取り組みが比較的活発な国・地域について比較を</a:t>
            </a:r>
            <a:r>
              <a:rPr kumimoji="1" lang="ja-JP" altLang="en-US" sz="1400" dirty="0" smtClean="0">
                <a:solidFill>
                  <a:schemeClr val="tx1"/>
                </a:solidFill>
              </a:rPr>
              <a:t>行う</a:t>
            </a:r>
            <a:endParaRPr kumimoji="1" lang="en-US" altLang="ja-JP" sz="1400" dirty="0" smtClean="0">
              <a:solidFill>
                <a:schemeClr val="tx1"/>
              </a:solidFill>
            </a:endParaRPr>
          </a:p>
          <a:p>
            <a:endParaRPr lang="en-US" altLang="ja-JP" sz="1400" dirty="0" smtClean="0">
              <a:solidFill>
                <a:schemeClr val="tx1"/>
              </a:solidFill>
            </a:endParaRPr>
          </a:p>
          <a:p>
            <a:pPr marL="285750" indent="-285750">
              <a:buFont typeface="Arial" panose="020B0604020202020204" pitchFamily="34" charset="0"/>
              <a:buChar char="•"/>
            </a:pPr>
            <a:r>
              <a:rPr lang="ja-JP" altLang="en-US" sz="1400" dirty="0" smtClean="0">
                <a:solidFill>
                  <a:schemeClr val="tx1"/>
                </a:solidFill>
              </a:rPr>
              <a:t>その後</a:t>
            </a:r>
            <a:r>
              <a:rPr lang="zh-TW" altLang="en-US" sz="1400" dirty="0" smtClean="0">
                <a:solidFill>
                  <a:schemeClr val="tx1"/>
                </a:solidFill>
              </a:rPr>
              <a:t>共通識別番号</a:t>
            </a:r>
            <a:r>
              <a:rPr lang="ja-JP" altLang="en-US" sz="1400" dirty="0" smtClean="0">
                <a:solidFill>
                  <a:schemeClr val="tx1"/>
                </a:solidFill>
              </a:rPr>
              <a:t>・</a:t>
            </a:r>
            <a:r>
              <a:rPr lang="ja-JP" altLang="en-US" sz="1400" dirty="0">
                <a:solidFill>
                  <a:schemeClr val="tx1"/>
                </a:solidFill>
              </a:rPr>
              <a:t>デジタル</a:t>
            </a:r>
            <a:r>
              <a:rPr lang="en-US" altLang="ja-JP" sz="1400" dirty="0">
                <a:solidFill>
                  <a:schemeClr val="tx1"/>
                </a:solidFill>
              </a:rPr>
              <a:t>ID</a:t>
            </a:r>
            <a:r>
              <a:rPr lang="ja-JP" altLang="en-US" sz="1400" dirty="0">
                <a:solidFill>
                  <a:schemeClr val="tx1"/>
                </a:solidFill>
              </a:rPr>
              <a:t>・トラストフレームワークの観点から</a:t>
            </a:r>
            <a:r>
              <a:rPr lang="en-US" altLang="ja-JP" sz="1400" dirty="0">
                <a:solidFill>
                  <a:schemeClr val="tx1"/>
                </a:solidFill>
              </a:rPr>
              <a:t>SSI</a:t>
            </a:r>
            <a:r>
              <a:rPr lang="ja-JP" altLang="en-US" sz="1400" dirty="0">
                <a:solidFill>
                  <a:schemeClr val="tx1"/>
                </a:solidFill>
              </a:rPr>
              <a:t>／</a:t>
            </a:r>
            <a:r>
              <a:rPr lang="en-US" altLang="ja-JP" sz="1400" dirty="0">
                <a:solidFill>
                  <a:schemeClr val="tx1"/>
                </a:solidFill>
              </a:rPr>
              <a:t>DID</a:t>
            </a:r>
            <a:r>
              <a:rPr lang="ja-JP" altLang="en-US" sz="1400" dirty="0">
                <a:solidFill>
                  <a:schemeClr val="tx1"/>
                </a:solidFill>
              </a:rPr>
              <a:t>の取り組みに影響を及ぼしていると思われる事項を分析する</a:t>
            </a:r>
            <a:endParaRPr kumimoji="1" lang="ja-JP" altLang="en-US" sz="1400" dirty="0">
              <a:solidFill>
                <a:schemeClr val="tx1"/>
              </a:solidFill>
            </a:endParaRPr>
          </a:p>
        </p:txBody>
      </p:sp>
    </p:spTree>
    <p:extLst>
      <p:ext uri="{BB962C8B-B14F-4D97-AF65-F5344CB8AC3E}">
        <p14:creationId xmlns:p14="http://schemas.microsoft.com/office/powerpoint/2010/main" val="1724840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6"/>
            <a:ext cx="9422109" cy="2460171"/>
          </a:xfrm>
        </p:spPr>
        <p:txBody>
          <a:bodyPr/>
          <a:lstStyle/>
          <a:p>
            <a:r>
              <a:rPr lang="en-US" altLang="ja-JP" sz="3200" b="1" dirty="0"/>
              <a:t>2. </a:t>
            </a:r>
            <a:r>
              <a:rPr lang="ja-JP" altLang="en-US" sz="3200" b="1" dirty="0"/>
              <a:t>デジタルアイデンティに関する</a:t>
            </a:r>
            <a:r>
              <a:rPr lang="ja-JP" altLang="en-US" sz="3200" b="1" dirty="0" smtClean="0"/>
              <a:t>基礎調査</a:t>
            </a:r>
            <a:endParaRPr lang="ja-JP" altLang="en-US" sz="3200" b="1" dirty="0"/>
          </a:p>
        </p:txBody>
      </p:sp>
    </p:spTree>
    <p:extLst>
      <p:ext uri="{BB962C8B-B14F-4D97-AF65-F5344CB8AC3E}">
        <p14:creationId xmlns:p14="http://schemas.microsoft.com/office/powerpoint/2010/main" val="3591783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2.</a:t>
            </a:r>
            <a:r>
              <a:rPr lang="ja-JP" altLang="en-US" sz="1100" dirty="0">
                <a:solidFill>
                  <a:schemeClr val="accent2">
                    <a:lumMod val="90000"/>
                    <a:lumOff val="10000"/>
                  </a:schemeClr>
                </a:solidFill>
              </a:rPr>
              <a:t>　デジタルアイデンティに</a:t>
            </a:r>
            <a:r>
              <a:rPr lang="ja-JP" altLang="en-US" sz="1100" dirty="0" smtClean="0">
                <a:solidFill>
                  <a:schemeClr val="accent2">
                    <a:lumMod val="90000"/>
                    <a:lumOff val="10000"/>
                  </a:schemeClr>
                </a:solidFill>
              </a:rPr>
              <a:t>関する基礎調査</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en-US" altLang="ja-JP" sz="2000" dirty="0">
                <a:solidFill>
                  <a:schemeClr val="accent2">
                    <a:lumMod val="90000"/>
                    <a:lumOff val="10000"/>
                  </a:schemeClr>
                </a:solidFill>
              </a:rPr>
              <a:t>2.1</a:t>
            </a:r>
            <a:r>
              <a:rPr lang="ja-JP" altLang="en-US" sz="2000" dirty="0">
                <a:solidFill>
                  <a:schemeClr val="accent2">
                    <a:lumMod val="90000"/>
                    <a:lumOff val="10000"/>
                  </a:schemeClr>
                </a:solidFill>
              </a:rPr>
              <a:t>　アクセスコントロールとトラスト</a:t>
            </a: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1"/>
            <a:ext cx="9243021" cy="940571"/>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lang="ja-JP" altLang="en-US" sz="1600" b="1" dirty="0">
                <a:solidFill>
                  <a:srgbClr val="000000"/>
                </a:solidFill>
                <a:latin typeface="Meiryo UI"/>
                <a:ea typeface="Meiryo UI"/>
              </a:rPr>
              <a:t>ユーザーがインターネットや</a:t>
            </a:r>
            <a:r>
              <a:rPr lang="en-US" altLang="ja-JP" sz="1600" b="1" dirty="0">
                <a:solidFill>
                  <a:srgbClr val="000000"/>
                </a:solidFill>
                <a:latin typeface="Meiryo UI"/>
                <a:ea typeface="Meiryo UI"/>
              </a:rPr>
              <a:t>Web</a:t>
            </a:r>
            <a:r>
              <a:rPr lang="ja-JP" altLang="en-US" sz="1600" b="1" dirty="0">
                <a:solidFill>
                  <a:srgbClr val="000000"/>
                </a:solidFill>
                <a:latin typeface="Meiryo UI"/>
                <a:ea typeface="Meiryo UI"/>
              </a:rPr>
              <a:t>を通じてデータやサービスへアクセスする際には、識別・認証・認可の各プロセスを経て、そのアクセスを適切に制御（コントロール）することで、ユーザー及びユーザーに紐づく各種データのトラスト</a:t>
            </a:r>
            <a:r>
              <a:rPr lang="en-US" altLang="ja-JP" sz="1600" b="1" baseline="30000" dirty="0">
                <a:solidFill>
                  <a:srgbClr val="000000"/>
                </a:solidFill>
                <a:latin typeface="Meiryo UI"/>
                <a:ea typeface="Meiryo UI"/>
              </a:rPr>
              <a:t>1</a:t>
            </a:r>
            <a:r>
              <a:rPr lang="ja-JP" altLang="en-US" sz="1600" b="1" dirty="0" err="1">
                <a:solidFill>
                  <a:srgbClr val="000000"/>
                </a:solidFill>
                <a:latin typeface="Meiryo UI"/>
                <a:ea typeface="Meiryo UI"/>
              </a:rPr>
              <a:t>を保</a:t>
            </a:r>
            <a:r>
              <a:rPr lang="ja-JP" altLang="en-US" sz="1600" b="1" dirty="0">
                <a:solidFill>
                  <a:srgbClr val="000000"/>
                </a:solidFill>
                <a:latin typeface="Meiryo UI"/>
                <a:ea typeface="Meiryo UI"/>
              </a:rPr>
              <a:t>証している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 name="正方形/長方形 1"/>
          <p:cNvSpPr/>
          <p:nvPr/>
        </p:nvSpPr>
        <p:spPr>
          <a:xfrm>
            <a:off x="838200" y="2013015"/>
            <a:ext cx="2189480" cy="946457"/>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2000" b="1" dirty="0">
                <a:solidFill>
                  <a:schemeClr val="tx1"/>
                </a:solidFill>
              </a:rPr>
              <a:t>識別</a:t>
            </a:r>
            <a:endParaRPr kumimoji="1" lang="en-US" altLang="ja-JP" sz="2000" b="1" dirty="0">
              <a:solidFill>
                <a:schemeClr val="tx1"/>
              </a:solidFill>
            </a:endParaRPr>
          </a:p>
          <a:p>
            <a:pPr algn="ctr"/>
            <a:r>
              <a:rPr lang="ja-JP" altLang="en-US" sz="1600" b="1" dirty="0">
                <a:solidFill>
                  <a:schemeClr val="tx1"/>
                </a:solidFill>
                <a:latin typeface="+mn-ea"/>
              </a:rPr>
              <a:t>（</a:t>
            </a:r>
            <a:r>
              <a:rPr lang="en-US" altLang="ja-JP" sz="1600" b="1" dirty="0">
                <a:solidFill>
                  <a:schemeClr val="tx1"/>
                </a:solidFill>
                <a:latin typeface="+mn-ea"/>
              </a:rPr>
              <a:t>Identification</a:t>
            </a:r>
            <a:r>
              <a:rPr lang="ja-JP" altLang="en-US" sz="1600" b="1" dirty="0">
                <a:solidFill>
                  <a:schemeClr val="tx1"/>
                </a:solidFill>
                <a:latin typeface="+mn-ea"/>
              </a:rPr>
              <a:t>）</a:t>
            </a:r>
            <a:endParaRPr kumimoji="1" lang="ja-JP" altLang="en-US" sz="1600" b="1" dirty="0">
              <a:solidFill>
                <a:schemeClr val="tx1"/>
              </a:solidFill>
              <a:latin typeface="+mn-ea"/>
            </a:endParaRPr>
          </a:p>
        </p:txBody>
      </p:sp>
      <p:sp>
        <p:nvSpPr>
          <p:cNvPr id="6" name="二等辺三角形 5"/>
          <p:cNvSpPr/>
          <p:nvPr/>
        </p:nvSpPr>
        <p:spPr>
          <a:xfrm rot="10800000">
            <a:off x="1284289" y="3097893"/>
            <a:ext cx="1289360" cy="273550"/>
          </a:xfrm>
          <a:prstGeom prst="triangle">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2000" b="1" dirty="0">
              <a:solidFill>
                <a:schemeClr val="tx1"/>
              </a:solidFill>
            </a:endParaRPr>
          </a:p>
        </p:txBody>
      </p:sp>
      <p:sp>
        <p:nvSpPr>
          <p:cNvPr id="3" name="正方形/長方形 2"/>
          <p:cNvSpPr/>
          <p:nvPr/>
        </p:nvSpPr>
        <p:spPr>
          <a:xfrm>
            <a:off x="3272921" y="2012142"/>
            <a:ext cx="5785945" cy="947330"/>
          </a:xfrm>
          <a:prstGeom prst="rect">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defTabSz="288000"/>
            <a:r>
              <a:rPr lang="ja-JP" altLang="en-US" sz="1400" b="1" dirty="0">
                <a:solidFill>
                  <a:srgbClr val="000000"/>
                </a:solidFill>
                <a:latin typeface="Meiryo UI"/>
              </a:rPr>
              <a:t>「ある主体とそれ以外を違う主体として一意に区別できる状態にすること」であり、通常</a:t>
            </a:r>
            <a:r>
              <a:rPr lang="en-US" altLang="ja-JP" sz="1400" b="1" dirty="0">
                <a:solidFill>
                  <a:srgbClr val="000000"/>
                </a:solidFill>
                <a:latin typeface="Meiryo UI"/>
              </a:rPr>
              <a:t>Web</a:t>
            </a:r>
            <a:r>
              <a:rPr lang="ja-JP" altLang="en-US" sz="1400" b="1" dirty="0">
                <a:solidFill>
                  <a:srgbClr val="000000"/>
                </a:solidFill>
                <a:latin typeface="Meiryo UI"/>
              </a:rPr>
              <a:t>サービス等では一意の数字・文字列を各主体に対して付与し、それをあらかじめ登録された情報と照合することによって識別を行うことが一般的である</a:t>
            </a:r>
            <a:endParaRPr lang="en-US" altLang="ja-JP" sz="1400" b="1" dirty="0">
              <a:solidFill>
                <a:srgbClr val="000000"/>
              </a:solidFill>
              <a:latin typeface="Meiryo UI"/>
            </a:endParaRPr>
          </a:p>
        </p:txBody>
      </p:sp>
      <p:sp>
        <p:nvSpPr>
          <p:cNvPr id="10" name="正方形/長方形 9"/>
          <p:cNvSpPr/>
          <p:nvPr/>
        </p:nvSpPr>
        <p:spPr>
          <a:xfrm>
            <a:off x="838200" y="3475073"/>
            <a:ext cx="2189480" cy="946457"/>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2000" b="1" dirty="0">
                <a:solidFill>
                  <a:schemeClr val="tx1"/>
                </a:solidFill>
              </a:rPr>
              <a:t>認証</a:t>
            </a:r>
            <a:endParaRPr lang="en-US" altLang="ja-JP" sz="2000" b="1" dirty="0">
              <a:solidFill>
                <a:schemeClr val="tx1"/>
              </a:solidFill>
            </a:endParaRPr>
          </a:p>
          <a:p>
            <a:pPr algn="ctr"/>
            <a:r>
              <a:rPr lang="en-US" altLang="ja-JP" sz="1600" b="1" dirty="0">
                <a:solidFill>
                  <a:schemeClr val="tx1"/>
                </a:solidFill>
                <a:latin typeface="+mn-ea"/>
              </a:rPr>
              <a:t>(Authentication)</a:t>
            </a:r>
            <a:endParaRPr kumimoji="1" lang="ja-JP" altLang="en-US" sz="1600" b="1" dirty="0">
              <a:solidFill>
                <a:schemeClr val="tx1"/>
              </a:solidFill>
              <a:latin typeface="+mn-ea"/>
            </a:endParaRPr>
          </a:p>
        </p:txBody>
      </p:sp>
      <p:sp>
        <p:nvSpPr>
          <p:cNvPr id="11" name="二等辺三角形 10"/>
          <p:cNvSpPr/>
          <p:nvPr/>
        </p:nvSpPr>
        <p:spPr>
          <a:xfrm rot="10800000">
            <a:off x="1284289" y="4574456"/>
            <a:ext cx="1289360" cy="273550"/>
          </a:xfrm>
          <a:prstGeom prst="triangle">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2000" b="1" dirty="0">
              <a:solidFill>
                <a:schemeClr val="tx1"/>
              </a:solidFill>
            </a:endParaRPr>
          </a:p>
        </p:txBody>
      </p:sp>
      <p:sp>
        <p:nvSpPr>
          <p:cNvPr id="12" name="正方形/長方形 11"/>
          <p:cNvSpPr/>
          <p:nvPr/>
        </p:nvSpPr>
        <p:spPr>
          <a:xfrm>
            <a:off x="3272921" y="3474200"/>
            <a:ext cx="5785945" cy="947330"/>
          </a:xfrm>
          <a:prstGeom prst="rect">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defTabSz="288000">
              <a:defRPr/>
            </a:pPr>
            <a:r>
              <a:rPr lang="ja-JP" altLang="en-US" sz="1400" b="1" dirty="0">
                <a:solidFill>
                  <a:srgbClr val="000000"/>
                </a:solidFill>
                <a:latin typeface="Meiryo UI"/>
              </a:rPr>
              <a:t>「識別された主体が本当にその主体であるかを確認すること」であり、通常</a:t>
            </a:r>
            <a:r>
              <a:rPr lang="en-US" altLang="ja-JP" sz="1400" b="1" dirty="0">
                <a:solidFill>
                  <a:srgbClr val="000000"/>
                </a:solidFill>
                <a:latin typeface="Meiryo UI"/>
              </a:rPr>
              <a:t>Web</a:t>
            </a:r>
            <a:r>
              <a:rPr lang="ja-JP" altLang="en-US" sz="1400" b="1" dirty="0">
                <a:solidFill>
                  <a:srgbClr val="000000"/>
                </a:solidFill>
                <a:latin typeface="Meiryo UI"/>
              </a:rPr>
              <a:t>サービス等ではその主体しか知りえない情報（パスワード等）をあらかじめ登録しておくことにより、その確認によって認証することが一般的である</a:t>
            </a:r>
            <a:endParaRPr lang="en-US" altLang="ja-JP" sz="1400" b="1" dirty="0">
              <a:solidFill>
                <a:srgbClr val="000000"/>
              </a:solidFill>
              <a:latin typeface="Meiryo UI"/>
            </a:endParaRPr>
          </a:p>
        </p:txBody>
      </p:sp>
      <p:sp>
        <p:nvSpPr>
          <p:cNvPr id="13" name="正方形/長方形 12"/>
          <p:cNvSpPr/>
          <p:nvPr/>
        </p:nvSpPr>
        <p:spPr>
          <a:xfrm>
            <a:off x="838200" y="4937131"/>
            <a:ext cx="2189480" cy="946457"/>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2000" b="1" dirty="0">
                <a:solidFill>
                  <a:schemeClr val="tx1"/>
                </a:solidFill>
              </a:rPr>
              <a:t>認可</a:t>
            </a:r>
            <a:endParaRPr lang="en-US" altLang="ja-JP" sz="2000" b="1" dirty="0">
              <a:solidFill>
                <a:schemeClr val="tx1"/>
              </a:solidFill>
            </a:endParaRPr>
          </a:p>
          <a:p>
            <a:pPr algn="ctr"/>
            <a:r>
              <a:rPr lang="en-US" altLang="ja-JP" sz="1600" b="1" dirty="0">
                <a:solidFill>
                  <a:schemeClr val="tx1"/>
                </a:solidFill>
                <a:latin typeface="+mn-ea"/>
              </a:rPr>
              <a:t>(Authorization)</a:t>
            </a:r>
            <a:endParaRPr kumimoji="1" lang="ja-JP" altLang="en-US" sz="1600" b="1" dirty="0">
              <a:solidFill>
                <a:schemeClr val="tx1"/>
              </a:solidFill>
              <a:latin typeface="+mn-ea"/>
            </a:endParaRPr>
          </a:p>
        </p:txBody>
      </p:sp>
      <p:sp>
        <p:nvSpPr>
          <p:cNvPr id="16" name="正方形/長方形 15"/>
          <p:cNvSpPr/>
          <p:nvPr/>
        </p:nvSpPr>
        <p:spPr>
          <a:xfrm>
            <a:off x="3272921" y="4936258"/>
            <a:ext cx="5785945" cy="947330"/>
          </a:xfrm>
          <a:prstGeom prst="rect">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defTabSz="288000"/>
            <a:r>
              <a:rPr lang="ja-JP" altLang="en-US" sz="1400" b="1" dirty="0">
                <a:solidFill>
                  <a:srgbClr val="000000"/>
                </a:solidFill>
                <a:latin typeface="Meiryo UI"/>
              </a:rPr>
              <a:t>上記の識別・認証プロセスを経て本人性の確認された主体にアクセス権を付与し、何らかの権利・許可を与えることであり、その結果サービスを利用可能となることが一般的である</a:t>
            </a:r>
            <a:endParaRPr lang="en-US" altLang="ja-JP" sz="1400" b="1" dirty="0">
              <a:solidFill>
                <a:srgbClr val="000000"/>
              </a:solidFill>
              <a:latin typeface="Meiryo UI"/>
            </a:endParaRPr>
          </a:p>
        </p:txBody>
      </p:sp>
      <p:sp>
        <p:nvSpPr>
          <p:cNvPr id="14" name="正方形/長方形 13"/>
          <p:cNvSpPr/>
          <p:nvPr/>
        </p:nvSpPr>
        <p:spPr>
          <a:xfrm>
            <a:off x="596854" y="6433450"/>
            <a:ext cx="8977657" cy="230832"/>
          </a:xfrm>
          <a:prstGeom prst="rect">
            <a:avLst/>
          </a:prstGeom>
        </p:spPr>
        <p:txBody>
          <a:bodyPr wrap="square">
            <a:spAutoFit/>
          </a:bodyPr>
          <a:lstStyle/>
          <a:p>
            <a:pPr lvl="0">
              <a:defRPr/>
            </a:pPr>
            <a:r>
              <a:rPr lang="ja-JP" altLang="en-US" sz="900" dirty="0">
                <a:solidFill>
                  <a:srgbClr val="000000"/>
                </a:solidFill>
                <a:latin typeface="+mn-ea"/>
              </a:rPr>
              <a:t>参考</a:t>
            </a:r>
            <a:r>
              <a:rPr kumimoji="1" lang="ja-JP" altLang="en-US" sz="900" b="0" i="0" u="none" strike="noStrike" kern="1200" cap="none" spc="0" normalizeH="0" baseline="0" noProof="0" dirty="0">
                <a:ln>
                  <a:noFill/>
                </a:ln>
                <a:solidFill>
                  <a:srgbClr val="000000"/>
                </a:solidFill>
                <a:effectLst/>
                <a:uLnTx/>
                <a:uFillTx/>
                <a:latin typeface="+mn-ea"/>
              </a:rPr>
              <a:t>）</a:t>
            </a:r>
            <a:r>
              <a:rPr kumimoji="1" lang="en-US" altLang="ja-JP" sz="900" b="0" i="0" u="none" strike="noStrike" kern="1200" cap="none" spc="0" normalizeH="0" baseline="0" noProof="0" dirty="0">
                <a:ln>
                  <a:noFill/>
                </a:ln>
                <a:solidFill>
                  <a:srgbClr val="000000"/>
                </a:solidFill>
                <a:effectLst/>
                <a:uLnTx/>
                <a:uFillTx/>
                <a:latin typeface="+mn-ea"/>
              </a:rPr>
              <a:t>JIS</a:t>
            </a:r>
            <a:r>
              <a:rPr kumimoji="1" lang="ja-JP" altLang="en-US" sz="900" b="0" i="0" u="none" strike="noStrike" kern="1200" cap="none" spc="0" normalizeH="0" baseline="0" noProof="0" dirty="0">
                <a:ln>
                  <a:noFill/>
                </a:ln>
                <a:solidFill>
                  <a:srgbClr val="000000"/>
                </a:solidFill>
                <a:effectLst/>
                <a:uLnTx/>
                <a:uFillTx/>
                <a:latin typeface="+mn-ea"/>
              </a:rPr>
              <a:t>ハンドブック、</a:t>
            </a:r>
            <a:r>
              <a:rPr lang="en-US" altLang="ja-JP" sz="900" dirty="0">
                <a:solidFill>
                  <a:srgbClr val="000000"/>
                </a:solidFill>
                <a:latin typeface="+mn-ea"/>
              </a:rPr>
              <a:t>ISO/IEC 24760-1</a:t>
            </a:r>
            <a:r>
              <a:rPr lang="ja-JP" altLang="en-US" sz="800" dirty="0">
                <a:solidFill>
                  <a:srgbClr val="000000"/>
                </a:solidFill>
                <a:latin typeface="+mn-ea"/>
              </a:rPr>
              <a:t>　</a:t>
            </a:r>
            <a:r>
              <a:rPr lang="ja-JP" altLang="en-US" sz="800" dirty="0">
                <a:solidFill>
                  <a:srgbClr val="000000"/>
                </a:solidFill>
                <a:latin typeface="Arial"/>
                <a:ea typeface="Meiryo UI"/>
              </a:rPr>
              <a:t>　　　</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 name="正方形/長方形 4"/>
          <p:cNvSpPr/>
          <p:nvPr/>
        </p:nvSpPr>
        <p:spPr>
          <a:xfrm>
            <a:off x="3132225" y="1232686"/>
            <a:ext cx="6441988" cy="230832"/>
          </a:xfrm>
          <a:prstGeom prst="rect">
            <a:avLst/>
          </a:prstGeom>
        </p:spPr>
        <p:txBody>
          <a:bodyPr wrap="square">
            <a:spAutoFit/>
          </a:bodyPr>
          <a:lstStyle/>
          <a:p>
            <a:r>
              <a:rPr lang="en-US" altLang="ja-JP" sz="900" dirty="0">
                <a:latin typeface="+mn-ea"/>
              </a:rPr>
              <a:t>1</a:t>
            </a:r>
            <a:r>
              <a:rPr lang="ja-JP" altLang="en-US" sz="900" dirty="0">
                <a:latin typeface="+mn-ea"/>
              </a:rPr>
              <a:t>）　</a:t>
            </a:r>
            <a:r>
              <a:rPr lang="en-US" altLang="ja-JP" sz="900" dirty="0">
                <a:latin typeface="+mn-ea"/>
              </a:rPr>
              <a:t>TrustedWeb</a:t>
            </a:r>
            <a:r>
              <a:rPr lang="ja-JP" altLang="en-US" sz="900" dirty="0">
                <a:latin typeface="+mn-ea"/>
              </a:rPr>
              <a:t>における「トラスト：</a:t>
            </a:r>
            <a:r>
              <a:rPr lang="en-US" altLang="ja-JP" sz="900" dirty="0">
                <a:latin typeface="+mn-ea"/>
              </a:rPr>
              <a:t>Trust</a:t>
            </a:r>
            <a:r>
              <a:rPr lang="ja-JP" altLang="en-US" sz="900" dirty="0">
                <a:latin typeface="+mn-ea"/>
              </a:rPr>
              <a:t>」の定義：事実の確認をしない状態で、相手先が期待したとおりに振る舞うと信じる度合い</a:t>
            </a:r>
          </a:p>
        </p:txBody>
      </p:sp>
      <p:sp>
        <p:nvSpPr>
          <p:cNvPr id="25" name="下矢印 24"/>
          <p:cNvSpPr/>
          <p:nvPr/>
        </p:nvSpPr>
        <p:spPr>
          <a:xfrm>
            <a:off x="458912" y="2022132"/>
            <a:ext cx="561474" cy="3889272"/>
          </a:xfrm>
          <a:prstGeom prst="downArrow">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26" name="正方形/長方形 25"/>
          <p:cNvSpPr/>
          <p:nvPr/>
        </p:nvSpPr>
        <p:spPr>
          <a:xfrm>
            <a:off x="525479" y="2269048"/>
            <a:ext cx="430887" cy="3170099"/>
          </a:xfrm>
          <a:prstGeom prst="rect">
            <a:avLst/>
          </a:prstGeom>
        </p:spPr>
        <p:txBody>
          <a:bodyPr vert="eaVert" wrap="none">
            <a:spAutoFit/>
          </a:bodyPr>
          <a:lstStyle/>
          <a:p>
            <a:r>
              <a:rPr lang="ja-JP" altLang="en-US" sz="1600" b="1" dirty="0">
                <a:solidFill>
                  <a:schemeClr val="bg1"/>
                </a:solidFill>
              </a:rPr>
              <a:t>アクセスコントロールのプロセス</a:t>
            </a:r>
          </a:p>
        </p:txBody>
      </p:sp>
      <p:sp>
        <p:nvSpPr>
          <p:cNvPr id="17" name="テキスト ボックス 16"/>
          <p:cNvSpPr txBox="1"/>
          <p:nvPr/>
        </p:nvSpPr>
        <p:spPr>
          <a:xfrm>
            <a:off x="331192" y="1683905"/>
            <a:ext cx="9243021" cy="334280"/>
          </a:xfrm>
          <a:prstGeom prst="rect">
            <a:avLst/>
          </a:prstGeom>
        </p:spPr>
        <p:txBody>
          <a:bodyPr vert="horz" wrap="none" lIns="0" tIns="45720" rIns="0" bIns="45720" rtlCol="0" anchor="ctr" anchorCtr="0">
            <a:normAutofit fontScale="97500" lnSpcReduction="10000"/>
          </a:bodyPr>
          <a:lstStyle/>
          <a:p>
            <a:pPr algn="ctr"/>
            <a:r>
              <a:rPr lang="ja-JP" altLang="en-US" sz="1600" b="1" u="sng" dirty="0" smtClean="0">
                <a:solidFill>
                  <a:schemeClr val="accent2">
                    <a:lumMod val="75000"/>
                    <a:lumOff val="25000"/>
                  </a:schemeClr>
                </a:solidFill>
              </a:rPr>
              <a:t>アクセスコントロールにおける識別・認証・認可のプロセス</a:t>
            </a:r>
            <a:endParaRPr kumimoji="1" lang="ja-JP" altLang="en-US" sz="1600" b="1" u="sng" dirty="0">
              <a:solidFill>
                <a:schemeClr val="accent2">
                  <a:lumMod val="75000"/>
                  <a:lumOff val="25000"/>
                </a:schemeClr>
              </a:solidFill>
            </a:endParaRPr>
          </a:p>
        </p:txBody>
      </p:sp>
    </p:spTree>
    <p:extLst>
      <p:ext uri="{BB962C8B-B14F-4D97-AF65-F5344CB8AC3E}">
        <p14:creationId xmlns:p14="http://schemas.microsoft.com/office/powerpoint/2010/main" val="1227081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2.</a:t>
            </a:r>
            <a:r>
              <a:rPr lang="ja-JP" altLang="en-US" sz="1100" dirty="0">
                <a:solidFill>
                  <a:schemeClr val="accent2">
                    <a:lumMod val="90000"/>
                    <a:lumOff val="10000"/>
                  </a:schemeClr>
                </a:solidFill>
              </a:rPr>
              <a:t>　デジタルアイデンティに</a:t>
            </a:r>
            <a:r>
              <a:rPr lang="ja-JP" altLang="en-US" sz="1100" dirty="0" smtClean="0">
                <a:solidFill>
                  <a:schemeClr val="accent2">
                    <a:lumMod val="90000"/>
                    <a:lumOff val="10000"/>
                  </a:schemeClr>
                </a:solidFill>
              </a:rPr>
              <a:t>関する基礎調査</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en-US" altLang="ja-JP" sz="2000" dirty="0">
                <a:solidFill>
                  <a:schemeClr val="accent2">
                    <a:lumMod val="90000"/>
                    <a:lumOff val="10000"/>
                  </a:schemeClr>
                </a:solidFill>
              </a:rPr>
              <a:t>2.2</a:t>
            </a:r>
            <a:r>
              <a:rPr lang="ja-JP" altLang="en-US" sz="2000" dirty="0">
                <a:solidFill>
                  <a:schemeClr val="accent2">
                    <a:lumMod val="90000"/>
                    <a:lumOff val="10000"/>
                  </a:schemeClr>
                </a:solidFill>
              </a:rPr>
              <a:t>　アイデンティティ</a:t>
            </a: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2"/>
            <a:ext cx="9397126" cy="1018224"/>
          </a:xfrm>
          <a:prstGeom prst="rect">
            <a:avLst/>
          </a:prstGeom>
          <a:noFill/>
        </p:spPr>
        <p:txBody>
          <a:bodyPr wrap="square" lIns="0" rIns="0" rtlCol="0">
            <a:noAutofit/>
          </a:bodyPr>
          <a:lstStyle/>
          <a:p>
            <a:pPr lvl="0" defTabSz="288000"/>
            <a:r>
              <a:rPr lang="ja-JP" altLang="en-US" sz="1600" b="1" dirty="0">
                <a:latin typeface="+mn-ea"/>
              </a:rPr>
              <a:t>アクセスコントロールにおいては、ある主体（エンティティと呼ぶ）にまつわる属性情報を識別・認証することによりアクセスの認可を与える。</a:t>
            </a:r>
            <a:r>
              <a:rPr lang="en-US" altLang="ja-JP" sz="1600" b="1" dirty="0">
                <a:latin typeface="+mn-ea"/>
              </a:rPr>
              <a:t>ISO/IEC24760-1</a:t>
            </a:r>
            <a:r>
              <a:rPr lang="ja-JP" altLang="en-US" sz="1600" b="1" dirty="0">
                <a:latin typeface="+mn-ea"/>
              </a:rPr>
              <a:t>では、エンティティに関連する属性情報のことをアイデンティティ（</a:t>
            </a:r>
            <a:r>
              <a:rPr lang="en-US" altLang="ja-JP" sz="1600" b="1" dirty="0">
                <a:latin typeface="+mn-ea"/>
              </a:rPr>
              <a:t>identity</a:t>
            </a:r>
            <a:r>
              <a:rPr lang="ja-JP" altLang="en-US" sz="1600" b="1" dirty="0">
                <a:latin typeface="+mn-ea"/>
              </a:rPr>
              <a:t>：</a:t>
            </a:r>
            <a:r>
              <a:rPr lang="en-US" altLang="ja-JP" sz="1600" b="1" dirty="0">
                <a:latin typeface="+mn-ea"/>
              </a:rPr>
              <a:t>ID</a:t>
            </a:r>
            <a:r>
              <a:rPr lang="ja-JP" altLang="en-US" sz="1600" b="1" dirty="0">
                <a:latin typeface="+mn-ea"/>
              </a:rPr>
              <a:t>）と定義して</a:t>
            </a:r>
            <a:r>
              <a:rPr lang="ja-JP" altLang="en-US" sz="1600" b="1" dirty="0" smtClean="0">
                <a:latin typeface="+mn-ea"/>
              </a:rPr>
              <a:t>いる</a:t>
            </a:r>
            <a:endParaRPr lang="en-US" altLang="ja-JP" sz="1600" b="1" dirty="0">
              <a:latin typeface="+mn-ea"/>
            </a:endParaRPr>
          </a:p>
        </p:txBody>
      </p:sp>
      <p:sp>
        <p:nvSpPr>
          <p:cNvPr id="4" name="テキスト ボックス 3"/>
          <p:cNvSpPr txBox="1"/>
          <p:nvPr/>
        </p:nvSpPr>
        <p:spPr>
          <a:xfrm>
            <a:off x="359725" y="6400800"/>
            <a:ext cx="9340655" cy="236483"/>
          </a:xfrm>
          <a:prstGeom prst="rect">
            <a:avLst/>
          </a:prstGeom>
        </p:spPr>
        <p:txBody>
          <a:bodyPr vert="horz" wrap="none" lIns="0" tIns="45720" rIns="0" bIns="45720" rtlCol="0" anchor="t" anchorCtr="0">
            <a:normAutofit fontScale="97500"/>
          </a:bodyPr>
          <a:lstStyle/>
          <a:p>
            <a:pPr lvl="0">
              <a:defRPr/>
            </a:pPr>
            <a:r>
              <a:rPr lang="ja-JP" altLang="en-US" sz="900" dirty="0">
                <a:latin typeface="+mn-ea"/>
              </a:rPr>
              <a:t>参考</a:t>
            </a:r>
            <a:r>
              <a:rPr kumimoji="1" lang="ja-JP" altLang="en-US" sz="900" b="0" i="0" u="none" strike="noStrike" kern="1200" cap="none" spc="0" normalizeH="0" baseline="0" noProof="0" dirty="0">
                <a:ln>
                  <a:noFill/>
                </a:ln>
                <a:effectLst/>
                <a:uLnTx/>
                <a:uFillTx/>
                <a:latin typeface="+mn-ea"/>
              </a:rPr>
              <a:t>）</a:t>
            </a:r>
            <a:r>
              <a:rPr lang="en-US" altLang="ja-JP" sz="900" dirty="0">
                <a:latin typeface="+mn-ea"/>
              </a:rPr>
              <a:t>ISO - ISO/IEC 24760-1:2011 - </a:t>
            </a:r>
            <a:r>
              <a:rPr lang="ja-JP" altLang="en-US" sz="900" dirty="0">
                <a:latin typeface="+mn-ea"/>
              </a:rPr>
              <a:t>情報技術 </a:t>
            </a:r>
            <a:r>
              <a:rPr lang="en-US" altLang="ja-JP" sz="900" dirty="0">
                <a:latin typeface="+mn-ea"/>
              </a:rPr>
              <a:t>— </a:t>
            </a:r>
            <a:r>
              <a:rPr lang="ja-JP" altLang="en-US" sz="900" dirty="0">
                <a:latin typeface="+mn-ea"/>
              </a:rPr>
              <a:t>セキュリティ技術 </a:t>
            </a:r>
            <a:r>
              <a:rPr lang="en-US" altLang="ja-JP" sz="900" dirty="0">
                <a:latin typeface="+mn-ea"/>
              </a:rPr>
              <a:t>— ID </a:t>
            </a:r>
            <a:r>
              <a:rPr lang="ja-JP" altLang="en-US" sz="900" dirty="0">
                <a:latin typeface="+mn-ea"/>
              </a:rPr>
              <a:t>管理のフレームワーク </a:t>
            </a:r>
            <a:r>
              <a:rPr lang="en-US" altLang="ja-JP" sz="900" dirty="0">
                <a:latin typeface="+mn-ea"/>
              </a:rPr>
              <a:t>— </a:t>
            </a:r>
            <a:r>
              <a:rPr lang="ja-JP" altLang="en-US" sz="900" dirty="0">
                <a:latin typeface="+mn-ea"/>
              </a:rPr>
              <a:t>パート </a:t>
            </a:r>
            <a:r>
              <a:rPr lang="en-US" altLang="ja-JP" sz="900" dirty="0">
                <a:latin typeface="+mn-ea"/>
              </a:rPr>
              <a:t>1: </a:t>
            </a:r>
            <a:r>
              <a:rPr lang="ja-JP" altLang="en-US" sz="900" dirty="0">
                <a:latin typeface="+mn-ea"/>
              </a:rPr>
              <a:t>用語と概念</a:t>
            </a:r>
            <a:endParaRPr kumimoji="1" lang="ja-JP" altLang="en-US" sz="900" b="0" i="0" u="none" strike="noStrike" kern="1200" cap="none" spc="0" normalizeH="0" baseline="0" noProof="0" dirty="0">
              <a:ln>
                <a:noFill/>
              </a:ln>
              <a:effectLst/>
              <a:uLnTx/>
              <a:uFillTx/>
              <a:latin typeface="+mn-ea"/>
            </a:endParaRPr>
          </a:p>
        </p:txBody>
      </p:sp>
      <p:sp>
        <p:nvSpPr>
          <p:cNvPr id="31" name="テキスト ボックス 30"/>
          <p:cNvSpPr txBox="1"/>
          <p:nvPr/>
        </p:nvSpPr>
        <p:spPr>
          <a:xfrm>
            <a:off x="2876057" y="1568491"/>
            <a:ext cx="4168389" cy="427138"/>
          </a:xfrm>
          <a:prstGeom prst="rect">
            <a:avLst/>
          </a:prstGeom>
        </p:spPr>
        <p:txBody>
          <a:bodyPr vert="horz" wrap="none" lIns="0" tIns="45720" rIns="0" bIns="45720" rtlCol="0" anchor="ctr" anchorCtr="0">
            <a:normAutofit fontScale="97500"/>
          </a:bodyPr>
          <a:lstStyle/>
          <a:p>
            <a:r>
              <a:rPr kumimoji="1" lang="ja-JP" altLang="en-US" sz="1600" b="1" u="sng" dirty="0">
                <a:solidFill>
                  <a:schemeClr val="accent2">
                    <a:lumMod val="75000"/>
                    <a:lumOff val="25000"/>
                  </a:schemeClr>
                </a:solidFill>
              </a:rPr>
              <a:t>アイデンティティとエンティティ・属性情報の関係性</a:t>
            </a:r>
          </a:p>
        </p:txBody>
      </p:sp>
      <p:pic>
        <p:nvPicPr>
          <p:cNvPr id="12" name="図 11"/>
          <p:cNvPicPr>
            <a:picLocks noChangeAspect="1"/>
          </p:cNvPicPr>
          <p:nvPr/>
        </p:nvPicPr>
        <p:blipFill>
          <a:blip r:embed="rId2"/>
          <a:stretch>
            <a:fillRect/>
          </a:stretch>
        </p:blipFill>
        <p:spPr>
          <a:xfrm>
            <a:off x="2708316" y="1929628"/>
            <a:ext cx="4503872" cy="4330303"/>
          </a:xfrm>
          <a:prstGeom prst="rect">
            <a:avLst/>
          </a:prstGeom>
        </p:spPr>
      </p:pic>
    </p:spTree>
    <p:extLst>
      <p:ext uri="{BB962C8B-B14F-4D97-AF65-F5344CB8AC3E}">
        <p14:creationId xmlns:p14="http://schemas.microsoft.com/office/powerpoint/2010/main" val="1799708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2.</a:t>
            </a:r>
            <a:r>
              <a:rPr lang="ja-JP" altLang="en-US" sz="1100" dirty="0">
                <a:solidFill>
                  <a:schemeClr val="accent2">
                    <a:lumMod val="90000"/>
                    <a:lumOff val="10000"/>
                  </a:schemeClr>
                </a:solidFill>
              </a:rPr>
              <a:t>　デジタルアイデンティに</a:t>
            </a:r>
            <a:r>
              <a:rPr lang="ja-JP" altLang="en-US" sz="1100" dirty="0" smtClean="0">
                <a:solidFill>
                  <a:schemeClr val="accent2">
                    <a:lumMod val="90000"/>
                    <a:lumOff val="10000"/>
                  </a:schemeClr>
                </a:solidFill>
              </a:rPr>
              <a:t>関する基礎調査</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en-US" altLang="ja-JP" sz="2000" dirty="0">
                <a:solidFill>
                  <a:schemeClr val="accent2">
                    <a:lumMod val="90000"/>
                    <a:lumOff val="10000"/>
                  </a:schemeClr>
                </a:solidFill>
              </a:rPr>
              <a:t>2.2</a:t>
            </a:r>
            <a:r>
              <a:rPr lang="ja-JP" altLang="en-US" sz="2000" dirty="0">
                <a:solidFill>
                  <a:schemeClr val="accent2">
                    <a:lumMod val="90000"/>
                    <a:lumOff val="10000"/>
                  </a:schemeClr>
                </a:solidFill>
              </a:rPr>
              <a:t>　アイデンティティ：デジタルアイデンティティ</a:t>
            </a: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2"/>
            <a:ext cx="9397126" cy="1016318"/>
          </a:xfrm>
          <a:prstGeom prst="rect">
            <a:avLst/>
          </a:prstGeom>
          <a:noFill/>
        </p:spPr>
        <p:txBody>
          <a:bodyPr wrap="square" lIns="0" rIns="0" rtlCol="0">
            <a:noAutofit/>
          </a:bodyPr>
          <a:lstStyle/>
          <a:p>
            <a:pPr lvl="0" defTabSz="288000"/>
            <a:r>
              <a:rPr lang="ja-JP" altLang="en-US" sz="1600" b="1" dirty="0">
                <a:latin typeface="+mn-ea"/>
              </a:rPr>
              <a:t>アイデンティティのデジタル表現（コンピュータ上で処理可能な表現）をデジタルアイデンティティ（デジタル</a:t>
            </a:r>
            <a:r>
              <a:rPr lang="en-US" altLang="ja-JP" sz="1600" b="1" dirty="0">
                <a:latin typeface="+mn-ea"/>
              </a:rPr>
              <a:t>ID</a:t>
            </a:r>
            <a:r>
              <a:rPr lang="ja-JP" altLang="en-US" sz="1600" b="1" dirty="0">
                <a:latin typeface="+mn-ea"/>
              </a:rPr>
              <a:t>）と呼んでいる。近年、ユーザー（個人・法人等）はデジタル</a:t>
            </a:r>
            <a:r>
              <a:rPr lang="en-US" altLang="ja-JP" sz="1600" b="1" dirty="0">
                <a:latin typeface="+mn-ea"/>
              </a:rPr>
              <a:t>ID</a:t>
            </a:r>
            <a:r>
              <a:rPr lang="ja-JP" altLang="en-US" sz="1600" b="1" dirty="0">
                <a:latin typeface="+mn-ea"/>
              </a:rPr>
              <a:t>を利用して様々なデータやデジタルサービスにアクセス可能になっている</a:t>
            </a:r>
            <a:endParaRPr lang="en-US" altLang="ja-JP" sz="1600" b="1" dirty="0">
              <a:latin typeface="+mn-ea"/>
            </a:endParaRPr>
          </a:p>
        </p:txBody>
      </p:sp>
      <p:graphicFrame>
        <p:nvGraphicFramePr>
          <p:cNvPr id="2" name="表 1"/>
          <p:cNvGraphicFramePr>
            <a:graphicFrameLocks noGrp="1"/>
          </p:cNvGraphicFramePr>
          <p:nvPr>
            <p:extLst>
              <p:ext uri="{D42A27DB-BD31-4B8C-83A1-F6EECF244321}">
                <p14:modId xmlns:p14="http://schemas.microsoft.com/office/powerpoint/2010/main" val="2419336599"/>
              </p:ext>
            </p:extLst>
          </p:nvPr>
        </p:nvGraphicFramePr>
        <p:xfrm>
          <a:off x="333375" y="1945538"/>
          <a:ext cx="9242425" cy="3690765"/>
        </p:xfrm>
        <a:graphic>
          <a:graphicData uri="http://schemas.openxmlformats.org/drawingml/2006/table">
            <a:tbl>
              <a:tblPr firstRow="1" bandRow="1">
                <a:tableStyleId>{5C22544A-7EE6-4342-B048-85BDC9FD1C3A}</a:tableStyleId>
              </a:tblPr>
              <a:tblGrid>
                <a:gridCol w="2036274">
                  <a:extLst>
                    <a:ext uri="{9D8B030D-6E8A-4147-A177-3AD203B41FA5}">
                      <a16:colId xmlns:a16="http://schemas.microsoft.com/office/drawing/2014/main" val="1805949042"/>
                    </a:ext>
                  </a:extLst>
                </a:gridCol>
                <a:gridCol w="7206151">
                  <a:extLst>
                    <a:ext uri="{9D8B030D-6E8A-4147-A177-3AD203B41FA5}">
                      <a16:colId xmlns:a16="http://schemas.microsoft.com/office/drawing/2014/main" val="994693873"/>
                    </a:ext>
                  </a:extLst>
                </a:gridCol>
              </a:tblGrid>
              <a:tr h="335079">
                <a:tc>
                  <a:txBody>
                    <a:bodyPr/>
                    <a:lstStyle/>
                    <a:p>
                      <a:pPr algn="ctr"/>
                      <a:r>
                        <a:rPr kumimoji="1" lang="ja-JP" altLang="en-US" sz="1400" b="1" dirty="0">
                          <a:latin typeface="+mn-ea"/>
                          <a:ea typeface="+mn-ea"/>
                        </a:rPr>
                        <a:t>国・機関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latin typeface="+mn-ea"/>
                          <a:ea typeface="+mn-ea"/>
                        </a:rPr>
                        <a:t>定義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2776923180"/>
                  </a:ext>
                </a:extLst>
              </a:tr>
              <a:tr h="853470">
                <a:tc>
                  <a:txBody>
                    <a:bodyPr/>
                    <a:lstStyle/>
                    <a:p>
                      <a:pPr algn="ctr"/>
                      <a:r>
                        <a:rPr kumimoji="1" lang="ja-JP" altLang="en-US" sz="1400" b="1" dirty="0">
                          <a:solidFill>
                            <a:schemeClr val="tx1"/>
                          </a:solidFill>
                          <a:latin typeface="+mn-ea"/>
                          <a:ea typeface="+mn-ea"/>
                        </a:rPr>
                        <a:t>米国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lang="ja-JP" altLang="en-US" sz="1400" dirty="0">
                          <a:latin typeface="+mn-ea"/>
                          <a:ea typeface="+mn-ea"/>
                        </a:rPr>
                        <a:t>オンライン・トランザクションに従事する対象者の固有の表現（</a:t>
                      </a:r>
                      <a:r>
                        <a:rPr lang="en-US" altLang="ja-JP" sz="1400" dirty="0">
                          <a:latin typeface="+mn-ea"/>
                          <a:ea typeface="+mn-ea"/>
                        </a:rPr>
                        <a:t>US,</a:t>
                      </a:r>
                      <a:r>
                        <a:rPr lang="ja-JP" altLang="en-US" sz="1400" baseline="0" dirty="0">
                          <a:latin typeface="+mn-ea"/>
                          <a:ea typeface="+mn-ea"/>
                        </a:rPr>
                        <a:t> </a:t>
                      </a:r>
                      <a:r>
                        <a:rPr lang="en-US" altLang="ja-JP" sz="1400" dirty="0">
                          <a:latin typeface="+mn-ea"/>
                          <a:ea typeface="+mn-ea"/>
                        </a:rPr>
                        <a:t>NIST SP 800-63 revision 3</a:t>
                      </a:r>
                      <a:r>
                        <a:rPr lang="ja-JP" altLang="en-US" sz="1400" dirty="0">
                          <a:latin typeface="+mn-ea"/>
                          <a:ea typeface="+mn-ea"/>
                        </a:rPr>
                        <a:t>）</a:t>
                      </a:r>
                      <a:r>
                        <a:rPr lang="en-US" altLang="ja-JP" sz="1400" baseline="30000" dirty="0">
                          <a:latin typeface="+mn-ea"/>
                          <a:ea typeface="+mn-ea"/>
                        </a:rPr>
                        <a:t>1</a:t>
                      </a:r>
                      <a:endParaRPr kumimoji="1" lang="ja-JP" altLang="en-US" sz="1400" baseline="300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492735"/>
                  </a:ext>
                </a:extLst>
              </a:tr>
              <a:tr h="853470">
                <a:tc>
                  <a:txBody>
                    <a:bodyPr/>
                    <a:lstStyle/>
                    <a:p>
                      <a:pPr algn="ctr"/>
                      <a:r>
                        <a:rPr kumimoji="1" lang="ja-JP" altLang="en-US" sz="1400" b="1" dirty="0">
                          <a:solidFill>
                            <a:schemeClr val="tx1"/>
                          </a:solidFill>
                          <a:latin typeface="+mn-ea"/>
                          <a:ea typeface="+mn-ea"/>
                        </a:rPr>
                        <a:t>カナダ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ja-JP" altLang="en-US" sz="1400" dirty="0">
                          <a:latin typeface="+mn-ea"/>
                          <a:ea typeface="+mn-ea"/>
                        </a:rPr>
                        <a:t>あるコンテキスト内でサブジェクトを一意に識別するデジタル表現の一種で、ユーザーがオンラインサービスにアクセスする際にサブジェクトを表現するために排他的に提示</a:t>
                      </a:r>
                      <a:r>
                        <a:rPr kumimoji="1" lang="en-US" altLang="ja-JP" sz="1400" dirty="0">
                          <a:latin typeface="+mn-ea"/>
                          <a:ea typeface="+mn-ea"/>
                        </a:rPr>
                        <a:t>/</a:t>
                      </a:r>
                      <a:r>
                        <a:rPr kumimoji="1" lang="ja-JP" altLang="en-US" sz="1400" dirty="0">
                          <a:latin typeface="+mn-ea"/>
                          <a:ea typeface="+mn-ea"/>
                        </a:rPr>
                        <a:t>使用するもの</a:t>
                      </a:r>
                      <a:r>
                        <a:rPr kumimoji="1" lang="en-US" altLang="ja-JP" sz="1400" dirty="0">
                          <a:latin typeface="+mn-ea"/>
                          <a:ea typeface="+mn-ea"/>
                        </a:rPr>
                        <a:t>(DIACC, Pan-Canadian Trust Framework Glossary)</a:t>
                      </a:r>
                      <a:r>
                        <a:rPr kumimoji="1" lang="en-US" altLang="ja-JP" sz="1400" baseline="30000" dirty="0">
                          <a:latin typeface="+mn-ea"/>
                          <a:ea typeface="+mn-ea"/>
                        </a:rPr>
                        <a:t>2</a:t>
                      </a:r>
                      <a:endParaRPr kumimoji="1" lang="ja-JP" altLang="en-US" sz="1400" baseline="300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2642574"/>
                  </a:ext>
                </a:extLst>
              </a:tr>
              <a:tr h="824373">
                <a:tc>
                  <a:txBody>
                    <a:bodyPr/>
                    <a:lstStyle/>
                    <a:p>
                      <a:pPr algn="ctr"/>
                      <a:r>
                        <a:rPr kumimoji="1" lang="en-US" altLang="ja-JP" sz="1400" b="1" dirty="0">
                          <a:solidFill>
                            <a:schemeClr val="tx1"/>
                          </a:solidFill>
                          <a:latin typeface="+mn-ea"/>
                          <a:ea typeface="+mn-ea"/>
                        </a:rPr>
                        <a:t>ITU</a:t>
                      </a:r>
                    </a:p>
                    <a:p>
                      <a:pPr algn="ctr"/>
                      <a:r>
                        <a:rPr kumimoji="1" lang="ja-JP" altLang="en-US" sz="1400" b="1" dirty="0">
                          <a:solidFill>
                            <a:schemeClr val="tx1"/>
                          </a:solidFill>
                          <a:latin typeface="+mn-ea"/>
                          <a:ea typeface="+mn-ea"/>
                        </a:rPr>
                        <a:t>（</a:t>
                      </a:r>
                      <a:r>
                        <a:rPr kumimoji="1" lang="zh-TW" altLang="en-US" sz="1400" b="1" dirty="0">
                          <a:solidFill>
                            <a:schemeClr val="tx1"/>
                          </a:solidFill>
                          <a:latin typeface="+mn-ea"/>
                          <a:ea typeface="+mn-ea"/>
                        </a:rPr>
                        <a:t>国際電気通信連合</a:t>
                      </a:r>
                      <a:r>
                        <a:rPr kumimoji="1" lang="ja-JP" altLang="en-US" sz="1400" b="1" dirty="0">
                          <a:solidFill>
                            <a:schemeClr val="tx1"/>
                          </a:solidFill>
                          <a:latin typeface="+mn-ea"/>
                          <a:ea typeface="+mn-ea"/>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lang="ja-JP" altLang="en-US" sz="1400" dirty="0">
                          <a:solidFill>
                            <a:schemeClr val="tx1"/>
                          </a:solidFill>
                          <a:latin typeface="+mn-ea"/>
                          <a:ea typeface="+mn-ea"/>
                        </a:rPr>
                        <a:t>デジタル・コンテキストの中で個人を識別できるほど詳細なエンティ ティのデジタル表現である。</a:t>
                      </a:r>
                      <a:r>
                        <a:rPr lang="en-US" altLang="ja-JP" sz="1400" dirty="0">
                          <a:solidFill>
                            <a:schemeClr val="tx1"/>
                          </a:solidFill>
                          <a:latin typeface="+mn-ea"/>
                          <a:ea typeface="+mn-ea"/>
                        </a:rPr>
                        <a:t>(ITU, X.1252 “Baseline identity Management terms and definitions”</a:t>
                      </a:r>
                      <a:r>
                        <a:rPr lang="ja-JP" altLang="en-US" sz="1400" dirty="0">
                          <a:solidFill>
                            <a:schemeClr val="tx1"/>
                          </a:solidFill>
                          <a:latin typeface="+mn-ea"/>
                          <a:ea typeface="+mn-ea"/>
                        </a:rPr>
                        <a:t>）</a:t>
                      </a:r>
                      <a:r>
                        <a:rPr lang="en-US" altLang="ja-JP" sz="1400" baseline="30000" dirty="0">
                          <a:solidFill>
                            <a:schemeClr val="tx1"/>
                          </a:solidFill>
                          <a:latin typeface="+mn-ea"/>
                          <a:ea typeface="+mn-ea"/>
                        </a:rPr>
                        <a:t>3</a:t>
                      </a:r>
                      <a:endParaRPr kumimoji="1" lang="ja-JP" altLang="en-US" sz="1400" baseline="300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8053821"/>
                  </a:ext>
                </a:extLst>
              </a:tr>
              <a:tr h="824373">
                <a:tc>
                  <a:txBody>
                    <a:bodyPr/>
                    <a:lstStyle/>
                    <a:p>
                      <a:pPr algn="ctr"/>
                      <a:r>
                        <a:rPr kumimoji="1" lang="ja-JP" altLang="en-US" sz="1400" b="1" dirty="0">
                          <a:solidFill>
                            <a:schemeClr val="tx1"/>
                          </a:solidFill>
                          <a:latin typeface="+mn-ea"/>
                          <a:ea typeface="+mn-ea"/>
                        </a:rPr>
                        <a:t>英国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ja-JP" altLang="en-US" sz="1400" dirty="0">
                          <a:solidFill>
                            <a:schemeClr val="tx1"/>
                          </a:solidFill>
                          <a:latin typeface="+mn-ea"/>
                          <a:ea typeface="+mn-ea"/>
                        </a:rPr>
                        <a:t>デジタルアイデンティティは、個人として、または組織の代理人として行動する人のデジタル表現である。</a:t>
                      </a:r>
                      <a:r>
                        <a:rPr kumimoji="1" lang="en-US" altLang="ja-JP" sz="1400" dirty="0">
                          <a:solidFill>
                            <a:schemeClr val="tx1"/>
                          </a:solidFill>
                          <a:latin typeface="+mn-ea"/>
                          <a:ea typeface="+mn-ea"/>
                        </a:rPr>
                        <a:t/>
                      </a:r>
                      <a:br>
                        <a:rPr kumimoji="1" lang="en-US" altLang="ja-JP" sz="1400" dirty="0">
                          <a:solidFill>
                            <a:schemeClr val="tx1"/>
                          </a:solidFill>
                          <a:latin typeface="+mn-ea"/>
                          <a:ea typeface="+mn-ea"/>
                        </a:rPr>
                      </a:br>
                      <a:r>
                        <a:rPr kumimoji="1" lang="ja-JP" altLang="en-US" sz="1400" dirty="0">
                          <a:solidFill>
                            <a:schemeClr val="tx1"/>
                          </a:solidFill>
                          <a:latin typeface="+mn-ea"/>
                          <a:ea typeface="+mn-ea"/>
                        </a:rPr>
                        <a:t>（</a:t>
                      </a:r>
                      <a:r>
                        <a:rPr kumimoji="1" lang="en-US" altLang="ja-JP" sz="1400" dirty="0">
                          <a:solidFill>
                            <a:schemeClr val="tx1"/>
                          </a:solidFill>
                          <a:latin typeface="+mn-ea"/>
                          <a:ea typeface="+mn-ea"/>
                        </a:rPr>
                        <a:t>The UK digital identity and attributes trust framework</a:t>
                      </a:r>
                      <a:r>
                        <a:rPr kumimoji="1" lang="ja-JP" altLang="en-US" sz="1400" dirty="0">
                          <a:solidFill>
                            <a:schemeClr val="tx1"/>
                          </a:solidFill>
                          <a:latin typeface="+mn-ea"/>
                          <a:ea typeface="+mn-ea"/>
                        </a:rPr>
                        <a:t>）</a:t>
                      </a:r>
                      <a:r>
                        <a:rPr kumimoji="1" lang="en-US" altLang="ja-JP" sz="1400" baseline="30000" dirty="0">
                          <a:solidFill>
                            <a:schemeClr val="tx1"/>
                          </a:solidFill>
                          <a:latin typeface="+mn-ea"/>
                          <a:ea typeface="+mn-ea"/>
                        </a:rPr>
                        <a:t>4</a:t>
                      </a:r>
                      <a:endParaRPr kumimoji="1" lang="ja-JP" altLang="en-US" sz="1400" baseline="300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2993322"/>
                  </a:ext>
                </a:extLst>
              </a:tr>
            </a:tbl>
          </a:graphicData>
        </a:graphic>
      </p:graphicFrame>
      <p:sp>
        <p:nvSpPr>
          <p:cNvPr id="12" name="テキスト ボックス 11"/>
          <p:cNvSpPr txBox="1"/>
          <p:nvPr/>
        </p:nvSpPr>
        <p:spPr>
          <a:xfrm>
            <a:off x="331789" y="1608607"/>
            <a:ext cx="9242424" cy="346370"/>
          </a:xfrm>
          <a:prstGeom prst="rect">
            <a:avLst/>
          </a:prstGeom>
        </p:spPr>
        <p:txBody>
          <a:bodyPr vert="horz" wrap="none" lIns="0" tIns="45720" rIns="0" bIns="45720" rtlCol="0" anchor="ctr" anchorCtr="0">
            <a:normAutofit fontScale="97500"/>
          </a:bodyPr>
          <a:lstStyle/>
          <a:p>
            <a:pPr algn="ctr"/>
            <a:r>
              <a:rPr kumimoji="1" lang="ja-JP" altLang="en-US" sz="1600" b="1" u="sng" dirty="0">
                <a:solidFill>
                  <a:schemeClr val="accent2">
                    <a:lumMod val="75000"/>
                    <a:lumOff val="25000"/>
                  </a:schemeClr>
                </a:solidFill>
              </a:rPr>
              <a:t>各国・機関におけるデジタルアイデンティティの定義</a:t>
            </a:r>
          </a:p>
        </p:txBody>
      </p:sp>
      <p:sp>
        <p:nvSpPr>
          <p:cNvPr id="8" name="正方形/長方形 7"/>
          <p:cNvSpPr/>
          <p:nvPr/>
        </p:nvSpPr>
        <p:spPr>
          <a:xfrm>
            <a:off x="331789" y="5735607"/>
            <a:ext cx="9513251" cy="1046440"/>
          </a:xfrm>
          <a:prstGeom prst="rect">
            <a:avLst/>
          </a:prstGeom>
        </p:spPr>
        <p:txBody>
          <a:bodyPr wrap="square">
            <a:spAutoFit/>
          </a:bodyPr>
          <a:lstStyle/>
          <a:p>
            <a:pPr lvl="0">
              <a:defRPr/>
            </a:pPr>
            <a:r>
              <a:rPr lang="ja-JP" altLang="en-US" sz="900" noProof="0" dirty="0">
                <a:solidFill>
                  <a:srgbClr val="000000"/>
                </a:solidFill>
                <a:latin typeface="+mn-ea"/>
              </a:rPr>
              <a:t>出所</a:t>
            </a:r>
            <a:r>
              <a:rPr kumimoji="1" lang="ja-JP" altLang="en-US" sz="900" b="0" i="0" u="none" strike="noStrike" kern="1200" cap="none" spc="0" normalizeH="0" baseline="0" noProof="0" dirty="0">
                <a:ln>
                  <a:noFill/>
                </a:ln>
                <a:solidFill>
                  <a:srgbClr val="000000"/>
                </a:solidFill>
                <a:effectLst/>
                <a:uLnTx/>
                <a:uFillTx/>
                <a:latin typeface="+mn-ea"/>
              </a:rPr>
              <a:t>）</a:t>
            </a:r>
            <a:endParaRPr kumimoji="1" lang="en-US" altLang="ja-JP" sz="900" b="0" i="0" u="none" strike="noStrike" kern="1200" cap="none" spc="0" normalizeH="0" baseline="0" noProof="0" dirty="0">
              <a:ln>
                <a:noFill/>
              </a:ln>
              <a:solidFill>
                <a:srgbClr val="000000"/>
              </a:solidFill>
              <a:effectLst/>
              <a:uLnTx/>
              <a:uFillTx/>
              <a:latin typeface="+mn-ea"/>
            </a:endParaRPr>
          </a:p>
          <a:p>
            <a:pPr lvl="0" latinLnBrk="1">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https://www.nist.gov/identity-access-management/nist-special-publication-800-63-digital-identity-guidelines</a:t>
            </a:r>
          </a:p>
          <a:p>
            <a:pPr lvl="0">
              <a:defRPr/>
            </a:pP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https://diacc.ca/trust-framework/</a:t>
            </a:r>
            <a:endParaRPr kumimoji="1" lang="en-US" altLang="ja-JP" sz="900" b="0" i="0" u="none" strike="noStrike" kern="1200" cap="none" spc="0" normalizeH="0" baseline="0" noProof="0" dirty="0">
              <a:ln>
                <a:noFill/>
              </a:ln>
              <a:solidFill>
                <a:srgbClr val="000000"/>
              </a:solidFill>
              <a:effectLst/>
              <a:uLnTx/>
              <a:uFillTx/>
              <a:latin typeface="+mn-ea"/>
            </a:endParaRPr>
          </a:p>
          <a:p>
            <a:pPr lvl="0">
              <a:defRPr/>
            </a:pP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https://www.itu.int/rec/T-REC-X.1252-202104-I/en</a:t>
            </a:r>
          </a:p>
          <a:p>
            <a:pPr lvl="0">
              <a:defRPr/>
            </a:pPr>
            <a:r>
              <a:rPr lang="en-US" altLang="ja-JP" sz="900" dirty="0">
                <a:solidFill>
                  <a:srgbClr val="000000"/>
                </a:solidFill>
                <a:latin typeface="+mn-ea"/>
              </a:rPr>
              <a:t>4</a:t>
            </a:r>
            <a:r>
              <a:rPr lang="ja-JP" altLang="en-US" sz="900" dirty="0">
                <a:solidFill>
                  <a:srgbClr val="000000"/>
                </a:solidFill>
                <a:latin typeface="+mn-ea"/>
              </a:rPr>
              <a:t>　</a:t>
            </a:r>
            <a:r>
              <a:rPr lang="en-US" altLang="ja-JP" sz="900" dirty="0">
                <a:solidFill>
                  <a:srgbClr val="000000"/>
                </a:solidFill>
                <a:latin typeface="+mn-ea"/>
              </a:rPr>
              <a:t>https://www.gov.uk/government/publications/uk-digital-identity-and-attributes-trust-framework-beta-version/uk-digital-identity-and-attributes-trust-framework-beta-version#what-are-digital-identities</a:t>
            </a:r>
            <a:endParaRPr kumimoji="1" lang="en-US" altLang="ja-JP" sz="800" b="0" i="0" u="none" strike="noStrike" kern="1200" cap="none" spc="0" normalizeH="0" baseline="0" noProof="0" dirty="0">
              <a:ln>
                <a:noFill/>
              </a:ln>
              <a:solidFill>
                <a:srgbClr val="000000"/>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solidFill>
                  <a:srgbClr val="000000"/>
                </a:solidFill>
                <a:latin typeface="Arial"/>
                <a:ea typeface="Meiryo UI"/>
              </a:rPr>
              <a:t>　　　　　</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3954624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2.</a:t>
            </a:r>
            <a:r>
              <a:rPr lang="ja-JP" altLang="en-US" sz="1100" dirty="0">
                <a:solidFill>
                  <a:schemeClr val="accent2">
                    <a:lumMod val="90000"/>
                    <a:lumOff val="10000"/>
                  </a:schemeClr>
                </a:solidFill>
              </a:rPr>
              <a:t>　デジタルアイデンティに</a:t>
            </a:r>
            <a:r>
              <a:rPr lang="ja-JP" altLang="en-US" sz="1100" dirty="0" smtClean="0">
                <a:solidFill>
                  <a:schemeClr val="accent2">
                    <a:lumMod val="90000"/>
                    <a:lumOff val="10000"/>
                  </a:schemeClr>
                </a:solidFill>
              </a:rPr>
              <a:t>関する基礎調査</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en-US" altLang="ja-JP" sz="2000" dirty="0">
                <a:solidFill>
                  <a:schemeClr val="accent2">
                    <a:lumMod val="90000"/>
                    <a:lumOff val="10000"/>
                  </a:schemeClr>
                </a:solidFill>
              </a:rPr>
              <a:t>2.3</a:t>
            </a:r>
            <a:r>
              <a:rPr lang="ja-JP" altLang="en-US" sz="2000" dirty="0">
                <a:solidFill>
                  <a:schemeClr val="accent2">
                    <a:lumMod val="90000"/>
                    <a:lumOff val="10000"/>
                  </a:schemeClr>
                </a:solidFill>
              </a:rPr>
              <a:t>　アイデンティティ管理モデル：現行の管理形態</a:t>
            </a: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2"/>
            <a:ext cx="9300190" cy="682038"/>
          </a:xfrm>
          <a:prstGeom prst="rect">
            <a:avLst/>
          </a:prstGeom>
          <a:noFill/>
        </p:spPr>
        <p:txBody>
          <a:bodyPr wrap="square" lIns="0" rIns="0" rtlCol="0">
            <a:noAutofit/>
          </a:bodyPr>
          <a:lstStyle/>
          <a:p>
            <a:pPr lvl="0" defTabSz="288000"/>
            <a:r>
              <a:rPr lang="ja-JP" altLang="en-US" sz="1600" b="1" dirty="0">
                <a:latin typeface="Meiryo UI"/>
                <a:ea typeface="Meiryo UI"/>
              </a:rPr>
              <a:t>現行のインターネット・</a:t>
            </a:r>
            <a:r>
              <a:rPr lang="en-US" altLang="ja-JP" sz="1600" b="1" dirty="0">
                <a:latin typeface="Meiryo UI"/>
                <a:ea typeface="Meiryo UI"/>
              </a:rPr>
              <a:t>web</a:t>
            </a:r>
            <a:r>
              <a:rPr lang="ja-JP" altLang="en-US" sz="1600" b="1" dirty="0">
                <a:latin typeface="Meiryo UI"/>
                <a:ea typeface="Meiryo UI"/>
              </a:rPr>
              <a:t>サービスにおいては、サービスを提供する企業等、ユーザー以外の主体がデジタル</a:t>
            </a:r>
            <a:r>
              <a:rPr lang="en-US" altLang="ja-JP" sz="1600" b="1" dirty="0">
                <a:latin typeface="Meiryo UI"/>
                <a:ea typeface="Meiryo UI"/>
              </a:rPr>
              <a:t>ID</a:t>
            </a:r>
            <a:r>
              <a:rPr lang="ja-JP" altLang="en-US" sz="1600" b="1" dirty="0">
                <a:latin typeface="Meiryo UI"/>
                <a:ea typeface="Meiryo UI"/>
              </a:rPr>
              <a:t>の発行・管理を担う、集中型や連邦型モデルの管理形態が一般的に採用されている</a:t>
            </a:r>
            <a:endParaRPr lang="en-US" altLang="ja-JP" sz="1600" b="1" dirty="0">
              <a:latin typeface="Meiryo UI"/>
              <a:ea typeface="Meiryo UI"/>
            </a:endParaRPr>
          </a:p>
        </p:txBody>
      </p:sp>
      <p:pic>
        <p:nvPicPr>
          <p:cNvPr id="2" name="図 1"/>
          <p:cNvPicPr>
            <a:picLocks noChangeAspect="1"/>
          </p:cNvPicPr>
          <p:nvPr/>
        </p:nvPicPr>
        <p:blipFill rotWithShape="1">
          <a:blip r:embed="rId2"/>
          <a:srcRect t="21040" r="50021"/>
          <a:stretch/>
        </p:blipFill>
        <p:spPr>
          <a:xfrm>
            <a:off x="807475" y="2758189"/>
            <a:ext cx="3749285" cy="3683555"/>
          </a:xfrm>
          <a:prstGeom prst="rect">
            <a:avLst/>
          </a:prstGeom>
        </p:spPr>
      </p:pic>
      <p:sp>
        <p:nvSpPr>
          <p:cNvPr id="37" name="テキスト ボックス 36"/>
          <p:cNvSpPr txBox="1"/>
          <p:nvPr/>
        </p:nvSpPr>
        <p:spPr>
          <a:xfrm>
            <a:off x="331789" y="1334500"/>
            <a:ext cx="9242424" cy="331767"/>
          </a:xfrm>
          <a:prstGeom prst="rect">
            <a:avLst/>
          </a:prstGeom>
        </p:spPr>
        <p:txBody>
          <a:bodyPr vert="horz" wrap="none" lIns="0" tIns="45720" rIns="0" bIns="45720" rtlCol="0" anchor="ctr" anchorCtr="0">
            <a:normAutofit fontScale="97500" lnSpcReduction="10000"/>
          </a:bodyPr>
          <a:lstStyle/>
          <a:p>
            <a:pPr algn="ctr"/>
            <a:r>
              <a:rPr lang="ja-JP" altLang="en-US" sz="1600" b="1" u="sng" dirty="0">
                <a:solidFill>
                  <a:schemeClr val="accent2">
                    <a:lumMod val="75000"/>
                    <a:lumOff val="25000"/>
                  </a:schemeClr>
                </a:solidFill>
              </a:rPr>
              <a:t>アイデンティティの管理形態</a:t>
            </a:r>
            <a:endParaRPr kumimoji="1" lang="ja-JP" altLang="en-US" sz="1600" b="1" u="sng" dirty="0">
              <a:solidFill>
                <a:schemeClr val="accent2">
                  <a:lumMod val="75000"/>
                  <a:lumOff val="25000"/>
                </a:schemeClr>
              </a:solidFill>
            </a:endParaRPr>
          </a:p>
        </p:txBody>
      </p:sp>
      <p:pic>
        <p:nvPicPr>
          <p:cNvPr id="38" name="図 37"/>
          <p:cNvPicPr>
            <a:picLocks noChangeAspect="1"/>
          </p:cNvPicPr>
          <p:nvPr/>
        </p:nvPicPr>
        <p:blipFill rotWithShape="1">
          <a:blip r:embed="rId2"/>
          <a:srcRect l="49268" t="21371"/>
          <a:stretch/>
        </p:blipFill>
        <p:spPr>
          <a:xfrm>
            <a:off x="5463540" y="2773679"/>
            <a:ext cx="3805800" cy="3668065"/>
          </a:xfrm>
          <a:prstGeom prst="rect">
            <a:avLst/>
          </a:prstGeom>
        </p:spPr>
      </p:pic>
      <p:sp>
        <p:nvSpPr>
          <p:cNvPr id="43" name="テキスト ボックス 42"/>
          <p:cNvSpPr txBox="1"/>
          <p:nvPr/>
        </p:nvSpPr>
        <p:spPr>
          <a:xfrm>
            <a:off x="359725" y="6400800"/>
            <a:ext cx="9340655" cy="236483"/>
          </a:xfrm>
          <a:prstGeom prst="rect">
            <a:avLst/>
          </a:prstGeom>
        </p:spPr>
        <p:txBody>
          <a:bodyPr vert="horz" wrap="none" lIns="0" tIns="45720" rIns="0" bIns="45720" rtlCol="0" anchor="t" anchorCtr="0">
            <a:normAutofit fontScale="97500"/>
          </a:bodyPr>
          <a:lstStyle/>
          <a:p>
            <a:pPr lvl="0">
              <a:defRPr/>
            </a:pPr>
            <a:r>
              <a:rPr lang="ja-JP" altLang="en-US" sz="900" dirty="0">
                <a:latin typeface="+mn-ea"/>
              </a:rPr>
              <a:t>参考</a:t>
            </a:r>
            <a:r>
              <a:rPr kumimoji="1" lang="ja-JP" altLang="en-US" sz="900" b="0" i="0" u="none" strike="noStrike" kern="1200" cap="none" spc="0" normalizeH="0" baseline="0" noProof="0" dirty="0">
                <a:ln>
                  <a:noFill/>
                </a:ln>
                <a:effectLst/>
                <a:uLnTx/>
                <a:uFillTx/>
                <a:latin typeface="+mn-ea"/>
              </a:rPr>
              <a:t>）</a:t>
            </a:r>
            <a:r>
              <a:rPr lang="en-US" altLang="ja-JP" sz="900" dirty="0">
                <a:latin typeface="+mn-ea"/>
              </a:rPr>
              <a:t>http://www.lifewithalacrity.com/2016/04/the-path-to-self-soverereign-identity.html</a:t>
            </a:r>
          </a:p>
          <a:p>
            <a:pPr lvl="0">
              <a:defRPr/>
            </a:pPr>
            <a:endParaRPr kumimoji="1" lang="ja-JP" altLang="en-US" sz="800" b="0" i="0" u="none" strike="noStrike" kern="1200" cap="none" spc="0" normalizeH="0" baseline="0" noProof="0" dirty="0">
              <a:ln>
                <a:noFill/>
              </a:ln>
              <a:effectLst/>
              <a:uLnTx/>
              <a:uFillTx/>
              <a:latin typeface="Arial"/>
              <a:ea typeface="Meiryo UI"/>
            </a:endParaRPr>
          </a:p>
        </p:txBody>
      </p:sp>
      <p:sp>
        <p:nvSpPr>
          <p:cNvPr id="3" name="正方形/長方形 2"/>
          <p:cNvSpPr/>
          <p:nvPr/>
        </p:nvSpPr>
        <p:spPr>
          <a:xfrm>
            <a:off x="674307" y="2005683"/>
            <a:ext cx="3882453" cy="672102"/>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dirty="0">
                <a:solidFill>
                  <a:schemeClr val="tx1"/>
                </a:solidFill>
              </a:rPr>
              <a:t>ユーザーの</a:t>
            </a:r>
            <a:r>
              <a:rPr kumimoji="1" lang="en-US" altLang="ja-JP" sz="1200" dirty="0">
                <a:solidFill>
                  <a:schemeClr val="tx1"/>
                </a:solidFill>
              </a:rPr>
              <a:t>ID</a:t>
            </a:r>
            <a:r>
              <a:rPr kumimoji="1" lang="ja-JP" altLang="en-US" sz="1200" dirty="0">
                <a:solidFill>
                  <a:schemeClr val="tx1"/>
                </a:solidFill>
              </a:rPr>
              <a:t>情報は各サービス提供企業が個別に管理</a:t>
            </a:r>
            <a:endParaRPr kumimoji="1" lang="en-US" altLang="ja-JP" sz="1200" dirty="0">
              <a:solidFill>
                <a:schemeClr val="tx1"/>
              </a:solidFill>
            </a:endParaRPr>
          </a:p>
          <a:p>
            <a:pPr algn="ctr"/>
            <a:r>
              <a:rPr lang="ja-JP" altLang="en-US" sz="1200" dirty="0">
                <a:solidFill>
                  <a:schemeClr val="tx1"/>
                </a:solidFill>
              </a:rPr>
              <a:t>ユーザーはサービスごとに発行された</a:t>
            </a:r>
            <a:r>
              <a:rPr lang="en-US" altLang="ja-JP" sz="1200" dirty="0">
                <a:solidFill>
                  <a:schemeClr val="tx1"/>
                </a:solidFill>
              </a:rPr>
              <a:t>ID</a:t>
            </a:r>
            <a:r>
              <a:rPr lang="ja-JP" altLang="en-US" sz="1200" dirty="0">
                <a:solidFill>
                  <a:schemeClr val="tx1"/>
                </a:solidFill>
              </a:rPr>
              <a:t>で各サービスにアクセス</a:t>
            </a:r>
            <a:endParaRPr kumimoji="1" lang="ja-JP" altLang="en-US" sz="1200" dirty="0">
              <a:solidFill>
                <a:schemeClr val="tx1"/>
              </a:solidFill>
            </a:endParaRPr>
          </a:p>
        </p:txBody>
      </p:sp>
      <p:sp>
        <p:nvSpPr>
          <p:cNvPr id="10" name="正方形/長方形 9"/>
          <p:cNvSpPr/>
          <p:nvPr/>
        </p:nvSpPr>
        <p:spPr>
          <a:xfrm>
            <a:off x="5386887" y="2068099"/>
            <a:ext cx="3882453" cy="60968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dirty="0">
                <a:solidFill>
                  <a:schemeClr val="tx1"/>
                </a:solidFill>
              </a:rPr>
              <a:t>ユーザーの</a:t>
            </a:r>
            <a:r>
              <a:rPr kumimoji="1" lang="en-US" altLang="ja-JP" sz="1200" dirty="0">
                <a:solidFill>
                  <a:schemeClr val="tx1"/>
                </a:solidFill>
              </a:rPr>
              <a:t>ID</a:t>
            </a:r>
            <a:r>
              <a:rPr kumimoji="1" lang="ja-JP" altLang="en-US" sz="1200" dirty="0">
                <a:solidFill>
                  <a:schemeClr val="tx1"/>
                </a:solidFill>
              </a:rPr>
              <a:t>情報はある特定の企業で管理</a:t>
            </a:r>
            <a:endParaRPr kumimoji="1" lang="en-US" altLang="ja-JP" sz="1200" dirty="0">
              <a:solidFill>
                <a:schemeClr val="tx1"/>
              </a:solidFill>
            </a:endParaRPr>
          </a:p>
          <a:p>
            <a:pPr algn="ctr"/>
            <a:r>
              <a:rPr lang="ja-JP" altLang="en-US" sz="1200" dirty="0">
                <a:solidFill>
                  <a:schemeClr val="tx1"/>
                </a:solidFill>
              </a:rPr>
              <a:t>ユーザーは上記の企業から発行された</a:t>
            </a:r>
            <a:r>
              <a:rPr lang="en-US" altLang="ja-JP" sz="1200" dirty="0">
                <a:solidFill>
                  <a:schemeClr val="tx1"/>
                </a:solidFill>
              </a:rPr>
              <a:t>ID</a:t>
            </a:r>
            <a:r>
              <a:rPr lang="ja-JP" altLang="en-US" sz="1200" dirty="0">
                <a:solidFill>
                  <a:schemeClr val="tx1"/>
                </a:solidFill>
              </a:rPr>
              <a:t>を使用して、連携している複数のサービスにアクセスできる</a:t>
            </a:r>
            <a:endParaRPr kumimoji="1" lang="ja-JP" altLang="en-US" sz="1200" dirty="0">
              <a:solidFill>
                <a:schemeClr val="tx1"/>
              </a:solidFill>
            </a:endParaRPr>
          </a:p>
        </p:txBody>
      </p:sp>
      <p:sp>
        <p:nvSpPr>
          <p:cNvPr id="4" name="正方形/長方形 3"/>
          <p:cNvSpPr/>
          <p:nvPr/>
        </p:nvSpPr>
        <p:spPr>
          <a:xfrm>
            <a:off x="674307" y="1697906"/>
            <a:ext cx="3882453" cy="307777"/>
          </a:xfrm>
          <a:prstGeom prst="rect">
            <a:avLst/>
          </a:prstGeom>
        </p:spPr>
        <p:txBody>
          <a:bodyPr wrap="square">
            <a:spAutoFit/>
          </a:bodyPr>
          <a:lstStyle/>
          <a:p>
            <a:pPr algn="ctr"/>
            <a:r>
              <a:rPr lang="en-US" altLang="ja-JP" sz="1400" b="1" u="sng" dirty="0"/>
              <a:t>Centralized</a:t>
            </a:r>
            <a:r>
              <a:rPr lang="ja-JP" altLang="en-US" sz="1400" b="1" u="sng" dirty="0"/>
              <a:t>モデル（集中型）</a:t>
            </a:r>
          </a:p>
        </p:txBody>
      </p:sp>
      <p:sp>
        <p:nvSpPr>
          <p:cNvPr id="11" name="正方形/長方形 10"/>
          <p:cNvSpPr/>
          <p:nvPr/>
        </p:nvSpPr>
        <p:spPr>
          <a:xfrm>
            <a:off x="5386887" y="1697906"/>
            <a:ext cx="3882453" cy="338554"/>
          </a:xfrm>
          <a:prstGeom prst="rect">
            <a:avLst/>
          </a:prstGeom>
        </p:spPr>
        <p:txBody>
          <a:bodyPr wrap="square">
            <a:spAutoFit/>
          </a:bodyPr>
          <a:lstStyle/>
          <a:p>
            <a:pPr algn="ctr"/>
            <a:r>
              <a:rPr lang="en-US" altLang="ja-JP" sz="1600" b="1" u="sng" dirty="0"/>
              <a:t>Federated</a:t>
            </a:r>
            <a:r>
              <a:rPr lang="ja-JP" altLang="en-US" sz="1600" b="1" u="sng" dirty="0"/>
              <a:t>モデル（連邦型）</a:t>
            </a:r>
          </a:p>
        </p:txBody>
      </p:sp>
    </p:spTree>
    <p:extLst>
      <p:ext uri="{BB962C8B-B14F-4D97-AF65-F5344CB8AC3E}">
        <p14:creationId xmlns:p14="http://schemas.microsoft.com/office/powerpoint/2010/main" val="1626157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0"/>
          </p:nvPr>
        </p:nvSpPr>
        <p:spPr/>
        <p:txBody>
          <a:bodyPr/>
          <a:lstStyle/>
          <a:p>
            <a:r>
              <a:rPr lang="ja-JP" altLang="en-US" sz="1600" b="1" dirty="0"/>
              <a:t>現状広く採用されている集権型及び連邦型アイデンティティ管理モデルにおいては、ユーザーの</a:t>
            </a:r>
            <a:r>
              <a:rPr lang="en-US" altLang="ja-JP" sz="1600" b="1" dirty="0"/>
              <a:t>ID</a:t>
            </a:r>
            <a:r>
              <a:rPr lang="ja-JP" altLang="en-US" sz="1600" b="1" dirty="0"/>
              <a:t>情報をユーザー以外の主体（特に一部の巨大な</a:t>
            </a:r>
            <a:r>
              <a:rPr lang="en-US" altLang="ja-JP" sz="1600" b="1" dirty="0"/>
              <a:t>IT</a:t>
            </a:r>
            <a:r>
              <a:rPr lang="ja-JP" altLang="en-US" sz="1600" b="1" dirty="0"/>
              <a:t>企業）により集中管理されていることで、ユーザーの意図しないところで</a:t>
            </a:r>
            <a:r>
              <a:rPr lang="en-US" altLang="ja-JP" sz="1600" b="1" dirty="0"/>
              <a:t>ID</a:t>
            </a:r>
            <a:r>
              <a:rPr lang="ja-JP" altLang="en-US" sz="1600" b="1" dirty="0"/>
              <a:t>情報が無効・改ざんされるリスクが懸念される。事実</a:t>
            </a:r>
            <a:r>
              <a:rPr lang="en-US" altLang="ja-JP" sz="1600" b="1" dirty="0"/>
              <a:t>2021</a:t>
            </a:r>
            <a:r>
              <a:rPr lang="ja-JP" altLang="en-US" sz="1600" b="1" dirty="0"/>
              <a:t>年の旧</a:t>
            </a:r>
            <a:r>
              <a:rPr lang="en-US" altLang="ja-JP" sz="1600" b="1" dirty="0"/>
              <a:t>Facebook</a:t>
            </a:r>
            <a:r>
              <a:rPr lang="ja-JP" altLang="en-US" sz="1600" b="1" dirty="0"/>
              <a:t>社（現</a:t>
            </a:r>
            <a:r>
              <a:rPr lang="en-US" altLang="ja-JP" sz="1600" b="1" dirty="0"/>
              <a:t>Meta Platforms</a:t>
            </a:r>
            <a:r>
              <a:rPr lang="ja-JP" altLang="en-US" sz="1600" b="1" dirty="0"/>
              <a:t>社）における個人情報漏洩などの</a:t>
            </a:r>
            <a:r>
              <a:rPr lang="ja-JP" altLang="en-US" sz="1600" b="1" dirty="0" smtClean="0"/>
              <a:t>事件</a:t>
            </a:r>
            <a:r>
              <a:rPr lang="en-US" altLang="ja-JP" sz="1600" b="1" baseline="30000" dirty="0" smtClean="0"/>
              <a:t>1</a:t>
            </a:r>
            <a:r>
              <a:rPr lang="ja-JP" altLang="en-US" sz="1600" b="1" dirty="0" smtClean="0"/>
              <a:t>が</a:t>
            </a:r>
            <a:r>
              <a:rPr lang="ja-JP" altLang="en-US" sz="1600" b="1" dirty="0"/>
              <a:t>発生しており 、効率的に</a:t>
            </a:r>
            <a:r>
              <a:rPr lang="en-US" altLang="ja-JP" sz="1600" b="1" dirty="0"/>
              <a:t>ID</a:t>
            </a:r>
            <a:r>
              <a:rPr lang="ja-JP" altLang="en-US" sz="1600" b="1" dirty="0"/>
              <a:t>情報を管理できる反面リスクが顕在化している</a:t>
            </a:r>
            <a:endParaRPr lang="en-US" altLang="ja-JP" sz="1600" b="1" dirty="0"/>
          </a:p>
        </p:txBody>
      </p:sp>
      <p:sp>
        <p:nvSpPr>
          <p:cNvPr id="5"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2.</a:t>
            </a:r>
            <a:r>
              <a:rPr lang="ja-JP" altLang="en-US" sz="1100" dirty="0">
                <a:solidFill>
                  <a:schemeClr val="accent2">
                    <a:lumMod val="90000"/>
                    <a:lumOff val="10000"/>
                  </a:schemeClr>
                </a:solidFill>
              </a:rPr>
              <a:t>　デジタルアイデンティに</a:t>
            </a:r>
            <a:r>
              <a:rPr lang="ja-JP" altLang="en-US" sz="1100" dirty="0" smtClean="0">
                <a:solidFill>
                  <a:schemeClr val="accent2">
                    <a:lumMod val="90000"/>
                    <a:lumOff val="10000"/>
                  </a:schemeClr>
                </a:solidFill>
              </a:rPr>
              <a:t>関する基礎調査</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en-US" altLang="ja-JP" sz="2000" dirty="0">
                <a:solidFill>
                  <a:schemeClr val="accent2">
                    <a:lumMod val="90000"/>
                    <a:lumOff val="10000"/>
                  </a:schemeClr>
                </a:solidFill>
              </a:rPr>
              <a:t>2.3</a:t>
            </a:r>
            <a:r>
              <a:rPr lang="ja-JP" altLang="en-US" sz="2000" dirty="0">
                <a:solidFill>
                  <a:schemeClr val="accent2">
                    <a:lumMod val="90000"/>
                    <a:lumOff val="10000"/>
                  </a:schemeClr>
                </a:solidFill>
              </a:rPr>
              <a:t>　アイデンティティ管理モデル：現行のアイデンティティ管理モデルにおけるペインポイント</a:t>
            </a:r>
            <a:endParaRPr lang="ja-JP" altLang="en-US" sz="2000" b="1" spc="0" dirty="0">
              <a:solidFill>
                <a:schemeClr val="accent2">
                  <a:lumMod val="90000"/>
                  <a:lumOff val="10000"/>
                </a:schemeClr>
              </a:solidFill>
            </a:endParaRPr>
          </a:p>
        </p:txBody>
      </p:sp>
      <p:sp>
        <p:nvSpPr>
          <p:cNvPr id="22" name="角丸四角形吹き出し 21"/>
          <p:cNvSpPr/>
          <p:nvPr/>
        </p:nvSpPr>
        <p:spPr>
          <a:xfrm>
            <a:off x="331787" y="2331290"/>
            <a:ext cx="3719863" cy="942952"/>
          </a:xfrm>
          <a:prstGeom prst="wedgeRoundRectCallout">
            <a:avLst>
              <a:gd name="adj1" fmla="val 91201"/>
              <a:gd name="adj2" fmla="val 27572"/>
              <a:gd name="adj3" fmla="val 16667"/>
            </a:avLst>
          </a:prstGeom>
          <a:solidFill>
            <a:schemeClr val="accent4">
              <a:lumMod val="20000"/>
              <a:lumOff val="80000"/>
            </a:schemeClr>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en-US" altLang="ja-JP" sz="1200" dirty="0">
                <a:solidFill>
                  <a:schemeClr val="tx1"/>
                </a:solidFill>
                <a:latin typeface="+mn-ea"/>
              </a:rPr>
              <a:t>ID</a:t>
            </a:r>
            <a:r>
              <a:rPr kumimoji="1" lang="ja-JP" altLang="en-US" sz="1200" dirty="0">
                <a:solidFill>
                  <a:schemeClr val="tx1"/>
                </a:solidFill>
                <a:latin typeface="+mn-ea"/>
              </a:rPr>
              <a:t>情報が</a:t>
            </a:r>
            <a:r>
              <a:rPr kumimoji="1" lang="en-US" altLang="ja-JP" sz="1200" dirty="0">
                <a:solidFill>
                  <a:schemeClr val="tx1"/>
                </a:solidFill>
                <a:latin typeface="+mn-ea"/>
              </a:rPr>
              <a:t>ID</a:t>
            </a:r>
            <a:r>
              <a:rPr kumimoji="1" lang="ja-JP" altLang="en-US" sz="1200" dirty="0">
                <a:solidFill>
                  <a:schemeClr val="tx1"/>
                </a:solidFill>
                <a:latin typeface="+mn-ea"/>
              </a:rPr>
              <a:t>管理者や外部からの不正アクセスにより無効・改ざんされた結果、当該</a:t>
            </a:r>
            <a:r>
              <a:rPr kumimoji="1" lang="en-US" altLang="ja-JP" sz="1200" dirty="0">
                <a:solidFill>
                  <a:schemeClr val="tx1"/>
                </a:solidFill>
                <a:latin typeface="+mn-ea"/>
              </a:rPr>
              <a:t>ID</a:t>
            </a:r>
            <a:r>
              <a:rPr kumimoji="1" lang="ja-JP" altLang="en-US" sz="1200" dirty="0">
                <a:solidFill>
                  <a:schemeClr val="tx1"/>
                </a:solidFill>
                <a:latin typeface="+mn-ea"/>
              </a:rPr>
              <a:t>情報が連携されているサービスにアクセス（利用）できなくなってしまう</a:t>
            </a:r>
          </a:p>
        </p:txBody>
      </p:sp>
      <p:sp>
        <p:nvSpPr>
          <p:cNvPr id="23" name="テキスト ボックス 22"/>
          <p:cNvSpPr txBox="1"/>
          <p:nvPr/>
        </p:nvSpPr>
        <p:spPr>
          <a:xfrm>
            <a:off x="331787" y="1804603"/>
            <a:ext cx="9242723" cy="361073"/>
          </a:xfrm>
          <a:prstGeom prst="rect">
            <a:avLst/>
          </a:prstGeom>
        </p:spPr>
        <p:txBody>
          <a:bodyPr vert="horz" wrap="none" lIns="0" tIns="45720" rIns="0" bIns="45720" rtlCol="0" anchor="t" anchorCtr="0">
            <a:normAutofit fontScale="97500"/>
          </a:bodyPr>
          <a:lstStyle/>
          <a:p>
            <a:pPr algn="ctr"/>
            <a:r>
              <a:rPr lang="ja-JP" altLang="en-US" sz="1600" b="1" u="sng" dirty="0">
                <a:solidFill>
                  <a:schemeClr val="accent2">
                    <a:lumMod val="75000"/>
                    <a:lumOff val="25000"/>
                  </a:schemeClr>
                </a:solidFill>
              </a:rPr>
              <a:t>現行</a:t>
            </a:r>
            <a:r>
              <a:rPr lang="ja-JP" altLang="en-US" sz="1600" b="1" u="sng" dirty="0" smtClean="0">
                <a:solidFill>
                  <a:schemeClr val="accent2">
                    <a:lumMod val="75000"/>
                    <a:lumOff val="25000"/>
                  </a:schemeClr>
                </a:solidFill>
              </a:rPr>
              <a:t>のアイデンティティ管理</a:t>
            </a:r>
            <a:r>
              <a:rPr kumimoji="1" lang="ja-JP" altLang="en-US" sz="1600" b="1" u="sng" dirty="0" smtClean="0">
                <a:solidFill>
                  <a:schemeClr val="accent2">
                    <a:lumMod val="75000"/>
                    <a:lumOff val="25000"/>
                  </a:schemeClr>
                </a:solidFill>
              </a:rPr>
              <a:t>モデル</a:t>
            </a:r>
            <a:r>
              <a:rPr kumimoji="1" lang="ja-JP" altLang="en-US" sz="1600" b="1" u="sng" dirty="0">
                <a:solidFill>
                  <a:schemeClr val="accent2">
                    <a:lumMod val="75000"/>
                    <a:lumOff val="25000"/>
                  </a:schemeClr>
                </a:solidFill>
              </a:rPr>
              <a:t>における主な</a:t>
            </a:r>
            <a:r>
              <a:rPr kumimoji="1" lang="ja-JP" altLang="en-US" sz="1600" b="1" u="sng" dirty="0" smtClean="0">
                <a:solidFill>
                  <a:schemeClr val="accent2">
                    <a:lumMod val="75000"/>
                    <a:lumOff val="25000"/>
                  </a:schemeClr>
                </a:solidFill>
              </a:rPr>
              <a:t>懸念点（一例として連邦型を記載）</a:t>
            </a:r>
            <a:endParaRPr kumimoji="1" lang="ja-JP" altLang="en-US" sz="1600" b="1" u="sng" dirty="0">
              <a:solidFill>
                <a:schemeClr val="accent2">
                  <a:lumMod val="75000"/>
                  <a:lumOff val="25000"/>
                </a:schemeClr>
              </a:solidFill>
            </a:endParaRPr>
          </a:p>
        </p:txBody>
      </p:sp>
      <p:pic>
        <p:nvPicPr>
          <p:cNvPr id="26" name="図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6972" y="2101292"/>
            <a:ext cx="1023456" cy="1023456"/>
          </a:xfrm>
          <a:prstGeom prst="rect">
            <a:avLst/>
          </a:prstGeom>
        </p:spPr>
      </p:pic>
      <p:pic>
        <p:nvPicPr>
          <p:cNvPr id="27" name="図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317" y="3503509"/>
            <a:ext cx="975452" cy="975452"/>
          </a:xfrm>
          <a:prstGeom prst="rect">
            <a:avLst/>
          </a:prstGeom>
        </p:spPr>
      </p:pic>
      <p:pic>
        <p:nvPicPr>
          <p:cNvPr id="28" name="図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6972" y="4987431"/>
            <a:ext cx="1023456" cy="1023456"/>
          </a:xfrm>
          <a:prstGeom prst="rect">
            <a:avLst/>
          </a:prstGeom>
        </p:spPr>
      </p:pic>
      <p:cxnSp>
        <p:nvCxnSpPr>
          <p:cNvPr id="29" name="直線コネクタ 28"/>
          <p:cNvCxnSpPr>
            <a:stCxn id="32" idx="1"/>
            <a:endCxn id="33" idx="3"/>
          </p:cNvCxnSpPr>
          <p:nvPr/>
        </p:nvCxnSpPr>
        <p:spPr>
          <a:xfrm flipH="1" flipV="1">
            <a:off x="4907204" y="3991235"/>
            <a:ext cx="3009768" cy="4665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33" idx="1"/>
            <a:endCxn id="27" idx="3"/>
          </p:cNvCxnSpPr>
          <p:nvPr/>
        </p:nvCxnSpPr>
        <p:spPr>
          <a:xfrm flipH="1">
            <a:off x="1827769" y="3991235"/>
            <a:ext cx="22943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8" idx="1"/>
            <a:endCxn id="33" idx="3"/>
          </p:cNvCxnSpPr>
          <p:nvPr/>
        </p:nvCxnSpPr>
        <p:spPr>
          <a:xfrm flipH="1" flipV="1">
            <a:off x="4907204" y="3991235"/>
            <a:ext cx="3009768" cy="1507924"/>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図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6972" y="3526162"/>
            <a:ext cx="1023456" cy="1023456"/>
          </a:xfrm>
          <a:prstGeom prst="rect">
            <a:avLst/>
          </a:prstGeom>
        </p:spPr>
      </p:pic>
      <p:pic>
        <p:nvPicPr>
          <p:cNvPr id="33" name="図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22134" y="3598700"/>
            <a:ext cx="785070" cy="785070"/>
          </a:xfrm>
          <a:prstGeom prst="rect">
            <a:avLst/>
          </a:prstGeom>
        </p:spPr>
      </p:pic>
      <p:cxnSp>
        <p:nvCxnSpPr>
          <p:cNvPr id="34" name="直線コネクタ 33"/>
          <p:cNvCxnSpPr>
            <a:stCxn id="26" idx="1"/>
            <a:endCxn id="33" idx="3"/>
          </p:cNvCxnSpPr>
          <p:nvPr/>
        </p:nvCxnSpPr>
        <p:spPr>
          <a:xfrm flipH="1">
            <a:off x="4907204" y="2613020"/>
            <a:ext cx="3009768" cy="1378215"/>
          </a:xfrm>
          <a:prstGeom prst="line">
            <a:avLst/>
          </a:prstGeom>
        </p:spPr>
        <p:style>
          <a:lnRef idx="1">
            <a:schemeClr val="accent1"/>
          </a:lnRef>
          <a:fillRef idx="0">
            <a:schemeClr val="accent1"/>
          </a:fillRef>
          <a:effectRef idx="0">
            <a:schemeClr val="accent1"/>
          </a:effectRef>
          <a:fontRef idx="minor">
            <a:schemeClr val="tx1"/>
          </a:fontRef>
        </p:style>
      </p:cxnSp>
      <p:sp>
        <p:nvSpPr>
          <p:cNvPr id="35" name="正方形/長方形 34"/>
          <p:cNvSpPr/>
          <p:nvPr/>
        </p:nvSpPr>
        <p:spPr>
          <a:xfrm>
            <a:off x="7774515" y="3176873"/>
            <a:ext cx="1308370" cy="307777"/>
          </a:xfrm>
          <a:prstGeom prst="rect">
            <a:avLst/>
          </a:prstGeom>
        </p:spPr>
        <p:txBody>
          <a:bodyPr wrap="none">
            <a:spAutoFit/>
          </a:bodyPr>
          <a:lstStyle/>
          <a:p>
            <a:pPr algn="ctr"/>
            <a:r>
              <a:rPr lang="ja-JP" altLang="en-US" sz="1400" b="1" dirty="0">
                <a:latin typeface="Meiryo UI" panose="020B0604030504040204" pitchFamily="50" charset="-128"/>
                <a:ea typeface="Meiryo UI" panose="020B0604030504040204" pitchFamily="50" charset="-128"/>
              </a:rPr>
              <a:t>サービス提供者</a:t>
            </a:r>
            <a:endParaRPr lang="en-US" altLang="ja-JP" sz="1400" b="1" dirty="0">
              <a:latin typeface="Meiryo UI" panose="020B0604030504040204" pitchFamily="50" charset="-128"/>
              <a:ea typeface="Meiryo UI" panose="020B0604030504040204" pitchFamily="50" charset="-128"/>
            </a:endParaRPr>
          </a:p>
        </p:txBody>
      </p:sp>
      <p:sp>
        <p:nvSpPr>
          <p:cNvPr id="36" name="正方形/長方形 35"/>
          <p:cNvSpPr/>
          <p:nvPr/>
        </p:nvSpPr>
        <p:spPr>
          <a:xfrm>
            <a:off x="4091315" y="4409459"/>
            <a:ext cx="846707" cy="276999"/>
          </a:xfrm>
          <a:prstGeom prst="rect">
            <a:avLst/>
          </a:prstGeom>
        </p:spPr>
        <p:txBody>
          <a:bodyPr wrap="none">
            <a:spAutoFit/>
          </a:bodyPr>
          <a:lstStyle/>
          <a:p>
            <a:pPr algn="ctr"/>
            <a:r>
              <a:rPr lang="en-US" altLang="ja-JP" sz="1200" b="1" dirty="0">
                <a:latin typeface="Meiryo UI" panose="020B0604030504040204" pitchFamily="50" charset="-128"/>
                <a:ea typeface="Meiryo UI" panose="020B0604030504040204" pitchFamily="50" charset="-128"/>
              </a:rPr>
              <a:t>ID</a:t>
            </a:r>
            <a:r>
              <a:rPr lang="ja-JP" altLang="en-US" sz="1200" b="1" dirty="0">
                <a:latin typeface="Meiryo UI" panose="020B0604030504040204" pitchFamily="50" charset="-128"/>
                <a:ea typeface="Meiryo UI" panose="020B0604030504040204" pitchFamily="50" charset="-128"/>
              </a:rPr>
              <a:t>管理者</a:t>
            </a:r>
            <a:endParaRPr lang="en-US" altLang="ja-JP" sz="1200" b="1" dirty="0">
              <a:latin typeface="Meiryo UI" panose="020B0604030504040204" pitchFamily="50" charset="-128"/>
              <a:ea typeface="Meiryo UI" panose="020B0604030504040204" pitchFamily="50" charset="-128"/>
            </a:endParaRPr>
          </a:p>
        </p:txBody>
      </p:sp>
      <p:sp>
        <p:nvSpPr>
          <p:cNvPr id="37" name="正方形/長方形 36"/>
          <p:cNvSpPr/>
          <p:nvPr/>
        </p:nvSpPr>
        <p:spPr>
          <a:xfrm>
            <a:off x="7774515" y="4558324"/>
            <a:ext cx="1308370" cy="307777"/>
          </a:xfrm>
          <a:prstGeom prst="rect">
            <a:avLst/>
          </a:prstGeom>
        </p:spPr>
        <p:txBody>
          <a:bodyPr wrap="none">
            <a:spAutoFit/>
          </a:bodyPr>
          <a:lstStyle/>
          <a:p>
            <a:pPr algn="ctr"/>
            <a:r>
              <a:rPr lang="ja-JP" altLang="en-US" sz="1400" b="1" dirty="0">
                <a:latin typeface="Meiryo UI" panose="020B0604030504040204" pitchFamily="50" charset="-128"/>
                <a:ea typeface="Meiryo UI" panose="020B0604030504040204" pitchFamily="50" charset="-128"/>
              </a:rPr>
              <a:t>サービス提供者</a:t>
            </a:r>
            <a:endParaRPr lang="en-US" altLang="ja-JP" sz="1400" b="1" dirty="0">
              <a:latin typeface="Meiryo UI" panose="020B0604030504040204" pitchFamily="50" charset="-128"/>
              <a:ea typeface="Meiryo UI" panose="020B0604030504040204" pitchFamily="50" charset="-128"/>
            </a:endParaRPr>
          </a:p>
        </p:txBody>
      </p:sp>
      <p:sp>
        <p:nvSpPr>
          <p:cNvPr id="38" name="正方形/長方形 37"/>
          <p:cNvSpPr/>
          <p:nvPr/>
        </p:nvSpPr>
        <p:spPr>
          <a:xfrm>
            <a:off x="7774515" y="6122649"/>
            <a:ext cx="1308370" cy="307777"/>
          </a:xfrm>
          <a:prstGeom prst="rect">
            <a:avLst/>
          </a:prstGeom>
        </p:spPr>
        <p:txBody>
          <a:bodyPr wrap="none">
            <a:spAutoFit/>
          </a:bodyPr>
          <a:lstStyle/>
          <a:p>
            <a:pPr algn="ctr"/>
            <a:r>
              <a:rPr lang="ja-JP" altLang="en-US" sz="1400" b="1" dirty="0">
                <a:latin typeface="Meiryo UI" panose="020B0604030504040204" pitchFamily="50" charset="-128"/>
                <a:ea typeface="Meiryo UI" panose="020B0604030504040204" pitchFamily="50" charset="-128"/>
              </a:rPr>
              <a:t>サービス提供者</a:t>
            </a:r>
            <a:endParaRPr lang="en-US" altLang="ja-JP" sz="1400" b="1" dirty="0">
              <a:latin typeface="Meiryo UI" panose="020B0604030504040204" pitchFamily="50" charset="-128"/>
              <a:ea typeface="Meiryo UI" panose="020B0604030504040204" pitchFamily="50" charset="-128"/>
            </a:endParaRPr>
          </a:p>
        </p:txBody>
      </p:sp>
      <p:sp>
        <p:nvSpPr>
          <p:cNvPr id="39" name="正方形/長方形 38"/>
          <p:cNvSpPr/>
          <p:nvPr/>
        </p:nvSpPr>
        <p:spPr>
          <a:xfrm>
            <a:off x="983859" y="4505329"/>
            <a:ext cx="798617" cy="307777"/>
          </a:xfrm>
          <a:prstGeom prst="rect">
            <a:avLst/>
          </a:prstGeom>
        </p:spPr>
        <p:txBody>
          <a:bodyPr wrap="none">
            <a:spAutoFit/>
          </a:bodyPr>
          <a:lstStyle/>
          <a:p>
            <a:pPr algn="ctr"/>
            <a:r>
              <a:rPr lang="ja-JP" altLang="en-US" sz="1400" b="1" dirty="0">
                <a:latin typeface="Meiryo UI" panose="020B0604030504040204" pitchFamily="50" charset="-128"/>
                <a:ea typeface="Meiryo UI" panose="020B0604030504040204" pitchFamily="50" charset="-128"/>
              </a:rPr>
              <a:t>ユーザー</a:t>
            </a:r>
          </a:p>
        </p:txBody>
      </p:sp>
      <p:sp>
        <p:nvSpPr>
          <p:cNvPr id="40" name="正方形/長方形 39"/>
          <p:cNvSpPr/>
          <p:nvPr/>
        </p:nvSpPr>
        <p:spPr>
          <a:xfrm>
            <a:off x="2521744" y="4118790"/>
            <a:ext cx="785793" cy="276999"/>
          </a:xfrm>
          <a:prstGeom prst="rect">
            <a:avLst/>
          </a:prstGeom>
        </p:spPr>
        <p:txBody>
          <a:bodyPr wrap="none">
            <a:spAutoFit/>
          </a:bodyPr>
          <a:lstStyle/>
          <a:p>
            <a:r>
              <a:rPr lang="en-US" altLang="ja-JP" sz="1200" dirty="0">
                <a:latin typeface="Meiryo UI" panose="020B0604030504040204" pitchFamily="50" charset="-128"/>
                <a:ea typeface="Meiryo UI" panose="020B0604030504040204" pitchFamily="50" charset="-128"/>
              </a:rPr>
              <a:t>ID</a:t>
            </a:r>
            <a:r>
              <a:rPr lang="ja-JP" altLang="en-US" sz="1200" dirty="0">
                <a:latin typeface="Meiryo UI" panose="020B0604030504040204" pitchFamily="50" charset="-128"/>
                <a:ea typeface="Meiryo UI" panose="020B0604030504040204" pitchFamily="50" charset="-128"/>
              </a:rPr>
              <a:t>を発行</a:t>
            </a:r>
          </a:p>
        </p:txBody>
      </p:sp>
      <p:cxnSp>
        <p:nvCxnSpPr>
          <p:cNvPr id="41" name="直線矢印コネクタ 40"/>
          <p:cNvCxnSpPr/>
          <p:nvPr/>
        </p:nvCxnSpPr>
        <p:spPr>
          <a:xfrm flipH="1" flipV="1">
            <a:off x="2640668" y="4093894"/>
            <a:ext cx="468000" cy="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43" name="正方形/長方形 42"/>
          <p:cNvSpPr/>
          <p:nvPr/>
        </p:nvSpPr>
        <p:spPr>
          <a:xfrm>
            <a:off x="5625539" y="2804793"/>
            <a:ext cx="891591" cy="400110"/>
          </a:xfrm>
          <a:prstGeom prst="rect">
            <a:avLst/>
          </a:prstGeom>
        </p:spPr>
        <p:txBody>
          <a:bodyPr wrap="none">
            <a:spAutoFit/>
          </a:bodyPr>
          <a:lstStyle/>
          <a:p>
            <a:pPr algn="ctr"/>
            <a:r>
              <a:rPr lang="ja-JP" altLang="en-US" sz="1000" dirty="0">
                <a:latin typeface="Meiryo UI" panose="020B0604030504040204" pitchFamily="50" charset="-128"/>
                <a:ea typeface="Meiryo UI" panose="020B0604030504040204" pitchFamily="50" charset="-128"/>
              </a:rPr>
              <a:t>発行された</a:t>
            </a:r>
            <a:r>
              <a:rPr lang="en-US" altLang="ja-JP" sz="1000" dirty="0">
                <a:latin typeface="Meiryo UI" panose="020B0604030504040204" pitchFamily="50" charset="-128"/>
                <a:ea typeface="Meiryo UI" panose="020B0604030504040204" pitchFamily="50" charset="-128"/>
              </a:rPr>
              <a:t>ID</a:t>
            </a:r>
          </a:p>
          <a:p>
            <a:pPr algn="ctr"/>
            <a:r>
              <a:rPr lang="ja-JP" altLang="en-US" sz="1000" dirty="0">
                <a:latin typeface="Meiryo UI" panose="020B0604030504040204" pitchFamily="50" charset="-128"/>
                <a:ea typeface="Meiryo UI" panose="020B0604030504040204" pitchFamily="50" charset="-128"/>
              </a:rPr>
              <a:t>でアクセス</a:t>
            </a:r>
          </a:p>
        </p:txBody>
      </p:sp>
      <p:cxnSp>
        <p:nvCxnSpPr>
          <p:cNvPr id="44" name="直線矢印コネクタ 43"/>
          <p:cNvCxnSpPr/>
          <p:nvPr/>
        </p:nvCxnSpPr>
        <p:spPr>
          <a:xfrm flipH="1" flipV="1">
            <a:off x="5625538" y="4518208"/>
            <a:ext cx="1435881" cy="685460"/>
          </a:xfrm>
          <a:prstGeom prst="straightConnector1">
            <a:avLst/>
          </a:prstGeom>
          <a:ln>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45" name="正方形/長方形 44"/>
          <p:cNvSpPr/>
          <p:nvPr/>
        </p:nvSpPr>
        <p:spPr>
          <a:xfrm>
            <a:off x="5897682" y="4940776"/>
            <a:ext cx="891591" cy="400110"/>
          </a:xfrm>
          <a:prstGeom prst="rect">
            <a:avLst/>
          </a:prstGeom>
        </p:spPr>
        <p:txBody>
          <a:bodyPr wrap="none">
            <a:spAutoFit/>
          </a:bodyPr>
          <a:lstStyle/>
          <a:p>
            <a:pPr algn="ctr"/>
            <a:r>
              <a:rPr lang="ja-JP" altLang="en-US" sz="1000" dirty="0">
                <a:latin typeface="Meiryo UI" panose="020B0604030504040204" pitchFamily="50" charset="-128"/>
                <a:ea typeface="Meiryo UI" panose="020B0604030504040204" pitchFamily="50" charset="-128"/>
              </a:rPr>
              <a:t>発行された</a:t>
            </a:r>
            <a:r>
              <a:rPr lang="en-US" altLang="ja-JP" sz="1000" dirty="0">
                <a:latin typeface="Meiryo UI" panose="020B0604030504040204" pitchFamily="50" charset="-128"/>
                <a:ea typeface="Meiryo UI" panose="020B0604030504040204" pitchFamily="50" charset="-128"/>
              </a:rPr>
              <a:t>ID</a:t>
            </a:r>
          </a:p>
          <a:p>
            <a:pPr algn="ctr"/>
            <a:r>
              <a:rPr lang="ja-JP" altLang="en-US" sz="1000" dirty="0">
                <a:latin typeface="Meiryo UI" panose="020B0604030504040204" pitchFamily="50" charset="-128"/>
                <a:ea typeface="Meiryo UI" panose="020B0604030504040204" pitchFamily="50" charset="-128"/>
              </a:rPr>
              <a:t>でアクセス</a:t>
            </a:r>
          </a:p>
        </p:txBody>
      </p:sp>
      <p:cxnSp>
        <p:nvCxnSpPr>
          <p:cNvPr id="46" name="直線矢印コネクタ 45"/>
          <p:cNvCxnSpPr/>
          <p:nvPr/>
        </p:nvCxnSpPr>
        <p:spPr>
          <a:xfrm flipH="1" flipV="1">
            <a:off x="6840588" y="4134864"/>
            <a:ext cx="468000" cy="0"/>
          </a:xfrm>
          <a:prstGeom prst="straightConnector1">
            <a:avLst/>
          </a:prstGeom>
          <a:ln>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47" name="正方形/長方形 46"/>
          <p:cNvSpPr/>
          <p:nvPr/>
        </p:nvSpPr>
        <p:spPr>
          <a:xfrm>
            <a:off x="6665854" y="3580192"/>
            <a:ext cx="891591" cy="400110"/>
          </a:xfrm>
          <a:prstGeom prst="rect">
            <a:avLst/>
          </a:prstGeom>
        </p:spPr>
        <p:txBody>
          <a:bodyPr wrap="none">
            <a:spAutoFit/>
          </a:bodyPr>
          <a:lstStyle/>
          <a:p>
            <a:pPr algn="ctr"/>
            <a:r>
              <a:rPr lang="ja-JP" altLang="en-US" sz="1000" dirty="0">
                <a:latin typeface="Meiryo UI" panose="020B0604030504040204" pitchFamily="50" charset="-128"/>
                <a:ea typeface="Meiryo UI" panose="020B0604030504040204" pitchFamily="50" charset="-128"/>
              </a:rPr>
              <a:t>発行された</a:t>
            </a:r>
            <a:r>
              <a:rPr lang="en-US" altLang="ja-JP" sz="1000" dirty="0">
                <a:latin typeface="Meiryo UI" panose="020B0604030504040204" pitchFamily="50" charset="-128"/>
                <a:ea typeface="Meiryo UI" panose="020B0604030504040204" pitchFamily="50" charset="-128"/>
              </a:rPr>
              <a:t>ID</a:t>
            </a:r>
          </a:p>
          <a:p>
            <a:pPr algn="ctr"/>
            <a:r>
              <a:rPr lang="ja-JP" altLang="en-US" sz="1000" dirty="0">
                <a:latin typeface="Meiryo UI" panose="020B0604030504040204" pitchFamily="50" charset="-128"/>
                <a:ea typeface="Meiryo UI" panose="020B0604030504040204" pitchFamily="50" charset="-128"/>
              </a:rPr>
              <a:t>でアクセス</a:t>
            </a:r>
          </a:p>
        </p:txBody>
      </p:sp>
      <p:cxnSp>
        <p:nvCxnSpPr>
          <p:cNvPr id="50" name="直線矢印コネクタ 49"/>
          <p:cNvCxnSpPr/>
          <p:nvPr/>
        </p:nvCxnSpPr>
        <p:spPr>
          <a:xfrm flipH="1">
            <a:off x="5592407" y="2771992"/>
            <a:ext cx="1519242" cy="726407"/>
          </a:xfrm>
          <a:prstGeom prst="straightConnector1">
            <a:avLst/>
          </a:prstGeom>
          <a:ln>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乗算 52"/>
          <p:cNvSpPr/>
          <p:nvPr/>
        </p:nvSpPr>
        <p:spPr>
          <a:xfrm>
            <a:off x="6022252" y="2886477"/>
            <a:ext cx="528010" cy="498699"/>
          </a:xfrm>
          <a:prstGeom prst="mathMultiply">
            <a:avLst>
              <a:gd name="adj1" fmla="val 4770"/>
            </a:avLst>
          </a:prstGeom>
          <a:solidFill>
            <a:schemeClr val="tx1"/>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4" name="乗算 53"/>
          <p:cNvSpPr/>
          <p:nvPr/>
        </p:nvSpPr>
        <p:spPr>
          <a:xfrm>
            <a:off x="6847644" y="3730952"/>
            <a:ext cx="528010" cy="498699"/>
          </a:xfrm>
          <a:prstGeom prst="mathMultiply">
            <a:avLst>
              <a:gd name="adj1" fmla="val 4770"/>
            </a:avLst>
          </a:prstGeom>
          <a:solidFill>
            <a:schemeClr val="tx1"/>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5" name="乗算 54"/>
          <p:cNvSpPr/>
          <p:nvPr/>
        </p:nvSpPr>
        <p:spPr>
          <a:xfrm>
            <a:off x="6113250" y="4910231"/>
            <a:ext cx="528010" cy="498699"/>
          </a:xfrm>
          <a:prstGeom prst="mathMultiply">
            <a:avLst>
              <a:gd name="adj1" fmla="val 4770"/>
            </a:avLst>
          </a:prstGeom>
          <a:solidFill>
            <a:schemeClr val="tx1"/>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59" name="角丸四角形吹き出し 58"/>
          <p:cNvSpPr/>
          <p:nvPr/>
        </p:nvSpPr>
        <p:spPr>
          <a:xfrm>
            <a:off x="331788" y="5422786"/>
            <a:ext cx="3719864" cy="1065204"/>
          </a:xfrm>
          <a:prstGeom prst="wedgeRoundRectCallout">
            <a:avLst>
              <a:gd name="adj1" fmla="val 49378"/>
              <a:gd name="adj2" fmla="val -133333"/>
              <a:gd name="adj3" fmla="val 16667"/>
            </a:avLst>
          </a:prstGeom>
          <a:solidFill>
            <a:schemeClr val="accent4">
              <a:lumMod val="20000"/>
              <a:lumOff val="80000"/>
            </a:schemeClr>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en-US" altLang="ja-JP" sz="1200" dirty="0">
                <a:solidFill>
                  <a:schemeClr val="tx1"/>
                </a:solidFill>
                <a:latin typeface="+mn-ea"/>
              </a:rPr>
              <a:t>ID</a:t>
            </a:r>
            <a:r>
              <a:rPr lang="ja-JP" altLang="en-US" sz="1200" dirty="0">
                <a:solidFill>
                  <a:schemeClr val="tx1"/>
                </a:solidFill>
                <a:latin typeface="+mn-ea"/>
              </a:rPr>
              <a:t>管理者のサーバに対する外部からの不正攻撃の結果、集中管理されている（個人情報を含む）</a:t>
            </a:r>
            <a:r>
              <a:rPr lang="en-US" altLang="ja-JP" sz="1200" dirty="0">
                <a:solidFill>
                  <a:schemeClr val="tx1"/>
                </a:solidFill>
                <a:latin typeface="+mn-ea"/>
              </a:rPr>
              <a:t>ID</a:t>
            </a:r>
            <a:r>
              <a:rPr lang="ja-JP" altLang="en-US" sz="1200" dirty="0">
                <a:solidFill>
                  <a:schemeClr val="tx1"/>
                </a:solidFill>
                <a:latin typeface="+mn-ea"/>
              </a:rPr>
              <a:t>情報が流出・拡散されてしまう</a:t>
            </a:r>
            <a:endParaRPr lang="en-US" altLang="ja-JP" sz="1200" dirty="0">
              <a:solidFill>
                <a:schemeClr val="tx1"/>
              </a:solidFill>
              <a:latin typeface="+mn-ea"/>
            </a:endParaRPr>
          </a:p>
          <a:p>
            <a:pPr marL="285750" indent="-285750">
              <a:buFont typeface="Arial" panose="020B0604020202020204" pitchFamily="34" charset="0"/>
              <a:buChar char="•"/>
            </a:pPr>
            <a:r>
              <a:rPr kumimoji="1" lang="ja-JP" altLang="en-US" sz="1200" dirty="0">
                <a:solidFill>
                  <a:schemeClr val="tx1"/>
                </a:solidFill>
                <a:latin typeface="+mn-ea"/>
              </a:rPr>
              <a:t>自分が関知していないところで、自身の</a:t>
            </a:r>
            <a:r>
              <a:rPr kumimoji="1" lang="en-US" altLang="ja-JP" sz="1200" dirty="0">
                <a:solidFill>
                  <a:schemeClr val="tx1"/>
                </a:solidFill>
                <a:latin typeface="+mn-ea"/>
              </a:rPr>
              <a:t>ID</a:t>
            </a:r>
            <a:r>
              <a:rPr kumimoji="1" lang="ja-JP" altLang="en-US" sz="1200" dirty="0">
                <a:solidFill>
                  <a:schemeClr val="tx1"/>
                </a:solidFill>
                <a:latin typeface="+mn-ea"/>
              </a:rPr>
              <a:t>情報が二次利用されてしまう</a:t>
            </a:r>
          </a:p>
        </p:txBody>
      </p:sp>
      <p:cxnSp>
        <p:nvCxnSpPr>
          <p:cNvPr id="52" name="直線コネクタ 51"/>
          <p:cNvCxnSpPr>
            <a:endCxn id="36" idx="2"/>
          </p:cNvCxnSpPr>
          <p:nvPr/>
        </p:nvCxnSpPr>
        <p:spPr>
          <a:xfrm flipH="1" flipV="1">
            <a:off x="4514669" y="4686458"/>
            <a:ext cx="849162" cy="654428"/>
          </a:xfrm>
          <a:prstGeom prst="line">
            <a:avLst/>
          </a:prstGeom>
        </p:spPr>
        <p:style>
          <a:lnRef idx="1">
            <a:schemeClr val="accent1"/>
          </a:lnRef>
          <a:fillRef idx="0">
            <a:schemeClr val="accent1"/>
          </a:fillRef>
          <a:effectRef idx="0">
            <a:schemeClr val="accent1"/>
          </a:effectRef>
          <a:fontRef idx="minor">
            <a:schemeClr val="tx1"/>
          </a:fontRef>
        </p:style>
      </p:cxnSp>
      <p:pic>
        <p:nvPicPr>
          <p:cNvPr id="56" name="図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5522" y="5418924"/>
            <a:ext cx="855333" cy="855333"/>
          </a:xfrm>
          <a:prstGeom prst="rect">
            <a:avLst/>
          </a:prstGeom>
        </p:spPr>
      </p:pic>
      <p:sp>
        <p:nvSpPr>
          <p:cNvPr id="57" name="正方形/長方形 56"/>
          <p:cNvSpPr/>
          <p:nvPr/>
        </p:nvSpPr>
        <p:spPr>
          <a:xfrm>
            <a:off x="4589467" y="6251414"/>
            <a:ext cx="1547218" cy="461665"/>
          </a:xfrm>
          <a:prstGeom prst="rect">
            <a:avLst/>
          </a:prstGeom>
        </p:spPr>
        <p:txBody>
          <a:bodyPr wrap="none">
            <a:spAutoFit/>
          </a:bodyPr>
          <a:lstStyle/>
          <a:p>
            <a:pPr algn="ctr"/>
            <a:r>
              <a:rPr lang="ja-JP" altLang="en-US" sz="1200" b="1" dirty="0">
                <a:latin typeface="Meiryo UI" panose="020B0604030504040204" pitchFamily="50" charset="-128"/>
                <a:ea typeface="Meiryo UI" panose="020B0604030504040204" pitchFamily="50" charset="-128"/>
              </a:rPr>
              <a:t>ユーザーの関知しない</a:t>
            </a:r>
            <a:endParaRPr lang="en-US" altLang="ja-JP" sz="1200" b="1" dirty="0">
              <a:latin typeface="Meiryo UI" panose="020B0604030504040204" pitchFamily="50" charset="-128"/>
              <a:ea typeface="Meiryo UI" panose="020B0604030504040204" pitchFamily="50" charset="-128"/>
            </a:endParaRPr>
          </a:p>
          <a:p>
            <a:pPr algn="ctr"/>
            <a:r>
              <a:rPr lang="ja-JP" altLang="en-US" sz="1200" b="1" dirty="0">
                <a:latin typeface="Meiryo UI" panose="020B0604030504040204" pitchFamily="50" charset="-128"/>
                <a:ea typeface="Meiryo UI" panose="020B0604030504040204" pitchFamily="50" charset="-128"/>
              </a:rPr>
              <a:t>事業者</a:t>
            </a:r>
            <a:endParaRPr lang="en-US" altLang="ja-JP" sz="1200" b="1" dirty="0">
              <a:latin typeface="Meiryo UI" panose="020B0604030504040204" pitchFamily="50" charset="-128"/>
              <a:ea typeface="Meiryo UI" panose="020B0604030504040204" pitchFamily="50" charset="-128"/>
            </a:endParaRPr>
          </a:p>
        </p:txBody>
      </p:sp>
      <p:cxnSp>
        <p:nvCxnSpPr>
          <p:cNvPr id="58" name="直線矢印コネクタ 57"/>
          <p:cNvCxnSpPr/>
          <p:nvPr/>
        </p:nvCxnSpPr>
        <p:spPr>
          <a:xfrm flipH="1" flipV="1">
            <a:off x="4454873" y="4788686"/>
            <a:ext cx="772914" cy="570949"/>
          </a:xfrm>
          <a:prstGeom prst="straightConnector1">
            <a:avLst/>
          </a:prstGeom>
          <a:ln>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0" name="正方形/長方形 59"/>
          <p:cNvSpPr/>
          <p:nvPr/>
        </p:nvSpPr>
        <p:spPr>
          <a:xfrm>
            <a:off x="3775229" y="4959525"/>
            <a:ext cx="1205779" cy="400110"/>
          </a:xfrm>
          <a:prstGeom prst="rect">
            <a:avLst/>
          </a:prstGeom>
        </p:spPr>
        <p:txBody>
          <a:bodyPr wrap="none">
            <a:spAutoFit/>
          </a:bodyPr>
          <a:lstStyle/>
          <a:p>
            <a:pPr algn="ctr"/>
            <a:r>
              <a:rPr lang="ja-JP" altLang="en-US" sz="1000" dirty="0">
                <a:latin typeface="Meiryo UI" panose="020B0604030504040204" pitchFamily="50" charset="-128"/>
                <a:ea typeface="Meiryo UI" panose="020B0604030504040204" pitchFamily="50" charset="-128"/>
              </a:rPr>
              <a:t>意図しない</a:t>
            </a:r>
            <a:endParaRPr lang="en-US" altLang="ja-JP" sz="1000" dirty="0">
              <a:latin typeface="Meiryo UI" panose="020B0604030504040204" pitchFamily="50" charset="-128"/>
              <a:ea typeface="Meiryo UI" panose="020B0604030504040204" pitchFamily="50" charset="-128"/>
            </a:endParaRPr>
          </a:p>
          <a:p>
            <a:pPr algn="ctr"/>
            <a:r>
              <a:rPr lang="en-US" altLang="ja-JP" sz="1000" dirty="0">
                <a:latin typeface="Meiryo UI" panose="020B0604030504040204" pitchFamily="50" charset="-128"/>
                <a:ea typeface="Meiryo UI" panose="020B0604030504040204" pitchFamily="50" charset="-128"/>
              </a:rPr>
              <a:t>ID</a:t>
            </a:r>
            <a:r>
              <a:rPr lang="ja-JP" altLang="en-US" sz="1000" dirty="0">
                <a:latin typeface="Meiryo UI" panose="020B0604030504040204" pitchFamily="50" charset="-128"/>
                <a:ea typeface="Meiryo UI" panose="020B0604030504040204" pitchFamily="50" charset="-128"/>
              </a:rPr>
              <a:t>情報の二次利用</a:t>
            </a:r>
          </a:p>
        </p:txBody>
      </p:sp>
      <p:sp>
        <p:nvSpPr>
          <p:cNvPr id="42" name="テキスト ボックス 41"/>
          <p:cNvSpPr txBox="1"/>
          <p:nvPr/>
        </p:nvSpPr>
        <p:spPr>
          <a:xfrm>
            <a:off x="359725" y="6551141"/>
            <a:ext cx="9340655" cy="236483"/>
          </a:xfrm>
          <a:prstGeom prst="rect">
            <a:avLst/>
          </a:prstGeom>
        </p:spPr>
        <p:txBody>
          <a:bodyPr vert="horz" wrap="none" lIns="0" tIns="45720" rIns="0" bIns="45720" rtlCol="0" anchor="t" anchorCtr="0">
            <a:normAutofit fontScale="97500"/>
          </a:bodyPr>
          <a:lstStyle/>
          <a:p>
            <a:pPr lvl="0">
              <a:defRPr/>
            </a:pPr>
            <a:r>
              <a:rPr lang="ja-JP" altLang="en-US" sz="900" noProof="0" dirty="0">
                <a:latin typeface="+mn-ea"/>
              </a:rPr>
              <a:t>出所</a:t>
            </a:r>
            <a:r>
              <a:rPr kumimoji="1" lang="ja-JP" altLang="en-US" sz="900" b="0" i="0" u="none" strike="noStrike" kern="1200" cap="none" spc="0" normalizeH="0" baseline="0" noProof="0" dirty="0" smtClean="0">
                <a:ln>
                  <a:noFill/>
                </a:ln>
                <a:effectLst/>
                <a:uLnTx/>
                <a:uFillTx/>
                <a:latin typeface="+mn-ea"/>
              </a:rPr>
              <a:t>）</a:t>
            </a:r>
            <a:r>
              <a:rPr kumimoji="1" lang="en-US" altLang="ja-JP" sz="900" b="0" i="0" u="none" strike="noStrike" kern="1200" cap="none" spc="0" normalizeH="0" baseline="0" noProof="0" dirty="0" smtClean="0">
                <a:ln>
                  <a:noFill/>
                </a:ln>
                <a:effectLst/>
                <a:uLnTx/>
                <a:uFillTx/>
                <a:latin typeface="+mn-ea"/>
              </a:rPr>
              <a:t>1</a:t>
            </a:r>
            <a:r>
              <a:rPr kumimoji="1" lang="ja-JP" altLang="en-US" sz="900" b="0" i="0" u="none" strike="noStrike" kern="1200" cap="none" spc="0" normalizeH="0" baseline="0" noProof="0" dirty="0" smtClean="0">
                <a:ln>
                  <a:noFill/>
                </a:ln>
                <a:effectLst/>
                <a:uLnTx/>
                <a:uFillTx/>
                <a:latin typeface="+mn-ea"/>
              </a:rPr>
              <a:t>　</a:t>
            </a:r>
            <a:r>
              <a:rPr lang="en-US" altLang="ja-JP" sz="900" dirty="0" smtClean="0">
                <a:latin typeface="+mn-ea"/>
              </a:rPr>
              <a:t>https</a:t>
            </a:r>
            <a:r>
              <a:rPr lang="en-US" altLang="ja-JP" sz="900" dirty="0">
                <a:latin typeface="+mn-ea"/>
              </a:rPr>
              <a:t>://jp.reuters.com/article/facebook-data-leak-idJPKBN2BV054</a:t>
            </a:r>
            <a:endParaRPr kumimoji="1" lang="ja-JP" altLang="en-US" sz="800" b="0" i="0" u="none" strike="noStrike" kern="1200" cap="none" spc="0" normalizeH="0" baseline="0" noProof="0" dirty="0">
              <a:ln>
                <a:noFill/>
              </a:ln>
              <a:effectLst/>
              <a:uLnTx/>
              <a:uFillTx/>
              <a:latin typeface="Arial"/>
              <a:ea typeface="Meiryo UI"/>
            </a:endParaRPr>
          </a:p>
        </p:txBody>
      </p:sp>
    </p:spTree>
    <p:extLst>
      <p:ext uri="{BB962C8B-B14F-4D97-AF65-F5344CB8AC3E}">
        <p14:creationId xmlns:p14="http://schemas.microsoft.com/office/powerpoint/2010/main" val="4212950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2.</a:t>
            </a:r>
            <a:r>
              <a:rPr lang="ja-JP" altLang="en-US" sz="1100" dirty="0">
                <a:solidFill>
                  <a:schemeClr val="accent2">
                    <a:lumMod val="90000"/>
                    <a:lumOff val="10000"/>
                  </a:schemeClr>
                </a:solidFill>
              </a:rPr>
              <a:t>　デジタルアイデンティに</a:t>
            </a:r>
            <a:r>
              <a:rPr lang="ja-JP" altLang="en-US" sz="1100" dirty="0" smtClean="0">
                <a:solidFill>
                  <a:schemeClr val="accent2">
                    <a:lumMod val="90000"/>
                    <a:lumOff val="10000"/>
                  </a:schemeClr>
                </a:solidFill>
              </a:rPr>
              <a:t>関する基礎調査</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en-US" altLang="ja-JP" sz="2000" dirty="0">
                <a:solidFill>
                  <a:schemeClr val="accent2">
                    <a:lumMod val="90000"/>
                    <a:lumOff val="10000"/>
                  </a:schemeClr>
                </a:solidFill>
              </a:rPr>
              <a:t>2.4</a:t>
            </a:r>
            <a:r>
              <a:rPr lang="ja-JP" altLang="en-US" sz="2000" dirty="0">
                <a:solidFill>
                  <a:schemeClr val="accent2">
                    <a:lumMod val="90000"/>
                    <a:lumOff val="10000"/>
                  </a:schemeClr>
                </a:solidFill>
              </a:rPr>
              <a:t>　トラストフレームワーク</a:t>
            </a: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2"/>
            <a:ext cx="9397126" cy="682038"/>
          </a:xfrm>
          <a:prstGeom prst="rect">
            <a:avLst/>
          </a:prstGeom>
          <a:noFill/>
        </p:spPr>
        <p:txBody>
          <a:bodyPr wrap="square" lIns="0" rIns="0" rtlCol="0">
            <a:noAutofit/>
          </a:bodyPr>
          <a:lstStyle/>
          <a:p>
            <a:pPr lvl="0" defTabSz="288000"/>
            <a:r>
              <a:rPr lang="ja-JP" altLang="en-US" sz="1600" b="1" dirty="0">
                <a:solidFill>
                  <a:srgbClr val="000000"/>
                </a:solidFill>
                <a:latin typeface="+mn-ea"/>
              </a:rPr>
              <a:t>アイデンティティ情報の管理や利活用においては、デジタル</a:t>
            </a:r>
            <a:r>
              <a:rPr lang="en-US" altLang="ja-JP" sz="1600" b="1" dirty="0">
                <a:solidFill>
                  <a:srgbClr val="000000"/>
                </a:solidFill>
                <a:latin typeface="+mn-ea"/>
              </a:rPr>
              <a:t>ID</a:t>
            </a:r>
            <a:r>
              <a:rPr lang="ja-JP" altLang="en-US" sz="1600" b="1" dirty="0">
                <a:solidFill>
                  <a:srgbClr val="000000"/>
                </a:solidFill>
                <a:latin typeface="+mn-ea"/>
              </a:rPr>
              <a:t>の発行主体等のステークホルダーの定義、その果たすべき役割、セキュリティ基準などについて、参照すべき法律・規則等が定められていることが多く、一般的に「トラストフレームワーク」の名称で諸外国において策定・公表されている</a:t>
            </a:r>
            <a:endParaRPr kumimoji="1" lang="en-US" altLang="ja-JP" sz="1600" b="1" i="0" u="none" strike="noStrike" kern="1200" cap="none" spc="0" normalizeH="0" baseline="0" noProof="0" dirty="0">
              <a:ln>
                <a:noFill/>
              </a:ln>
              <a:solidFill>
                <a:srgbClr val="000000"/>
              </a:solidFill>
              <a:effectLst/>
              <a:uLnTx/>
              <a:uFillTx/>
              <a:latin typeface="+mn-ea"/>
            </a:endParaRPr>
          </a:p>
        </p:txBody>
      </p:sp>
      <p:graphicFrame>
        <p:nvGraphicFramePr>
          <p:cNvPr id="6" name="表 5"/>
          <p:cNvGraphicFramePr>
            <a:graphicFrameLocks noGrp="1"/>
          </p:cNvGraphicFramePr>
          <p:nvPr>
            <p:extLst>
              <p:ext uri="{D42A27DB-BD31-4B8C-83A1-F6EECF244321}">
                <p14:modId xmlns:p14="http://schemas.microsoft.com/office/powerpoint/2010/main" val="3613675391"/>
              </p:ext>
            </p:extLst>
          </p:nvPr>
        </p:nvGraphicFramePr>
        <p:xfrm>
          <a:off x="341649" y="1958992"/>
          <a:ext cx="9243022" cy="4512405"/>
        </p:xfrm>
        <a:graphic>
          <a:graphicData uri="http://schemas.openxmlformats.org/drawingml/2006/table">
            <a:tbl>
              <a:tblPr firstRow="1" bandRow="1">
                <a:tableStyleId>{5C22544A-7EE6-4342-B048-85BDC9FD1C3A}</a:tableStyleId>
              </a:tblPr>
              <a:tblGrid>
                <a:gridCol w="1072523">
                  <a:extLst>
                    <a:ext uri="{9D8B030D-6E8A-4147-A177-3AD203B41FA5}">
                      <a16:colId xmlns:a16="http://schemas.microsoft.com/office/drawing/2014/main" val="2162794010"/>
                    </a:ext>
                  </a:extLst>
                </a:gridCol>
                <a:gridCol w="1805100">
                  <a:extLst>
                    <a:ext uri="{9D8B030D-6E8A-4147-A177-3AD203B41FA5}">
                      <a16:colId xmlns:a16="http://schemas.microsoft.com/office/drawing/2014/main" val="1805949042"/>
                    </a:ext>
                  </a:extLst>
                </a:gridCol>
                <a:gridCol w="6365399">
                  <a:extLst>
                    <a:ext uri="{9D8B030D-6E8A-4147-A177-3AD203B41FA5}">
                      <a16:colId xmlns:a16="http://schemas.microsoft.com/office/drawing/2014/main" val="994693873"/>
                    </a:ext>
                  </a:extLst>
                </a:gridCol>
              </a:tblGrid>
              <a:tr h="288000">
                <a:tc gridSpan="2">
                  <a:txBody>
                    <a:bodyPr/>
                    <a:lstStyle/>
                    <a:p>
                      <a:pPr algn="ctr"/>
                      <a:r>
                        <a:rPr kumimoji="1" lang="ja-JP" altLang="en-US" sz="1400" b="1" dirty="0">
                          <a:latin typeface="+mn-ea"/>
                          <a:ea typeface="+mn-ea"/>
                        </a:rPr>
                        <a:t>国・地域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hMerge="1">
                  <a:txBody>
                    <a:bodyPr/>
                    <a:lstStyle/>
                    <a:p>
                      <a:pPr algn="ctr"/>
                      <a:endParaRPr kumimoji="1" lang="ja-JP" altLang="en-US" sz="1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b="1" dirty="0">
                          <a:latin typeface="+mn-ea"/>
                          <a:ea typeface="+mn-ea"/>
                        </a:rPr>
                        <a:t>フレームワークの名称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2776923180"/>
                  </a:ext>
                </a:extLst>
              </a:tr>
              <a:tr h="549268">
                <a:tc rowSpan="3">
                  <a:txBody>
                    <a:bodyPr/>
                    <a:lstStyle/>
                    <a:p>
                      <a:pPr algn="ctr"/>
                      <a:r>
                        <a:rPr kumimoji="1" lang="ja-JP" altLang="en-US" sz="1400" b="1" dirty="0">
                          <a:solidFill>
                            <a:schemeClr val="tx1"/>
                          </a:solidFill>
                          <a:latin typeface="+mn-ea"/>
                          <a:ea typeface="+mn-ea"/>
                        </a:rPr>
                        <a:t>欧州</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kumimoji="1" lang="en-US" altLang="ja-JP" sz="1400" b="1" dirty="0">
                          <a:solidFill>
                            <a:schemeClr val="tx1"/>
                          </a:solidFill>
                          <a:latin typeface="+mn-ea"/>
                          <a:ea typeface="+mn-ea"/>
                        </a:rPr>
                        <a:t>EU</a:t>
                      </a:r>
                      <a:endParaRPr kumimoji="1" lang="ja-JP" altLang="en-US" sz="14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200" b="0" i="0" kern="1200" dirty="0">
                          <a:solidFill>
                            <a:schemeClr val="dk1"/>
                          </a:solidFill>
                          <a:effectLst/>
                          <a:latin typeface="+mn-ea"/>
                          <a:ea typeface="+mn-ea"/>
                          <a:cs typeface="+mn-cs"/>
                        </a:rPr>
                        <a:t>Electronic identification and trust services for electronic transactions in the internal market and repealing Directive 1999/93/EC</a:t>
                      </a:r>
                      <a:r>
                        <a:rPr kumimoji="1" lang="ja-JP" altLang="en-US" sz="1200" b="0" i="0" kern="1200" dirty="0">
                          <a:solidFill>
                            <a:schemeClr val="dk1"/>
                          </a:solidFill>
                          <a:effectLst/>
                          <a:latin typeface="+mn-ea"/>
                          <a:ea typeface="+mn-ea"/>
                          <a:cs typeface="+mn-cs"/>
                        </a:rPr>
                        <a:t>（</a:t>
                      </a:r>
                      <a:r>
                        <a:rPr kumimoji="1" lang="en-US" altLang="ja-JP" sz="1200" b="0" i="0" kern="1200" dirty="0">
                          <a:solidFill>
                            <a:schemeClr val="dk1"/>
                          </a:solidFill>
                          <a:effectLst/>
                          <a:latin typeface="+mn-ea"/>
                          <a:ea typeface="+mn-ea"/>
                          <a:cs typeface="+mn-cs"/>
                        </a:rPr>
                        <a:t>eIDAS</a:t>
                      </a:r>
                      <a:r>
                        <a:rPr kumimoji="1" lang="ja-JP" altLang="en-US" sz="1200" b="0" i="0" kern="1200" dirty="0">
                          <a:solidFill>
                            <a:schemeClr val="dk1"/>
                          </a:solidFill>
                          <a:effectLst/>
                          <a:latin typeface="+mn-ea"/>
                          <a:ea typeface="+mn-ea"/>
                          <a:cs typeface="+mn-cs"/>
                        </a:rPr>
                        <a:t>）</a:t>
                      </a:r>
                      <a:endParaRPr kumimoji="1" lang="en-US" altLang="ja-JP" sz="900" b="1" i="0" u="none" strike="noStrike" kern="1200" cap="none" spc="0" normalizeH="0" baseline="0" noProof="0" dirty="0">
                        <a:ln>
                          <a:noFill/>
                        </a:ln>
                        <a:solidFill>
                          <a:srgbClr val="000000"/>
                        </a:solidFill>
                        <a:effectLst/>
                        <a:uLnTx/>
                        <a:uFillTx/>
                        <a:latin typeface="+mn-ea"/>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492735"/>
                  </a:ext>
                </a:extLst>
              </a:tr>
              <a:tr h="323099">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イギリス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200" b="0" i="0" u="none" strike="noStrike" kern="1200" cap="none" spc="0" normalizeH="0" baseline="0" noProof="0" dirty="0">
                          <a:ln>
                            <a:noFill/>
                          </a:ln>
                          <a:solidFill>
                            <a:srgbClr val="000000"/>
                          </a:solidFill>
                          <a:effectLst/>
                          <a:uLnTx/>
                          <a:uFillTx/>
                          <a:latin typeface="+mn-ea"/>
                          <a:ea typeface="+mn-ea"/>
                          <a:cs typeface="+mn-cs"/>
                        </a:rPr>
                        <a:t>The UK digital identity and attributes trust framework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4392538"/>
                  </a:ext>
                </a:extLst>
              </a:tr>
              <a:tr h="323099">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ドイツ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200" dirty="0">
                          <a:solidFill>
                            <a:schemeClr val="tx1"/>
                          </a:solidFill>
                          <a:latin typeface="+mn-ea"/>
                          <a:ea typeface="+mn-ea"/>
                        </a:rPr>
                        <a:t>IDunion</a:t>
                      </a:r>
                      <a:r>
                        <a:rPr kumimoji="1" lang="ja-JP" altLang="en-US" sz="1200" dirty="0">
                          <a:solidFill>
                            <a:schemeClr val="tx1"/>
                          </a:solidFill>
                          <a:latin typeface="+mn-ea"/>
                          <a:ea typeface="+mn-ea"/>
                        </a:rPr>
                        <a:t>ネットワーク（</a:t>
                      </a:r>
                      <a:r>
                        <a:rPr kumimoji="1" lang="en-US" altLang="ja-JP" sz="1200" dirty="0">
                          <a:solidFill>
                            <a:schemeClr val="tx1"/>
                          </a:solidFill>
                          <a:latin typeface="+mn-ea"/>
                          <a:ea typeface="+mn-ea"/>
                        </a:rPr>
                        <a:t>Trust over IP</a:t>
                      </a:r>
                      <a:r>
                        <a:rPr kumimoji="1" lang="ja-JP" altLang="en-US" sz="1200" dirty="0">
                          <a:solidFill>
                            <a:schemeClr val="tx1"/>
                          </a:solidFill>
                          <a:latin typeface="+mn-ea"/>
                          <a:ea typeface="+mn-ea"/>
                        </a:rPr>
                        <a:t>スタック）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948732"/>
                  </a:ext>
                </a:extLst>
              </a:tr>
              <a:tr h="323099">
                <a:tc rowSpan="3">
                  <a:txBody>
                    <a:bodyPr/>
                    <a:lstStyle/>
                    <a:p>
                      <a:pPr algn="ctr"/>
                      <a:r>
                        <a:rPr kumimoji="1" lang="ja-JP" altLang="en-US" sz="1400" b="1" dirty="0">
                          <a:solidFill>
                            <a:schemeClr val="tx1"/>
                          </a:solidFill>
                          <a:latin typeface="+mn-ea"/>
                          <a:ea typeface="+mn-ea"/>
                        </a:rPr>
                        <a:t>北米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rowSpan="2">
                  <a:txBody>
                    <a:bodyPr/>
                    <a:lstStyle/>
                    <a:p>
                      <a:pPr algn="ctr"/>
                      <a:r>
                        <a:rPr kumimoji="1" lang="ja-JP" altLang="en-US" sz="1400" b="1" dirty="0">
                          <a:solidFill>
                            <a:schemeClr val="tx1"/>
                          </a:solidFill>
                          <a:latin typeface="+mn-ea"/>
                          <a:ea typeface="+mn-ea"/>
                        </a:rPr>
                        <a:t>米国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200" dirty="0">
                          <a:solidFill>
                            <a:schemeClr val="tx1"/>
                          </a:solidFill>
                          <a:latin typeface="+mn-ea"/>
                          <a:ea typeface="+mn-ea"/>
                        </a:rPr>
                        <a:t>Identity Ecosystem framework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4888963"/>
                  </a:ext>
                </a:extLst>
              </a:tr>
              <a:tr h="323099">
                <a:tc vMerge="1">
                  <a:txBody>
                    <a:bodyPr/>
                    <a:lstStyle/>
                    <a:p>
                      <a:endParaRPr kumimoji="1" lang="ja-JP" altLang="en-US"/>
                    </a:p>
                  </a:txBody>
                  <a:tcPr/>
                </a:tc>
                <a:tc v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200" dirty="0">
                          <a:solidFill>
                            <a:schemeClr val="tx1"/>
                          </a:solidFill>
                          <a:latin typeface="+mn-ea"/>
                          <a:ea typeface="+mn-ea"/>
                        </a:rPr>
                        <a:t>NIST</a:t>
                      </a:r>
                      <a:r>
                        <a:rPr kumimoji="1" lang="ja-JP" altLang="en-US" sz="1200" dirty="0" err="1">
                          <a:solidFill>
                            <a:schemeClr val="tx1"/>
                          </a:solidFill>
                          <a:latin typeface="+mn-ea"/>
                          <a:ea typeface="+mn-ea"/>
                        </a:rPr>
                        <a:t>ｰ</a:t>
                      </a:r>
                      <a:r>
                        <a:rPr kumimoji="1" lang="en-US" altLang="ja-JP" sz="1200" dirty="0">
                          <a:solidFill>
                            <a:schemeClr val="tx1"/>
                          </a:solidFill>
                          <a:latin typeface="+mn-ea"/>
                          <a:ea typeface="+mn-ea"/>
                        </a:rPr>
                        <a:t>SP800</a:t>
                      </a:r>
                      <a:r>
                        <a:rPr kumimoji="1" lang="ja-JP" altLang="en-US" sz="1200" dirty="0" err="1">
                          <a:solidFill>
                            <a:schemeClr val="tx1"/>
                          </a:solidFill>
                          <a:latin typeface="+mn-ea"/>
                          <a:ea typeface="+mn-ea"/>
                        </a:rPr>
                        <a:t>ｰ</a:t>
                      </a:r>
                      <a:r>
                        <a:rPr kumimoji="1" lang="en-US" altLang="ja-JP" sz="1200" dirty="0">
                          <a:solidFill>
                            <a:schemeClr val="tx1"/>
                          </a:solidFill>
                          <a:latin typeface="+mn-ea"/>
                          <a:ea typeface="+mn-ea"/>
                        </a:rPr>
                        <a:t>63</a:t>
                      </a:r>
                      <a:endParaRPr kumimoji="1" lang="ja-JP" altLang="en-US" sz="12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43694182"/>
                  </a:ext>
                </a:extLst>
              </a:tr>
              <a:tr h="323099">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カナダ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200" dirty="0">
                          <a:solidFill>
                            <a:schemeClr val="tx1"/>
                          </a:solidFill>
                          <a:latin typeface="+mn-ea"/>
                          <a:ea typeface="+mn-ea"/>
                        </a:rPr>
                        <a:t>Pan-Canadian</a:t>
                      </a:r>
                      <a:r>
                        <a:rPr kumimoji="1" lang="en-US" altLang="ja-JP" sz="1200" baseline="0" dirty="0">
                          <a:solidFill>
                            <a:schemeClr val="tx1"/>
                          </a:solidFill>
                          <a:latin typeface="+mn-ea"/>
                          <a:ea typeface="+mn-ea"/>
                        </a:rPr>
                        <a:t> Trust Framework</a:t>
                      </a:r>
                      <a:endParaRPr kumimoji="1" lang="ja-JP" altLang="en-US" sz="12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7289817"/>
                  </a:ext>
                </a:extLst>
              </a:tr>
              <a:tr h="349161">
                <a:tc rowSpan="4">
                  <a:txBody>
                    <a:bodyPr/>
                    <a:lstStyle/>
                    <a:p>
                      <a:pPr algn="ctr"/>
                      <a:r>
                        <a:rPr kumimoji="1" lang="ja-JP" altLang="en-US" sz="1400" b="1" dirty="0">
                          <a:solidFill>
                            <a:schemeClr val="tx1"/>
                          </a:solidFill>
                          <a:latin typeface="+mn-ea"/>
                          <a:ea typeface="+mn-ea"/>
                        </a:rPr>
                        <a:t>オセアニア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rowSpan="2">
                  <a:txBody>
                    <a:bodyPr/>
                    <a:lstStyle/>
                    <a:p>
                      <a:pPr algn="ctr"/>
                      <a:r>
                        <a:rPr kumimoji="1" lang="ja-JP" altLang="en-US" sz="1400" b="1" dirty="0">
                          <a:solidFill>
                            <a:schemeClr val="tx1"/>
                          </a:solidFill>
                          <a:latin typeface="+mn-ea"/>
                          <a:ea typeface="+mn-ea"/>
                        </a:rPr>
                        <a:t>オーストラリア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200" dirty="0">
                          <a:solidFill>
                            <a:schemeClr val="tx1"/>
                          </a:solidFill>
                          <a:latin typeface="+mn-ea"/>
                          <a:ea typeface="+mn-ea"/>
                        </a:rPr>
                        <a:t>Trusted Digital Identity Framework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2642574"/>
                  </a:ext>
                </a:extLst>
              </a:tr>
              <a:tr h="349161">
                <a:tc vMerge="1">
                  <a:txBody>
                    <a:bodyPr/>
                    <a:lstStyle/>
                    <a:p>
                      <a:endParaRPr kumimoji="1" lang="ja-JP" altLang="en-US"/>
                    </a:p>
                  </a:txBody>
                  <a:tcPr/>
                </a:tc>
                <a:tc v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09559"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200" dirty="0">
                          <a:solidFill>
                            <a:schemeClr val="tx1"/>
                          </a:solidFill>
                          <a:latin typeface="+mn-ea"/>
                          <a:ea typeface="+mn-ea"/>
                        </a:rPr>
                        <a:t>Trust ID Framework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6286557"/>
                  </a:ext>
                </a:extLst>
              </a:tr>
              <a:tr h="349161">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kumimoji="1" lang="ja-JP" altLang="en-US" sz="1400" b="1" dirty="0">
                          <a:solidFill>
                            <a:schemeClr val="tx1"/>
                          </a:solidFill>
                          <a:latin typeface="+mn-ea"/>
                          <a:ea typeface="+mn-ea"/>
                        </a:rPr>
                        <a:t>ニュージーランド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200" dirty="0">
                          <a:solidFill>
                            <a:schemeClr val="tx1"/>
                          </a:solidFill>
                          <a:latin typeface="+mn-ea"/>
                          <a:ea typeface="+mn-ea"/>
                        </a:rPr>
                        <a:t>Digital Identity Trust Framework</a:t>
                      </a:r>
                      <a:endParaRPr kumimoji="1" lang="ja-JP" altLang="en-US" sz="12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8053821"/>
                  </a:ext>
                </a:extLst>
              </a:tr>
              <a:tr h="349161">
                <a:tc vMerge="1">
                  <a:txBody>
                    <a:bodyPr/>
                    <a:lstStyle/>
                    <a:p>
                      <a:pPr algn="ctr"/>
                      <a:endParaRPr kumimoji="1" lang="ja-JP" altLang="en-US" sz="14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vMerge="1">
                  <a:txBody>
                    <a:bodyPr/>
                    <a:lstStyle/>
                    <a:p>
                      <a:pPr algn="ctr"/>
                      <a:endParaRPr kumimoji="1" lang="ja-JP" altLang="en-US" sz="1400" b="1"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200" dirty="0">
                          <a:solidFill>
                            <a:schemeClr val="tx1"/>
                          </a:solidFill>
                          <a:latin typeface="+mn-ea"/>
                          <a:ea typeface="+mn-ea"/>
                        </a:rPr>
                        <a:t>Identity Management Standard</a:t>
                      </a:r>
                      <a:endParaRPr kumimoji="1" lang="ja-JP" altLang="en-US" sz="12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1170688"/>
                  </a:ext>
                </a:extLst>
              </a:tr>
              <a:tr h="323099">
                <a:tc rowSpan="2">
                  <a:txBody>
                    <a:bodyPr/>
                    <a:lstStyle/>
                    <a:p>
                      <a:pPr algn="ctr"/>
                      <a:r>
                        <a:rPr kumimoji="1" lang="ja-JP" altLang="en-US" sz="1400" b="1" dirty="0">
                          <a:solidFill>
                            <a:schemeClr val="tx1"/>
                          </a:solidFill>
                          <a:latin typeface="+mn-ea"/>
                          <a:ea typeface="+mn-ea"/>
                        </a:rPr>
                        <a:t>アジア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kumimoji="1" lang="ja-JP" altLang="en-US" sz="1400" b="1" dirty="0">
                          <a:solidFill>
                            <a:schemeClr val="tx1"/>
                          </a:solidFill>
                          <a:latin typeface="+mn-ea"/>
                          <a:ea typeface="+mn-ea"/>
                        </a:rPr>
                        <a:t>シンガポール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200" dirty="0">
                          <a:solidFill>
                            <a:schemeClr val="tx1"/>
                          </a:solidFill>
                          <a:latin typeface="+mn-ea"/>
                          <a:ea typeface="+mn-ea"/>
                        </a:rPr>
                        <a:t>NDI Stack</a:t>
                      </a:r>
                      <a:endParaRPr kumimoji="1" lang="ja-JP" altLang="en-US" sz="12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5906561"/>
                  </a:ext>
                </a:extLst>
              </a:tr>
              <a:tr h="323099">
                <a:tc vMerge="1">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a:solidFill>
                            <a:schemeClr val="tx1"/>
                          </a:solidFill>
                          <a:latin typeface="+mn-ea"/>
                          <a:ea typeface="+mn-ea"/>
                        </a:rPr>
                        <a:t>インド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indent="0">
                        <a:buFont typeface="Arial" panose="020B0604020202020204" pitchFamily="34" charset="0"/>
                        <a:buNone/>
                      </a:pPr>
                      <a:r>
                        <a:rPr kumimoji="1" lang="en-US" altLang="ja-JP" sz="1200" dirty="0">
                          <a:solidFill>
                            <a:schemeClr val="tx1"/>
                          </a:solidFill>
                          <a:latin typeface="+mn-ea"/>
                          <a:ea typeface="+mn-ea"/>
                        </a:rPr>
                        <a:t>India Stack</a:t>
                      </a:r>
                      <a:endParaRPr kumimoji="1" lang="ja-JP" altLang="en-US" sz="12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26605670"/>
                  </a:ext>
                </a:extLst>
              </a:tr>
            </a:tbl>
          </a:graphicData>
        </a:graphic>
      </p:graphicFrame>
      <p:sp>
        <p:nvSpPr>
          <p:cNvPr id="8" name="テキスト ボックス 7"/>
          <p:cNvSpPr txBox="1"/>
          <p:nvPr/>
        </p:nvSpPr>
        <p:spPr>
          <a:xfrm>
            <a:off x="341948" y="1521229"/>
            <a:ext cx="9242425" cy="392043"/>
          </a:xfrm>
          <a:prstGeom prst="rect">
            <a:avLst/>
          </a:prstGeom>
        </p:spPr>
        <p:txBody>
          <a:bodyPr vert="horz" wrap="none" lIns="0" tIns="45720" rIns="0" bIns="45720" rtlCol="0" anchor="ctr" anchorCtr="0">
            <a:normAutofit fontScale="97500"/>
          </a:bodyPr>
          <a:lstStyle/>
          <a:p>
            <a:pPr algn="ctr"/>
            <a:r>
              <a:rPr lang="ja-JP" altLang="en-US" sz="1600" b="1" u="sng" dirty="0">
                <a:solidFill>
                  <a:schemeClr val="accent2">
                    <a:lumMod val="75000"/>
                    <a:lumOff val="25000"/>
                  </a:schemeClr>
                </a:solidFill>
              </a:rPr>
              <a:t>調査対象としている諸外国のトラストフレームワーク</a:t>
            </a:r>
            <a:endParaRPr kumimoji="1" lang="ja-JP" altLang="en-US" sz="1600" b="1" u="sng" dirty="0">
              <a:solidFill>
                <a:schemeClr val="accent2">
                  <a:lumMod val="75000"/>
                  <a:lumOff val="25000"/>
                </a:schemeClr>
              </a:solidFill>
            </a:endParaRPr>
          </a:p>
        </p:txBody>
      </p:sp>
    </p:spTree>
    <p:extLst>
      <p:ext uri="{BB962C8B-B14F-4D97-AF65-F5344CB8AC3E}">
        <p14:creationId xmlns:p14="http://schemas.microsoft.com/office/powerpoint/2010/main" val="1296954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2.</a:t>
            </a:r>
            <a:r>
              <a:rPr lang="ja-JP" altLang="en-US" sz="1100" dirty="0">
                <a:solidFill>
                  <a:schemeClr val="accent2">
                    <a:lumMod val="90000"/>
                    <a:lumOff val="10000"/>
                  </a:schemeClr>
                </a:solidFill>
              </a:rPr>
              <a:t>　デジタルアイデンティに</a:t>
            </a:r>
            <a:r>
              <a:rPr lang="ja-JP" altLang="en-US" sz="1100" dirty="0" smtClean="0">
                <a:solidFill>
                  <a:schemeClr val="accent2">
                    <a:lumMod val="90000"/>
                    <a:lumOff val="10000"/>
                  </a:schemeClr>
                </a:solidFill>
              </a:rPr>
              <a:t>関する基礎調査</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en-US" altLang="ja-JP" sz="2000" dirty="0">
                <a:solidFill>
                  <a:schemeClr val="accent2">
                    <a:lumMod val="90000"/>
                    <a:lumOff val="10000"/>
                  </a:schemeClr>
                </a:solidFill>
              </a:rPr>
              <a:t>2.5</a:t>
            </a:r>
            <a:r>
              <a:rPr lang="ja-JP" altLang="en-US" sz="2000" dirty="0">
                <a:solidFill>
                  <a:schemeClr val="accent2">
                    <a:lumMod val="90000"/>
                    <a:lumOff val="10000"/>
                  </a:schemeClr>
                </a:solidFill>
              </a:rPr>
              <a:t>　自己主権型アイデンティティ／分散型アイデンティティ</a:t>
            </a:r>
            <a:r>
              <a:rPr lang="en-US" altLang="ja-JP" sz="2000" dirty="0">
                <a:solidFill>
                  <a:schemeClr val="accent2">
                    <a:lumMod val="90000"/>
                    <a:lumOff val="10000"/>
                  </a:schemeClr>
                </a:solidFill>
              </a:rPr>
              <a:t/>
            </a:r>
            <a:br>
              <a:rPr lang="en-US" altLang="ja-JP" sz="2000" dirty="0">
                <a:solidFill>
                  <a:schemeClr val="accent2">
                    <a:lumMod val="90000"/>
                    <a:lumOff val="10000"/>
                  </a:schemeClr>
                </a:solidFill>
              </a:rPr>
            </a:b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2"/>
            <a:ext cx="9243021" cy="682038"/>
          </a:xfrm>
          <a:prstGeom prst="rect">
            <a:avLst/>
          </a:prstGeom>
          <a:noFill/>
        </p:spPr>
        <p:txBody>
          <a:bodyPr wrap="square" lIns="0" rIns="0" rtlCol="0">
            <a:noAutofit/>
          </a:bodyPr>
          <a:lstStyle/>
          <a:p>
            <a:pPr defTabSz="288000"/>
            <a:r>
              <a:rPr lang="ja-JP" altLang="en-US" sz="1600" b="1" dirty="0">
                <a:solidFill>
                  <a:srgbClr val="000000"/>
                </a:solidFill>
                <a:latin typeface="+mn-ea"/>
              </a:rPr>
              <a:t>集中型・連邦型のような現行のアイデンティティ管理形態におけるペインポイントを解決するモデルとして、自己主権型アイデンティティ（</a:t>
            </a:r>
            <a:r>
              <a:rPr lang="en-US" altLang="ja-JP" sz="1600" b="1" dirty="0">
                <a:solidFill>
                  <a:srgbClr val="000000"/>
                </a:solidFill>
                <a:latin typeface="+mn-ea"/>
              </a:rPr>
              <a:t>Self‐Sovereign Identity: SSI</a:t>
            </a:r>
            <a:r>
              <a:rPr lang="ja-JP" altLang="en-US" sz="1600" b="1" dirty="0">
                <a:solidFill>
                  <a:srgbClr val="000000"/>
                </a:solidFill>
                <a:latin typeface="+mn-ea"/>
              </a:rPr>
              <a:t>）や分散型アイデンティティ（</a:t>
            </a:r>
            <a:r>
              <a:rPr lang="en-US" altLang="ja-JP" sz="1600" b="1" dirty="0">
                <a:solidFill>
                  <a:srgbClr val="000000"/>
                </a:solidFill>
                <a:latin typeface="+mn-ea"/>
              </a:rPr>
              <a:t>Decentralized Identity: DID</a:t>
            </a:r>
            <a:r>
              <a:rPr lang="ja-JP" altLang="en-US" sz="1600" b="1" dirty="0">
                <a:latin typeface="+mn-ea"/>
              </a:rPr>
              <a:t>）が参照されて</a:t>
            </a:r>
            <a:r>
              <a:rPr lang="ja-JP" altLang="en-US" sz="1600" b="1" dirty="0" smtClean="0">
                <a:latin typeface="+mn-ea"/>
              </a:rPr>
              <a:t>いる</a:t>
            </a:r>
            <a:r>
              <a:rPr lang="ja-JP" altLang="en-US" sz="1600" b="1" dirty="0">
                <a:latin typeface="+mn-ea"/>
              </a:rPr>
              <a:t>。一部のレポートでは</a:t>
            </a:r>
            <a:r>
              <a:rPr lang="en-US" altLang="ja-JP" sz="1600" b="1" dirty="0">
                <a:latin typeface="+mn-ea"/>
              </a:rPr>
              <a:t>SSI</a:t>
            </a:r>
            <a:r>
              <a:rPr lang="ja-JP" altLang="en-US" sz="1600" b="1" dirty="0">
                <a:latin typeface="+mn-ea"/>
              </a:rPr>
              <a:t>／</a:t>
            </a:r>
            <a:r>
              <a:rPr lang="en-US" altLang="ja-JP" sz="1600" b="1" dirty="0">
                <a:latin typeface="+mn-ea"/>
              </a:rPr>
              <a:t>DID</a:t>
            </a:r>
            <a:r>
              <a:rPr lang="ja-JP" altLang="en-US" sz="1600" b="1" dirty="0">
                <a:latin typeface="+mn-ea"/>
              </a:rPr>
              <a:t>をそれぞれ「ユーザー自身の</a:t>
            </a:r>
            <a:r>
              <a:rPr lang="en-US" altLang="ja-JP" sz="1600" b="1" dirty="0">
                <a:latin typeface="+mn-ea"/>
              </a:rPr>
              <a:t>ID</a:t>
            </a:r>
            <a:r>
              <a:rPr lang="ja-JP" altLang="en-US" sz="1600" b="1" dirty="0">
                <a:latin typeface="+mn-ea"/>
              </a:rPr>
              <a:t>情報管理を目指す考え方／特定の</a:t>
            </a:r>
            <a:r>
              <a:rPr lang="en-US" altLang="ja-JP" sz="1600" b="1" dirty="0">
                <a:latin typeface="+mn-ea"/>
              </a:rPr>
              <a:t>ID</a:t>
            </a:r>
            <a:r>
              <a:rPr lang="ja-JP" altLang="en-US" sz="1600" b="1" dirty="0">
                <a:latin typeface="+mn-ea"/>
              </a:rPr>
              <a:t>情報管理者に依存しない仕組み</a:t>
            </a:r>
            <a:r>
              <a:rPr lang="ja-JP" altLang="en-US" sz="1600" b="1" dirty="0" smtClean="0">
                <a:latin typeface="+mn-ea"/>
              </a:rPr>
              <a:t>」</a:t>
            </a:r>
            <a:r>
              <a:rPr lang="ja-JP" altLang="en-US" sz="1600" b="1" dirty="0">
                <a:latin typeface="+mn-ea"/>
              </a:rPr>
              <a:t>と</a:t>
            </a:r>
            <a:r>
              <a:rPr lang="ja-JP" altLang="en-US" sz="1600" b="1" dirty="0" smtClean="0">
                <a:latin typeface="+mn-ea"/>
              </a:rPr>
              <a:t>して</a:t>
            </a:r>
            <a:r>
              <a:rPr lang="ja-JP" altLang="en-US" sz="1600" b="1" dirty="0">
                <a:latin typeface="+mn-ea"/>
              </a:rPr>
              <a:t>いるが</a:t>
            </a:r>
            <a:r>
              <a:rPr lang="ja-JP" altLang="en-US" sz="1600" b="1" dirty="0" smtClean="0">
                <a:latin typeface="+mn-ea"/>
              </a:rPr>
              <a:t>、明確</a:t>
            </a:r>
            <a:r>
              <a:rPr lang="ja-JP" altLang="en-US" sz="1600" b="1" dirty="0">
                <a:latin typeface="+mn-ea"/>
              </a:rPr>
              <a:t>に定義された</a:t>
            </a:r>
            <a:r>
              <a:rPr lang="en-US" altLang="ja-JP" sz="1600" b="1" dirty="0">
                <a:latin typeface="+mn-ea"/>
              </a:rPr>
              <a:t>SSI</a:t>
            </a:r>
            <a:r>
              <a:rPr lang="ja-JP" altLang="en-US" sz="1600" b="1" dirty="0">
                <a:latin typeface="+mn-ea"/>
              </a:rPr>
              <a:t>／</a:t>
            </a:r>
            <a:r>
              <a:rPr lang="en-US" altLang="ja-JP" sz="1600" b="1" dirty="0">
                <a:latin typeface="+mn-ea"/>
              </a:rPr>
              <a:t>DID</a:t>
            </a:r>
            <a:r>
              <a:rPr lang="ja-JP" altLang="en-US" sz="1600" b="1" dirty="0">
                <a:latin typeface="+mn-ea"/>
              </a:rPr>
              <a:t>の使い分けが確認できなかったため</a:t>
            </a:r>
            <a:r>
              <a:rPr lang="ja-JP" altLang="en-US" sz="1600" b="1" dirty="0" smtClean="0">
                <a:latin typeface="+mn-ea"/>
              </a:rPr>
              <a:t>、本調査では「</a:t>
            </a:r>
            <a:r>
              <a:rPr lang="ja-JP" altLang="en-US" sz="1600" b="1" dirty="0">
                <a:latin typeface="+mn-ea"/>
              </a:rPr>
              <a:t>特定の管理主体に依存することなく、既存のシステムに比して分散的に</a:t>
            </a:r>
            <a:r>
              <a:rPr lang="en-US" altLang="ja-JP" sz="1600" b="1" dirty="0">
                <a:latin typeface="+mn-ea"/>
              </a:rPr>
              <a:t>ID</a:t>
            </a:r>
            <a:r>
              <a:rPr lang="ja-JP" altLang="en-US" sz="1600" b="1" dirty="0">
                <a:latin typeface="+mn-ea"/>
              </a:rPr>
              <a:t>情報が管理されている状態」を指す同一のものとして</a:t>
            </a:r>
            <a:r>
              <a:rPr lang="en-US" altLang="ja-JP" sz="1600" b="1" dirty="0">
                <a:latin typeface="+mn-ea"/>
              </a:rPr>
              <a:t>SSI</a:t>
            </a:r>
            <a:r>
              <a:rPr lang="ja-JP" altLang="en-US" sz="1600" b="1" dirty="0">
                <a:latin typeface="+mn-ea"/>
              </a:rPr>
              <a:t>／</a:t>
            </a:r>
            <a:r>
              <a:rPr lang="en-US" altLang="ja-JP" sz="1600" b="1" dirty="0">
                <a:latin typeface="+mn-ea"/>
              </a:rPr>
              <a:t>DID</a:t>
            </a:r>
            <a:r>
              <a:rPr lang="ja-JP" altLang="en-US" sz="1600" b="1" dirty="0">
                <a:latin typeface="+mn-ea"/>
              </a:rPr>
              <a:t>を扱う</a:t>
            </a:r>
            <a:endParaRPr lang="en-US" altLang="ja-JP" sz="1600" b="1" dirty="0" smtClean="0">
              <a:latin typeface="+mn-ea"/>
            </a:endParaRPr>
          </a:p>
        </p:txBody>
      </p:sp>
      <p:sp>
        <p:nvSpPr>
          <p:cNvPr id="36" name="テキスト ボックス 35"/>
          <p:cNvSpPr txBox="1"/>
          <p:nvPr/>
        </p:nvSpPr>
        <p:spPr>
          <a:xfrm>
            <a:off x="359726" y="6025955"/>
            <a:ext cx="10399714" cy="796803"/>
          </a:xfrm>
          <a:prstGeom prst="rect">
            <a:avLst/>
          </a:prstGeom>
        </p:spPr>
        <p:txBody>
          <a:bodyPr vert="horz" wrap="none" lIns="0" tIns="45720" rIns="0" bIns="45720" rtlCol="0" anchor="t" anchorCtr="0">
            <a:noAutofit/>
          </a:bodyPr>
          <a:lstStyle/>
          <a:p>
            <a:pPr lvl="0">
              <a:defRPr/>
            </a:pPr>
            <a:r>
              <a:rPr lang="ja-JP" altLang="en-US" sz="900" noProof="0" dirty="0">
                <a:latin typeface="+mn-ea"/>
              </a:rPr>
              <a:t>出所</a:t>
            </a:r>
            <a:r>
              <a:rPr lang="ja-JP" altLang="en-US" sz="900" noProof="0" dirty="0" smtClean="0">
                <a:latin typeface="+mn-ea"/>
              </a:rPr>
              <a:t>）１</a:t>
            </a:r>
            <a:r>
              <a:rPr lang="ja-JP" altLang="en-US" sz="900" noProof="0" dirty="0">
                <a:latin typeface="+mn-ea"/>
              </a:rPr>
              <a:t>　</a:t>
            </a:r>
            <a:r>
              <a:rPr lang="en-US" altLang="ja-JP" sz="900" dirty="0">
                <a:latin typeface="+mn-ea"/>
              </a:rPr>
              <a:t>https://sovrin.org/what-is-ssi/</a:t>
            </a:r>
          </a:p>
          <a:p>
            <a:pPr lvl="0">
              <a:defRPr/>
            </a:pPr>
            <a:r>
              <a:rPr lang="ja-JP" altLang="en-US" sz="900" dirty="0" smtClean="0">
                <a:latin typeface="+mn-ea"/>
              </a:rPr>
              <a:t>　　　　 ２</a:t>
            </a:r>
            <a:r>
              <a:rPr lang="ja-JP" altLang="en-US" sz="900" dirty="0">
                <a:latin typeface="+mn-ea"/>
              </a:rPr>
              <a:t>　</a:t>
            </a:r>
            <a:r>
              <a:rPr lang="en-US" altLang="ja-JP" sz="900" dirty="0">
                <a:latin typeface="+mn-ea"/>
              </a:rPr>
              <a:t>https://</a:t>
            </a:r>
            <a:r>
              <a:rPr lang="en-US" altLang="ja-JP" sz="900" dirty="0" smtClean="0">
                <a:latin typeface="+mn-ea"/>
              </a:rPr>
              <a:t>www.microsoft.com/en-us/security/business/solutions/decentralized-identity</a:t>
            </a:r>
          </a:p>
          <a:p>
            <a:pPr lvl="0">
              <a:defRPr/>
            </a:pPr>
            <a:r>
              <a:rPr lang="ja-JP" altLang="en-US" sz="900" dirty="0" smtClean="0">
                <a:latin typeface="+mn-ea"/>
              </a:rPr>
              <a:t>　　　　 ３　</a:t>
            </a:r>
            <a:r>
              <a:rPr lang="en-US" altLang="ja-JP" sz="900" dirty="0" smtClean="0">
                <a:latin typeface="+mn-ea"/>
              </a:rPr>
              <a:t>https://www.fsa.go.jp/policy/bgin/ResearchPaper_NRI_ja.pdf</a:t>
            </a:r>
          </a:p>
          <a:p>
            <a:pPr lvl="0">
              <a:defRPr/>
            </a:pPr>
            <a:r>
              <a:rPr lang="ja-JP" altLang="en-US" sz="900" dirty="0" smtClean="0">
                <a:latin typeface="+mn-ea"/>
              </a:rPr>
              <a:t>　　　　 ４　</a:t>
            </a:r>
            <a:r>
              <a:rPr lang="en-US" altLang="ja-JP" sz="900" dirty="0" smtClean="0">
                <a:latin typeface="+mn-ea"/>
              </a:rPr>
              <a:t>https://www.digital.go.jp/assets/contents/node/basic_page/field_ref_resources/a31d04f1-d74a-45cf-8a4d-5f76e0f1b6eb/a53d5e03/</a:t>
            </a:r>
          </a:p>
          <a:p>
            <a:pPr lvl="0">
              <a:defRPr/>
            </a:pPr>
            <a:r>
              <a:rPr lang="en-US" altLang="ja-JP" sz="900" dirty="0">
                <a:latin typeface="+mn-ea"/>
              </a:rPr>
              <a:t> </a:t>
            </a:r>
            <a:r>
              <a:rPr lang="en-US" altLang="ja-JP" sz="900" dirty="0" smtClean="0">
                <a:latin typeface="+mn-ea"/>
              </a:rPr>
              <a:t>             20221227_meeting_web3_report_00.pdf</a:t>
            </a:r>
          </a:p>
          <a:p>
            <a:pPr lvl="0">
              <a:defRPr/>
            </a:pPr>
            <a:endParaRPr kumimoji="1" lang="ja-JP" altLang="en-US" sz="900" b="0" i="0" u="none" strike="noStrike" kern="1200" cap="none" spc="0" normalizeH="0" baseline="0" noProof="0" dirty="0">
              <a:ln>
                <a:noFill/>
              </a:ln>
              <a:effectLst/>
              <a:uLnTx/>
              <a:uFillTx/>
              <a:latin typeface="+mn-ea"/>
            </a:endParaRPr>
          </a:p>
        </p:txBody>
      </p:sp>
      <p:sp>
        <p:nvSpPr>
          <p:cNvPr id="37" name="正方形/長方形 36"/>
          <p:cNvSpPr/>
          <p:nvPr/>
        </p:nvSpPr>
        <p:spPr>
          <a:xfrm>
            <a:off x="331490" y="2469514"/>
            <a:ext cx="2145988" cy="1154880"/>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600" b="1" dirty="0">
                <a:solidFill>
                  <a:schemeClr val="tx1"/>
                </a:solidFill>
                <a:latin typeface="+mn-ea"/>
              </a:rPr>
              <a:t>自己主権型</a:t>
            </a:r>
            <a:r>
              <a:rPr kumimoji="1" lang="en-US" altLang="ja-JP" sz="1600" b="1" dirty="0">
                <a:solidFill>
                  <a:schemeClr val="tx1"/>
                </a:solidFill>
                <a:latin typeface="+mn-ea"/>
              </a:rPr>
              <a:t/>
            </a:r>
            <a:br>
              <a:rPr kumimoji="1" lang="en-US" altLang="ja-JP" sz="1600" b="1" dirty="0">
                <a:solidFill>
                  <a:schemeClr val="tx1"/>
                </a:solidFill>
                <a:latin typeface="+mn-ea"/>
              </a:rPr>
            </a:br>
            <a:r>
              <a:rPr lang="ja-JP" altLang="en-US" sz="1600" b="1" dirty="0">
                <a:solidFill>
                  <a:schemeClr val="tx1"/>
                </a:solidFill>
                <a:latin typeface="+mn-ea"/>
              </a:rPr>
              <a:t>アイデンティティ</a:t>
            </a:r>
            <a:endParaRPr kumimoji="1" lang="en-US" altLang="ja-JP" sz="1600" b="1" dirty="0">
              <a:solidFill>
                <a:schemeClr val="tx1"/>
              </a:solidFill>
              <a:latin typeface="+mn-ea"/>
            </a:endParaRPr>
          </a:p>
          <a:p>
            <a:pPr algn="ctr"/>
            <a:r>
              <a:rPr lang="ja-JP" altLang="en-US" sz="1600" b="1" dirty="0">
                <a:solidFill>
                  <a:schemeClr val="tx1"/>
                </a:solidFill>
                <a:latin typeface="+mn-ea"/>
              </a:rPr>
              <a:t>（</a:t>
            </a:r>
            <a:r>
              <a:rPr lang="en-US" altLang="ja-JP" sz="1600" b="1" dirty="0">
                <a:solidFill>
                  <a:schemeClr val="tx1"/>
                </a:solidFill>
                <a:latin typeface="+mn-ea"/>
              </a:rPr>
              <a:t>SSI</a:t>
            </a:r>
            <a:r>
              <a:rPr lang="ja-JP" altLang="en-US" sz="1600" b="1" dirty="0">
                <a:solidFill>
                  <a:schemeClr val="tx1"/>
                </a:solidFill>
                <a:latin typeface="+mn-ea"/>
              </a:rPr>
              <a:t>）</a:t>
            </a:r>
            <a:endParaRPr kumimoji="1" lang="ja-JP" altLang="en-US" sz="1200" b="1" dirty="0">
              <a:solidFill>
                <a:schemeClr val="tx1"/>
              </a:solidFill>
              <a:latin typeface="+mn-ea"/>
            </a:endParaRPr>
          </a:p>
        </p:txBody>
      </p:sp>
      <p:sp>
        <p:nvSpPr>
          <p:cNvPr id="39" name="正方形/長方形 38"/>
          <p:cNvSpPr/>
          <p:nvPr/>
        </p:nvSpPr>
        <p:spPr>
          <a:xfrm>
            <a:off x="2610338" y="2468880"/>
            <a:ext cx="6964173" cy="1155514"/>
          </a:xfrm>
          <a:prstGeom prst="rect">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lvl="0" indent="-285750" defTabSz="288000">
              <a:buFont typeface="Arial" panose="020B0604020202020204" pitchFamily="34" charset="0"/>
              <a:buChar char="•"/>
            </a:pPr>
            <a:r>
              <a:rPr lang="en-US" altLang="ja-JP" sz="1400" dirty="0">
                <a:solidFill>
                  <a:srgbClr val="000000"/>
                </a:solidFill>
                <a:latin typeface="+mn-ea"/>
              </a:rPr>
              <a:t>ID</a:t>
            </a:r>
            <a:r>
              <a:rPr lang="ja-JP" altLang="en-US" sz="1400" dirty="0">
                <a:solidFill>
                  <a:srgbClr val="000000"/>
                </a:solidFill>
                <a:latin typeface="+mn-ea"/>
              </a:rPr>
              <a:t>情報の管理主体が介在することなく、ユーザー本人の</a:t>
            </a:r>
            <a:r>
              <a:rPr lang="en-US" altLang="ja-JP" sz="1400" dirty="0">
                <a:solidFill>
                  <a:srgbClr val="000000"/>
                </a:solidFill>
                <a:latin typeface="+mn-ea"/>
              </a:rPr>
              <a:t>ID</a:t>
            </a:r>
            <a:r>
              <a:rPr lang="ja-JP" altLang="en-US" sz="1400" dirty="0">
                <a:solidFill>
                  <a:srgbClr val="000000"/>
                </a:solidFill>
                <a:latin typeface="+mn-ea"/>
              </a:rPr>
              <a:t>情報をユーザー自身がコントロールできることを目指した考え方。自己主権型</a:t>
            </a:r>
            <a:r>
              <a:rPr lang="en-US" altLang="ja-JP" sz="1400" dirty="0">
                <a:solidFill>
                  <a:srgbClr val="000000"/>
                </a:solidFill>
                <a:latin typeface="+mn-ea"/>
              </a:rPr>
              <a:t>ID</a:t>
            </a:r>
            <a:r>
              <a:rPr lang="ja-JP" altLang="en-US" sz="1400" dirty="0">
                <a:solidFill>
                  <a:srgbClr val="000000"/>
                </a:solidFill>
                <a:latin typeface="+mn-ea"/>
              </a:rPr>
              <a:t>のシステムではデジタル</a:t>
            </a:r>
            <a:r>
              <a:rPr lang="en-US" altLang="ja-JP" sz="1400" dirty="0">
                <a:solidFill>
                  <a:srgbClr val="000000"/>
                </a:solidFill>
                <a:latin typeface="+mn-ea"/>
              </a:rPr>
              <a:t>ID</a:t>
            </a:r>
            <a:r>
              <a:rPr lang="ja-JP" altLang="en-US" sz="1400" dirty="0">
                <a:solidFill>
                  <a:srgbClr val="000000"/>
                </a:solidFill>
                <a:latin typeface="+mn-ea"/>
              </a:rPr>
              <a:t>ウォレット（自身の</a:t>
            </a:r>
            <a:r>
              <a:rPr lang="en-US" altLang="ja-JP" sz="1400" dirty="0">
                <a:solidFill>
                  <a:srgbClr val="000000"/>
                </a:solidFill>
                <a:latin typeface="+mn-ea"/>
              </a:rPr>
              <a:t>ID</a:t>
            </a:r>
            <a:r>
              <a:rPr lang="ja-JP" altLang="en-US" sz="1400" dirty="0">
                <a:solidFill>
                  <a:srgbClr val="000000"/>
                </a:solidFill>
                <a:latin typeface="+mn-ea"/>
              </a:rPr>
              <a:t>情報を保管し、自身の判断に基づいて必要な相手に必要な</a:t>
            </a:r>
            <a:r>
              <a:rPr lang="en-US" altLang="ja-JP" sz="1400" dirty="0">
                <a:solidFill>
                  <a:srgbClr val="000000"/>
                </a:solidFill>
                <a:latin typeface="+mn-ea"/>
              </a:rPr>
              <a:t>ID</a:t>
            </a:r>
            <a:r>
              <a:rPr lang="ja-JP" altLang="en-US" sz="1400" dirty="0">
                <a:solidFill>
                  <a:srgbClr val="000000"/>
                </a:solidFill>
                <a:latin typeface="+mn-ea"/>
              </a:rPr>
              <a:t>情報を提示することのできる製品・サービス）を用いて、自身の</a:t>
            </a:r>
            <a:r>
              <a:rPr lang="en-US" altLang="ja-JP" sz="1400" dirty="0">
                <a:solidFill>
                  <a:srgbClr val="000000"/>
                </a:solidFill>
                <a:latin typeface="+mn-ea"/>
              </a:rPr>
              <a:t>ID</a:t>
            </a:r>
            <a:r>
              <a:rPr lang="ja-JP" altLang="en-US" sz="1400" dirty="0">
                <a:solidFill>
                  <a:srgbClr val="000000"/>
                </a:solidFill>
                <a:latin typeface="+mn-ea"/>
              </a:rPr>
              <a:t>情報の真正性を証明することができる（</a:t>
            </a:r>
            <a:r>
              <a:rPr lang="en-US" altLang="ja-JP" sz="1400" dirty="0">
                <a:solidFill>
                  <a:srgbClr val="000000"/>
                </a:solidFill>
                <a:latin typeface="+mn-ea"/>
              </a:rPr>
              <a:t>SovrinFoundation</a:t>
            </a:r>
            <a:r>
              <a:rPr lang="en-US" altLang="ja-JP" sz="1400" baseline="30000" dirty="0">
                <a:solidFill>
                  <a:srgbClr val="000000"/>
                </a:solidFill>
                <a:latin typeface="+mn-ea"/>
              </a:rPr>
              <a:t>1</a:t>
            </a:r>
            <a:r>
              <a:rPr lang="ja-JP" altLang="en-US" sz="1400" dirty="0">
                <a:solidFill>
                  <a:srgbClr val="000000"/>
                </a:solidFill>
                <a:latin typeface="+mn-ea"/>
              </a:rPr>
              <a:t>）</a:t>
            </a:r>
            <a:endParaRPr lang="en-US" altLang="ja-JP" sz="1400" dirty="0">
              <a:solidFill>
                <a:srgbClr val="000000"/>
              </a:solidFill>
              <a:latin typeface="+mn-ea"/>
            </a:endParaRPr>
          </a:p>
        </p:txBody>
      </p:sp>
      <p:sp>
        <p:nvSpPr>
          <p:cNvPr id="40" name="正方形/長方形 39"/>
          <p:cNvSpPr/>
          <p:nvPr/>
        </p:nvSpPr>
        <p:spPr>
          <a:xfrm>
            <a:off x="331490" y="3686711"/>
            <a:ext cx="2145988" cy="2352433"/>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600" b="1" dirty="0">
                <a:solidFill>
                  <a:schemeClr val="tx1"/>
                </a:solidFill>
                <a:latin typeface="+mn-ea"/>
              </a:rPr>
              <a:t>分散型</a:t>
            </a:r>
            <a:r>
              <a:rPr lang="en-US" altLang="ja-JP" sz="1600" b="1" dirty="0">
                <a:solidFill>
                  <a:schemeClr val="tx1"/>
                </a:solidFill>
                <a:latin typeface="+mn-ea"/>
              </a:rPr>
              <a:t/>
            </a:r>
            <a:br>
              <a:rPr lang="en-US" altLang="ja-JP" sz="1600" b="1" dirty="0">
                <a:solidFill>
                  <a:schemeClr val="tx1"/>
                </a:solidFill>
                <a:latin typeface="+mn-ea"/>
              </a:rPr>
            </a:br>
            <a:r>
              <a:rPr lang="ja-JP" altLang="en-US" sz="1600" b="1" dirty="0">
                <a:solidFill>
                  <a:schemeClr val="tx1"/>
                </a:solidFill>
                <a:latin typeface="+mn-ea"/>
              </a:rPr>
              <a:t>アイデンティティ</a:t>
            </a:r>
            <a:endParaRPr lang="en-US" altLang="ja-JP" sz="1600" b="1" dirty="0">
              <a:solidFill>
                <a:schemeClr val="tx1"/>
              </a:solidFill>
              <a:latin typeface="+mn-ea"/>
            </a:endParaRPr>
          </a:p>
          <a:p>
            <a:pPr algn="ctr"/>
            <a:r>
              <a:rPr kumimoji="1" lang="ja-JP" altLang="en-US" sz="1600" b="1" dirty="0">
                <a:solidFill>
                  <a:schemeClr val="tx1"/>
                </a:solidFill>
                <a:latin typeface="+mn-ea"/>
              </a:rPr>
              <a:t>（</a:t>
            </a:r>
            <a:r>
              <a:rPr kumimoji="1" lang="en-US" altLang="ja-JP" sz="1600" b="1" dirty="0">
                <a:solidFill>
                  <a:schemeClr val="tx1"/>
                </a:solidFill>
                <a:latin typeface="+mn-ea"/>
              </a:rPr>
              <a:t>DID</a:t>
            </a:r>
            <a:r>
              <a:rPr kumimoji="1" lang="ja-JP" altLang="en-US" sz="1600" b="1" dirty="0">
                <a:solidFill>
                  <a:schemeClr val="tx1"/>
                </a:solidFill>
                <a:latin typeface="+mn-ea"/>
              </a:rPr>
              <a:t>）</a:t>
            </a:r>
            <a:endParaRPr kumimoji="1" lang="ja-JP" altLang="en-US" sz="1200" b="1" dirty="0">
              <a:solidFill>
                <a:schemeClr val="tx1"/>
              </a:solidFill>
              <a:latin typeface="+mn-ea"/>
            </a:endParaRPr>
          </a:p>
        </p:txBody>
      </p:sp>
      <p:sp>
        <p:nvSpPr>
          <p:cNvPr id="43" name="正方形/長方形 42"/>
          <p:cNvSpPr/>
          <p:nvPr/>
        </p:nvSpPr>
        <p:spPr>
          <a:xfrm>
            <a:off x="2610338" y="3685430"/>
            <a:ext cx="6963875" cy="2353714"/>
          </a:xfrm>
          <a:prstGeom prst="rect">
            <a:avLst/>
          </a:prstGeom>
          <a:noFill/>
          <a:ln w="12700">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lvl="0" indent="-285750" defTabSz="288000">
              <a:buFont typeface="Arial" panose="020B0604020202020204" pitchFamily="34" charset="0"/>
              <a:buChar char="•"/>
              <a:defRPr/>
            </a:pPr>
            <a:r>
              <a:rPr lang="ja-JP" altLang="en-US" sz="1400" dirty="0">
                <a:solidFill>
                  <a:srgbClr val="000000"/>
                </a:solidFill>
                <a:latin typeface="+mn-ea"/>
              </a:rPr>
              <a:t>ブロックチェーン等の分散台帳技術を活用してプライバシーを保護し、安全にデータ交換を行うシステムであり、自己主権型アイデンティティと同様の考え方（</a:t>
            </a:r>
            <a:r>
              <a:rPr lang="en-US" altLang="ja-JP" sz="1400" dirty="0">
                <a:solidFill>
                  <a:srgbClr val="000000"/>
                </a:solidFill>
                <a:latin typeface="+mn-ea"/>
              </a:rPr>
              <a:t>Microsoft</a:t>
            </a:r>
            <a:r>
              <a:rPr lang="en-US" altLang="ja-JP" sz="1400" baseline="30000" dirty="0">
                <a:solidFill>
                  <a:srgbClr val="000000"/>
                </a:solidFill>
                <a:latin typeface="+mn-ea"/>
              </a:rPr>
              <a:t>2</a:t>
            </a:r>
            <a:r>
              <a:rPr lang="ja-JP" altLang="en-US" sz="1400" dirty="0">
                <a:solidFill>
                  <a:srgbClr val="000000"/>
                </a:solidFill>
                <a:latin typeface="+mn-ea"/>
              </a:rPr>
              <a:t>）</a:t>
            </a:r>
            <a:endParaRPr lang="en-US" altLang="ja-JP" sz="1400" dirty="0">
              <a:solidFill>
                <a:srgbClr val="000000"/>
              </a:solidFill>
              <a:latin typeface="+mn-ea"/>
            </a:endParaRPr>
          </a:p>
          <a:p>
            <a:pPr lvl="0" defTabSz="288000">
              <a:defRPr/>
            </a:pPr>
            <a:endParaRPr lang="en-US" altLang="ja-JP" sz="300" dirty="0">
              <a:solidFill>
                <a:srgbClr val="000000"/>
              </a:solidFill>
              <a:latin typeface="+mn-ea"/>
            </a:endParaRPr>
          </a:p>
          <a:p>
            <a:pPr marL="285750" lvl="0" indent="-285750" defTabSz="288000">
              <a:buFont typeface="Arial" panose="020B0604020202020204" pitchFamily="34" charset="0"/>
              <a:buChar char="•"/>
              <a:defRPr/>
            </a:pPr>
            <a:r>
              <a:rPr lang="ja-JP" altLang="en-US" sz="1400" dirty="0">
                <a:solidFill>
                  <a:srgbClr val="000000"/>
                </a:solidFill>
                <a:latin typeface="+mn-ea"/>
              </a:rPr>
              <a:t>自分自身でデジタル</a:t>
            </a:r>
            <a:r>
              <a:rPr lang="en-US" altLang="ja-JP" sz="1400" dirty="0">
                <a:solidFill>
                  <a:srgbClr val="000000"/>
                </a:solidFill>
                <a:latin typeface="+mn-ea"/>
              </a:rPr>
              <a:t>ID</a:t>
            </a:r>
            <a:r>
              <a:rPr lang="ja-JP" altLang="en-US" sz="1400" dirty="0">
                <a:solidFill>
                  <a:srgbClr val="000000"/>
                </a:solidFill>
                <a:latin typeface="+mn-ea"/>
              </a:rPr>
              <a:t>を自己制御できることを目指す思想である</a:t>
            </a:r>
            <a:r>
              <a:rPr lang="en-US" altLang="ja-JP" sz="1400" dirty="0">
                <a:solidFill>
                  <a:srgbClr val="000000"/>
                </a:solidFill>
                <a:latin typeface="+mn-ea"/>
              </a:rPr>
              <a:t>SSI</a:t>
            </a:r>
            <a:r>
              <a:rPr lang="ja-JP" altLang="en-US" sz="1400" dirty="0">
                <a:solidFill>
                  <a:srgbClr val="000000"/>
                </a:solidFill>
                <a:latin typeface="+mn-ea"/>
              </a:rPr>
              <a:t>に対し、ユーザのデジタル</a:t>
            </a:r>
            <a:r>
              <a:rPr lang="en-US" altLang="ja-JP" sz="1400" dirty="0">
                <a:solidFill>
                  <a:srgbClr val="000000"/>
                </a:solidFill>
                <a:latin typeface="+mn-ea"/>
              </a:rPr>
              <a:t>ID</a:t>
            </a:r>
            <a:r>
              <a:rPr lang="ja-JP" altLang="en-US" sz="1400" dirty="0">
                <a:solidFill>
                  <a:srgbClr val="000000"/>
                </a:solidFill>
                <a:latin typeface="+mn-ea"/>
              </a:rPr>
              <a:t>が特定の</a:t>
            </a:r>
            <a:r>
              <a:rPr lang="en-US" altLang="ja-JP" sz="1400" dirty="0">
                <a:solidFill>
                  <a:srgbClr val="000000"/>
                </a:solidFill>
                <a:latin typeface="+mn-ea"/>
              </a:rPr>
              <a:t>ID</a:t>
            </a:r>
            <a:r>
              <a:rPr lang="ja-JP" altLang="en-US" sz="1400" dirty="0">
                <a:solidFill>
                  <a:srgbClr val="000000"/>
                </a:solidFill>
                <a:latin typeface="+mn-ea"/>
              </a:rPr>
              <a:t>管理者に依存しないよう、その依存度を下げることを目的とする仕組み（野村総合研究所、レポート</a:t>
            </a:r>
            <a:r>
              <a:rPr lang="en-US" altLang="ja-JP" sz="1400" baseline="30000" dirty="0">
                <a:solidFill>
                  <a:srgbClr val="000000"/>
                </a:solidFill>
                <a:latin typeface="+mn-ea"/>
              </a:rPr>
              <a:t>3</a:t>
            </a:r>
            <a:r>
              <a:rPr lang="ja-JP" altLang="en-US" sz="1400" dirty="0">
                <a:solidFill>
                  <a:srgbClr val="000000"/>
                </a:solidFill>
                <a:latin typeface="+mn-ea"/>
              </a:rPr>
              <a:t>）</a:t>
            </a:r>
            <a:endParaRPr lang="en-US" altLang="ja-JP" sz="1400" dirty="0">
              <a:solidFill>
                <a:srgbClr val="000000"/>
              </a:solidFill>
              <a:latin typeface="+mn-ea"/>
            </a:endParaRPr>
          </a:p>
          <a:p>
            <a:pPr lvl="0" defTabSz="288000">
              <a:defRPr/>
            </a:pPr>
            <a:endParaRPr lang="en-US" altLang="ja-JP" sz="300" dirty="0">
              <a:solidFill>
                <a:srgbClr val="000000"/>
              </a:solidFill>
              <a:latin typeface="+mn-ea"/>
            </a:endParaRPr>
          </a:p>
          <a:p>
            <a:pPr marL="285750" lvl="0" indent="-285750" defTabSz="288000">
              <a:buFont typeface="Arial" panose="020B0604020202020204" pitchFamily="34" charset="0"/>
              <a:buChar char="•"/>
              <a:defRPr/>
            </a:pPr>
            <a:r>
              <a:rPr lang="ja-JP" altLang="en-US" sz="1400" dirty="0">
                <a:solidFill>
                  <a:srgbClr val="000000"/>
                </a:solidFill>
                <a:latin typeface="+mn-ea"/>
              </a:rPr>
              <a:t>分散型アイデンティティによってプラットフォーム事業者に依存しない自由な競争環境とサービス連携を実現できる一方、不正対策や法執行に課題がある。信頼できる安全な</a:t>
            </a:r>
            <a:r>
              <a:rPr lang="en-US" altLang="ja-JP" sz="1400" dirty="0">
                <a:solidFill>
                  <a:srgbClr val="000000"/>
                </a:solidFill>
                <a:latin typeface="+mn-ea"/>
              </a:rPr>
              <a:t>DID</a:t>
            </a:r>
            <a:r>
              <a:rPr lang="ja-JP" altLang="en-US" sz="1400" dirty="0">
                <a:solidFill>
                  <a:srgbClr val="000000"/>
                </a:solidFill>
                <a:latin typeface="+mn-ea"/>
              </a:rPr>
              <a:t>の利用環境を整備し、プライバシー保護や国境を越えた相互運用性の確保には多国間の連携が必要となる。個と個をつなぐことを目指す </a:t>
            </a:r>
            <a:r>
              <a:rPr lang="en-US" altLang="ja-JP" sz="1400" dirty="0">
                <a:solidFill>
                  <a:srgbClr val="000000"/>
                </a:solidFill>
                <a:latin typeface="+mn-ea"/>
              </a:rPr>
              <a:t>Web3.0 </a:t>
            </a:r>
            <a:r>
              <a:rPr lang="ja-JP" altLang="en-US" sz="1400" dirty="0">
                <a:solidFill>
                  <a:srgbClr val="000000"/>
                </a:solidFill>
                <a:latin typeface="+mn-ea"/>
              </a:rPr>
              <a:t>では、中央集権的な枠組みによらない </a:t>
            </a:r>
            <a:r>
              <a:rPr lang="en-US" altLang="ja-JP" sz="1400" dirty="0">
                <a:solidFill>
                  <a:srgbClr val="000000"/>
                </a:solidFill>
                <a:latin typeface="+mn-ea"/>
              </a:rPr>
              <a:t>ID </a:t>
            </a:r>
            <a:r>
              <a:rPr lang="ja-JP" altLang="en-US" sz="1400" dirty="0">
                <a:solidFill>
                  <a:srgbClr val="000000"/>
                </a:solidFill>
                <a:latin typeface="+mn-ea"/>
              </a:rPr>
              <a:t>の確立が必要である（デジタル庁、</a:t>
            </a:r>
            <a:r>
              <a:rPr lang="en-US" altLang="ja-JP" sz="1400" dirty="0">
                <a:solidFill>
                  <a:srgbClr val="000000"/>
                </a:solidFill>
                <a:latin typeface="+mn-ea"/>
              </a:rPr>
              <a:t>Web3.0 </a:t>
            </a:r>
            <a:r>
              <a:rPr lang="ja-JP" altLang="en-US" sz="1400" dirty="0">
                <a:solidFill>
                  <a:srgbClr val="000000"/>
                </a:solidFill>
                <a:latin typeface="+mn-ea"/>
              </a:rPr>
              <a:t>研究会レポート</a:t>
            </a:r>
            <a:r>
              <a:rPr lang="en-US" altLang="ja-JP" sz="1400" baseline="30000" dirty="0">
                <a:solidFill>
                  <a:srgbClr val="000000"/>
                </a:solidFill>
                <a:latin typeface="+mn-ea"/>
              </a:rPr>
              <a:t>4</a:t>
            </a:r>
            <a:r>
              <a:rPr lang="ja-JP" altLang="en-US" sz="1400" dirty="0">
                <a:solidFill>
                  <a:srgbClr val="000000"/>
                </a:solidFill>
                <a:latin typeface="+mn-ea"/>
              </a:rPr>
              <a:t>）</a:t>
            </a:r>
          </a:p>
        </p:txBody>
      </p:sp>
      <p:sp>
        <p:nvSpPr>
          <p:cNvPr id="44" name="テキスト ボックス 43"/>
          <p:cNvSpPr txBox="1"/>
          <p:nvPr/>
        </p:nvSpPr>
        <p:spPr>
          <a:xfrm>
            <a:off x="359726" y="2153527"/>
            <a:ext cx="9242723" cy="361073"/>
          </a:xfrm>
          <a:prstGeom prst="rect">
            <a:avLst/>
          </a:prstGeom>
        </p:spPr>
        <p:txBody>
          <a:bodyPr vert="horz" wrap="none" lIns="0" tIns="45720" rIns="0" bIns="45720" rtlCol="0" anchor="t" anchorCtr="0">
            <a:normAutofit fontScale="97500"/>
          </a:bodyPr>
          <a:lstStyle/>
          <a:p>
            <a:pPr algn="ctr"/>
            <a:r>
              <a:rPr lang="en-US" altLang="ja-JP" sz="1600" b="1" u="sng" dirty="0">
                <a:solidFill>
                  <a:schemeClr val="accent2">
                    <a:lumMod val="75000"/>
                    <a:lumOff val="25000"/>
                  </a:schemeClr>
                </a:solidFill>
                <a:latin typeface="+mn-ea"/>
              </a:rPr>
              <a:t>SSI</a:t>
            </a:r>
            <a:r>
              <a:rPr lang="ja-JP" altLang="en-US" sz="1600" b="1" u="sng" dirty="0">
                <a:solidFill>
                  <a:schemeClr val="accent2">
                    <a:lumMod val="75000"/>
                    <a:lumOff val="25000"/>
                  </a:schemeClr>
                </a:solidFill>
                <a:latin typeface="+mn-ea"/>
              </a:rPr>
              <a:t>／</a:t>
            </a:r>
            <a:r>
              <a:rPr lang="en-US" altLang="ja-JP" sz="1600" b="1" u="sng" dirty="0">
                <a:solidFill>
                  <a:schemeClr val="accent2">
                    <a:lumMod val="75000"/>
                    <a:lumOff val="25000"/>
                  </a:schemeClr>
                </a:solidFill>
                <a:latin typeface="+mn-ea"/>
              </a:rPr>
              <a:t>DID</a:t>
            </a:r>
            <a:r>
              <a:rPr lang="ja-JP" altLang="en-US" sz="1600" b="1" u="sng" dirty="0">
                <a:solidFill>
                  <a:schemeClr val="accent2">
                    <a:lumMod val="75000"/>
                    <a:lumOff val="25000"/>
                  </a:schemeClr>
                </a:solidFill>
                <a:latin typeface="+mn-ea"/>
              </a:rPr>
              <a:t>に関する諸機関での考え方</a:t>
            </a:r>
            <a:endParaRPr kumimoji="1" lang="ja-JP" altLang="en-US" sz="1600" b="1" u="sng" dirty="0">
              <a:solidFill>
                <a:schemeClr val="accent2">
                  <a:lumMod val="75000"/>
                  <a:lumOff val="25000"/>
                </a:schemeClr>
              </a:solidFill>
              <a:latin typeface="+mn-ea"/>
            </a:endParaRPr>
          </a:p>
        </p:txBody>
      </p:sp>
    </p:spTree>
    <p:extLst>
      <p:ext uri="{BB962C8B-B14F-4D97-AF65-F5344CB8AC3E}">
        <p14:creationId xmlns:p14="http://schemas.microsoft.com/office/powerpoint/2010/main" val="816919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latin typeface="+mn-ea"/>
                <a:ea typeface="+mn-ea"/>
              </a:rPr>
              <a:t>2.</a:t>
            </a:r>
            <a:r>
              <a:rPr lang="ja-JP" altLang="en-US" sz="1100" dirty="0">
                <a:solidFill>
                  <a:schemeClr val="accent2">
                    <a:lumMod val="90000"/>
                    <a:lumOff val="10000"/>
                  </a:schemeClr>
                </a:solidFill>
                <a:latin typeface="+mn-ea"/>
                <a:ea typeface="+mn-ea"/>
              </a:rPr>
              <a:t>　デジタルアイデンティに</a:t>
            </a:r>
            <a:r>
              <a:rPr lang="ja-JP" altLang="en-US" sz="1100" dirty="0" smtClean="0">
                <a:solidFill>
                  <a:schemeClr val="accent2">
                    <a:lumMod val="90000"/>
                    <a:lumOff val="10000"/>
                  </a:schemeClr>
                </a:solidFill>
                <a:latin typeface="+mn-ea"/>
                <a:ea typeface="+mn-ea"/>
              </a:rPr>
              <a:t>関する基礎調査</a:t>
            </a:r>
            <a:r>
              <a:rPr lang="zh-TW" altLang="en-US" sz="1100" dirty="0">
                <a:solidFill>
                  <a:schemeClr val="accent2">
                    <a:lumMod val="90000"/>
                    <a:lumOff val="10000"/>
                  </a:schemeClr>
                </a:solidFill>
                <a:latin typeface="+mn-ea"/>
                <a:ea typeface="+mn-ea"/>
              </a:rPr>
              <a:t/>
            </a:r>
            <a:br>
              <a:rPr lang="zh-TW" altLang="en-US" sz="1100" dirty="0">
                <a:solidFill>
                  <a:schemeClr val="accent2">
                    <a:lumMod val="90000"/>
                    <a:lumOff val="10000"/>
                  </a:schemeClr>
                </a:solidFill>
                <a:latin typeface="+mn-ea"/>
                <a:ea typeface="+mn-ea"/>
              </a:rPr>
            </a:br>
            <a:r>
              <a:rPr lang="en-US" altLang="ja-JP" sz="2000" dirty="0">
                <a:solidFill>
                  <a:schemeClr val="accent2">
                    <a:lumMod val="90000"/>
                    <a:lumOff val="10000"/>
                  </a:schemeClr>
                </a:solidFill>
                <a:latin typeface="+mn-ea"/>
                <a:ea typeface="+mn-ea"/>
              </a:rPr>
              <a:t>2.5</a:t>
            </a:r>
            <a:r>
              <a:rPr lang="ja-JP" altLang="en-US" sz="2000" dirty="0">
                <a:solidFill>
                  <a:schemeClr val="accent2">
                    <a:lumMod val="90000"/>
                    <a:lumOff val="10000"/>
                  </a:schemeClr>
                </a:solidFill>
                <a:latin typeface="+mn-ea"/>
                <a:ea typeface="+mn-ea"/>
              </a:rPr>
              <a:t>　自己主権型アイデンティティ／分散型アイデンティティ：</a:t>
            </a:r>
            <a:r>
              <a:rPr lang="en-US" altLang="ja-JP" sz="2000" dirty="0">
                <a:solidFill>
                  <a:schemeClr val="accent2">
                    <a:lumMod val="90000"/>
                    <a:lumOff val="10000"/>
                  </a:schemeClr>
                </a:solidFill>
                <a:latin typeface="+mn-ea"/>
                <a:ea typeface="+mn-ea"/>
              </a:rPr>
              <a:t>SSI/DID</a:t>
            </a:r>
            <a:r>
              <a:rPr lang="ja-JP" altLang="en-US" sz="2000" dirty="0">
                <a:solidFill>
                  <a:schemeClr val="accent2">
                    <a:lumMod val="90000"/>
                    <a:lumOff val="10000"/>
                  </a:schemeClr>
                </a:solidFill>
                <a:latin typeface="+mn-ea"/>
                <a:ea typeface="+mn-ea"/>
              </a:rPr>
              <a:t>の実装スキーム</a:t>
            </a:r>
            <a:r>
              <a:rPr lang="en-US" altLang="ja-JP" sz="2000" dirty="0">
                <a:solidFill>
                  <a:schemeClr val="accent2">
                    <a:lumMod val="90000"/>
                    <a:lumOff val="10000"/>
                  </a:schemeClr>
                </a:solidFill>
              </a:rPr>
              <a:t/>
            </a:r>
            <a:br>
              <a:rPr lang="en-US" altLang="ja-JP" sz="2000" dirty="0">
                <a:solidFill>
                  <a:schemeClr val="accent2">
                    <a:lumMod val="90000"/>
                    <a:lumOff val="10000"/>
                  </a:schemeClr>
                </a:solidFill>
              </a:rPr>
            </a:b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2"/>
            <a:ext cx="9397126" cy="646064"/>
          </a:xfrm>
          <a:prstGeom prst="rect">
            <a:avLst/>
          </a:prstGeom>
          <a:noFill/>
        </p:spPr>
        <p:txBody>
          <a:bodyPr wrap="square" lIns="0" rIns="0" rtlCol="0">
            <a:noAutofit/>
          </a:bodyPr>
          <a:lstStyle/>
          <a:p>
            <a:pPr defTabSz="288000"/>
            <a:r>
              <a:rPr lang="en-US" altLang="ja-JP" sz="1600" b="1" dirty="0">
                <a:solidFill>
                  <a:srgbClr val="000000"/>
                </a:solidFill>
                <a:latin typeface="Meiryo UI"/>
              </a:rPr>
              <a:t>SSI/DID</a:t>
            </a:r>
            <a:r>
              <a:rPr lang="ja-JP" altLang="en-US" sz="1600" b="1" dirty="0">
                <a:solidFill>
                  <a:srgbClr val="000000"/>
                </a:solidFill>
                <a:latin typeface="Meiryo UI"/>
              </a:rPr>
              <a:t>としては、デジタルウォレットで個人の</a:t>
            </a:r>
            <a:r>
              <a:rPr lang="en-US" altLang="ja-JP" sz="1600" b="1" dirty="0">
                <a:solidFill>
                  <a:srgbClr val="000000"/>
                </a:solidFill>
                <a:latin typeface="Meiryo UI"/>
              </a:rPr>
              <a:t>ID</a:t>
            </a:r>
            <a:r>
              <a:rPr lang="ja-JP" altLang="en-US" sz="1600" b="1" dirty="0">
                <a:solidFill>
                  <a:srgbClr val="000000"/>
                </a:solidFill>
                <a:latin typeface="Meiryo UI"/>
              </a:rPr>
              <a:t>情報及び属性情報を保管し、ブロックチェーン等の分散台帳技術を活用した非改ざん性を担保して</a:t>
            </a:r>
            <a:r>
              <a:rPr lang="ja-JP" altLang="en-US" sz="1600" b="1" dirty="0" smtClean="0">
                <a:solidFill>
                  <a:srgbClr val="000000"/>
                </a:solidFill>
                <a:latin typeface="Meiryo UI"/>
              </a:rPr>
              <a:t>情報</a:t>
            </a:r>
            <a:r>
              <a:rPr lang="ja-JP" altLang="en-US" sz="1600" b="1" dirty="0">
                <a:solidFill>
                  <a:srgbClr val="000000"/>
                </a:solidFill>
                <a:latin typeface="Meiryo UI"/>
              </a:rPr>
              <a:t>の</a:t>
            </a:r>
            <a:r>
              <a:rPr lang="ja-JP" altLang="en-US" sz="1600" b="1" dirty="0" smtClean="0">
                <a:solidFill>
                  <a:srgbClr val="000000"/>
                </a:solidFill>
                <a:latin typeface="Meiryo UI"/>
              </a:rPr>
              <a:t>やり取りを行う実装スキーム</a:t>
            </a:r>
            <a:r>
              <a:rPr lang="ja-JP" altLang="en-US" sz="1600" b="1" dirty="0">
                <a:solidFill>
                  <a:srgbClr val="000000"/>
                </a:solidFill>
                <a:latin typeface="Meiryo UI"/>
              </a:rPr>
              <a:t>が一般的に示されている</a:t>
            </a:r>
            <a:endParaRPr kumimoji="1" lang="en-US" altLang="ja-JP" sz="1600" b="1" i="0" u="none" strike="noStrike" kern="1200" cap="none" spc="0" normalizeH="0" baseline="0" noProof="0" dirty="0">
              <a:ln>
                <a:noFill/>
              </a:ln>
              <a:effectLst/>
              <a:uLnTx/>
              <a:uFillTx/>
              <a:latin typeface="Meiryo UI"/>
              <a:ea typeface="Meiryo UI"/>
            </a:endParaRPr>
          </a:p>
        </p:txBody>
      </p:sp>
      <p:pic>
        <p:nvPicPr>
          <p:cNvPr id="3" name="図 2"/>
          <p:cNvPicPr>
            <a:picLocks noChangeAspect="1"/>
          </p:cNvPicPr>
          <p:nvPr/>
        </p:nvPicPr>
        <p:blipFill rotWithShape="1">
          <a:blip r:embed="rId2"/>
          <a:srcRect t="14439"/>
          <a:stretch/>
        </p:blipFill>
        <p:spPr>
          <a:xfrm>
            <a:off x="1429242" y="2310692"/>
            <a:ext cx="7050691" cy="3999850"/>
          </a:xfrm>
          <a:prstGeom prst="rect">
            <a:avLst/>
          </a:prstGeom>
        </p:spPr>
      </p:pic>
      <p:sp>
        <p:nvSpPr>
          <p:cNvPr id="6" name="テキスト ボックス 5"/>
          <p:cNvSpPr txBox="1"/>
          <p:nvPr/>
        </p:nvSpPr>
        <p:spPr>
          <a:xfrm>
            <a:off x="331789" y="1239465"/>
            <a:ext cx="9242424" cy="336249"/>
          </a:xfrm>
          <a:prstGeom prst="rect">
            <a:avLst/>
          </a:prstGeom>
        </p:spPr>
        <p:txBody>
          <a:bodyPr vert="horz" wrap="none" lIns="0" tIns="45720" rIns="0" bIns="45720" rtlCol="0" anchor="ctr" anchorCtr="0">
            <a:normAutofit fontScale="97500"/>
          </a:bodyPr>
          <a:lstStyle/>
          <a:p>
            <a:pPr algn="ctr"/>
            <a:r>
              <a:rPr lang="en-US" altLang="ja-JP" sz="1600" b="1" u="sng" dirty="0">
                <a:solidFill>
                  <a:schemeClr val="accent2">
                    <a:lumMod val="75000"/>
                    <a:lumOff val="25000"/>
                  </a:schemeClr>
                </a:solidFill>
                <a:latin typeface="+mn-ea"/>
              </a:rPr>
              <a:t>SSI</a:t>
            </a:r>
            <a:r>
              <a:rPr lang="ja-JP" altLang="en-US" sz="1600" b="1" u="sng" dirty="0">
                <a:solidFill>
                  <a:schemeClr val="accent2">
                    <a:lumMod val="75000"/>
                    <a:lumOff val="25000"/>
                  </a:schemeClr>
                </a:solidFill>
                <a:latin typeface="+mn-ea"/>
              </a:rPr>
              <a:t>／</a:t>
            </a:r>
            <a:r>
              <a:rPr lang="en-US" altLang="ja-JP" sz="1600" b="1" u="sng" dirty="0">
                <a:solidFill>
                  <a:schemeClr val="accent2">
                    <a:lumMod val="75000"/>
                    <a:lumOff val="25000"/>
                  </a:schemeClr>
                </a:solidFill>
                <a:latin typeface="+mn-ea"/>
              </a:rPr>
              <a:t>DID</a:t>
            </a:r>
            <a:r>
              <a:rPr lang="ja-JP" altLang="en-US" sz="1600" b="1" u="sng" dirty="0">
                <a:solidFill>
                  <a:schemeClr val="accent2">
                    <a:lumMod val="75000"/>
                    <a:lumOff val="25000"/>
                  </a:schemeClr>
                </a:solidFill>
                <a:latin typeface="+mn-ea"/>
              </a:rPr>
              <a:t>の実装スキームイメージ</a:t>
            </a:r>
            <a:endParaRPr kumimoji="1" lang="ja-JP" altLang="en-US" sz="1600" b="1" u="sng" dirty="0">
              <a:solidFill>
                <a:schemeClr val="accent2">
                  <a:lumMod val="75000"/>
                  <a:lumOff val="25000"/>
                </a:schemeClr>
              </a:solidFill>
              <a:latin typeface="+mn-ea"/>
            </a:endParaRPr>
          </a:p>
        </p:txBody>
      </p:sp>
      <p:sp>
        <p:nvSpPr>
          <p:cNvPr id="2" name="正方形/長方形 1"/>
          <p:cNvSpPr/>
          <p:nvPr/>
        </p:nvSpPr>
        <p:spPr>
          <a:xfrm>
            <a:off x="1551852" y="6195126"/>
            <a:ext cx="7183012" cy="230832"/>
          </a:xfrm>
          <a:prstGeom prst="rect">
            <a:avLst/>
          </a:prstGeom>
        </p:spPr>
        <p:txBody>
          <a:bodyPr wrap="square">
            <a:spAutoFit/>
          </a:bodyPr>
          <a:lstStyle/>
          <a:p>
            <a:r>
              <a:rPr lang="en-US" altLang="ja-JP" sz="900" dirty="0"/>
              <a:t>Microsoft</a:t>
            </a:r>
            <a:r>
              <a:rPr lang="ja-JP" altLang="en-US" sz="900" dirty="0"/>
              <a:t>（</a:t>
            </a:r>
            <a:r>
              <a:rPr lang="en-US" altLang="ja-JP" sz="900" dirty="0"/>
              <a:t>https://www.microsoft.com/en-us/security/business/solutions/decentralized-identity</a:t>
            </a:r>
            <a:r>
              <a:rPr lang="ja-JP" altLang="en-US" sz="900" dirty="0"/>
              <a:t>）を参考に</a:t>
            </a:r>
            <a:r>
              <a:rPr lang="en-US" altLang="ja-JP" sz="900" dirty="0"/>
              <a:t>NTT</a:t>
            </a:r>
            <a:r>
              <a:rPr lang="ja-JP" altLang="en-US" sz="900" dirty="0"/>
              <a:t>データ経営研究所にて作成</a:t>
            </a:r>
          </a:p>
        </p:txBody>
      </p:sp>
      <p:sp>
        <p:nvSpPr>
          <p:cNvPr id="8" name="正方形/長方形 7"/>
          <p:cNvSpPr/>
          <p:nvPr/>
        </p:nvSpPr>
        <p:spPr>
          <a:xfrm>
            <a:off x="1429242" y="1638589"/>
            <a:ext cx="7050691" cy="61522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200" dirty="0">
                <a:solidFill>
                  <a:schemeClr val="tx1"/>
                </a:solidFill>
              </a:rPr>
              <a:t>ID</a:t>
            </a:r>
            <a:r>
              <a:rPr kumimoji="1" lang="ja-JP" altLang="en-US" sz="1200" dirty="0">
                <a:solidFill>
                  <a:schemeClr val="tx1"/>
                </a:solidFill>
              </a:rPr>
              <a:t>情報に含まれる属性情報（口座番号等）を信頼が担保された発行者から収集し、デジタルウォレットで自己管理</a:t>
            </a:r>
            <a:endParaRPr kumimoji="1" lang="en-US" altLang="ja-JP" sz="1200" dirty="0">
              <a:solidFill>
                <a:schemeClr val="tx1"/>
              </a:solidFill>
            </a:endParaRPr>
          </a:p>
          <a:p>
            <a:pPr algn="ctr"/>
            <a:r>
              <a:rPr lang="ja-JP" altLang="en-US" sz="1200" dirty="0">
                <a:solidFill>
                  <a:schemeClr val="tx1"/>
                </a:solidFill>
              </a:rPr>
              <a:t>ユーザーの意思により必要な情報をサービス提供者に提示して認証を受ける</a:t>
            </a:r>
            <a:endParaRPr lang="en-US" altLang="ja-JP" sz="1200" dirty="0">
              <a:solidFill>
                <a:schemeClr val="tx1"/>
              </a:solidFill>
            </a:endParaRPr>
          </a:p>
          <a:p>
            <a:pPr algn="ctr"/>
            <a:r>
              <a:rPr kumimoji="1" lang="ja-JP" altLang="en-US" sz="1200" dirty="0">
                <a:solidFill>
                  <a:schemeClr val="tx1"/>
                </a:solidFill>
              </a:rPr>
              <a:t>ブロックチェーンに</a:t>
            </a:r>
            <a:r>
              <a:rPr lang="ja-JP" altLang="en-US" sz="1200" dirty="0">
                <a:solidFill>
                  <a:schemeClr val="tx1"/>
                </a:solidFill>
              </a:rPr>
              <a:t>より各やり取りにおけるデータ改ざんを防止</a:t>
            </a:r>
            <a:endParaRPr kumimoji="1" lang="ja-JP" altLang="en-US" sz="1200" dirty="0">
              <a:solidFill>
                <a:schemeClr val="tx1"/>
              </a:solidFill>
            </a:endParaRPr>
          </a:p>
        </p:txBody>
      </p:sp>
    </p:spTree>
    <p:extLst>
      <p:ext uri="{BB962C8B-B14F-4D97-AF65-F5344CB8AC3E}">
        <p14:creationId xmlns:p14="http://schemas.microsoft.com/office/powerpoint/2010/main" val="547822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latin typeface="+mn-ea"/>
                <a:ea typeface="+mn-ea"/>
              </a:rPr>
              <a:t>2.</a:t>
            </a:r>
            <a:r>
              <a:rPr lang="ja-JP" altLang="en-US" sz="1100" dirty="0">
                <a:solidFill>
                  <a:schemeClr val="accent2">
                    <a:lumMod val="90000"/>
                    <a:lumOff val="10000"/>
                  </a:schemeClr>
                </a:solidFill>
                <a:latin typeface="+mn-ea"/>
                <a:ea typeface="+mn-ea"/>
              </a:rPr>
              <a:t>　デジタルアイデンティに</a:t>
            </a:r>
            <a:r>
              <a:rPr lang="ja-JP" altLang="en-US" sz="1100" dirty="0" smtClean="0">
                <a:solidFill>
                  <a:schemeClr val="accent2">
                    <a:lumMod val="90000"/>
                    <a:lumOff val="10000"/>
                  </a:schemeClr>
                </a:solidFill>
                <a:latin typeface="+mn-ea"/>
                <a:ea typeface="+mn-ea"/>
              </a:rPr>
              <a:t>関する基礎調査</a:t>
            </a:r>
            <a:r>
              <a:rPr lang="zh-TW" altLang="en-US" sz="1100" dirty="0">
                <a:solidFill>
                  <a:schemeClr val="accent2">
                    <a:lumMod val="90000"/>
                    <a:lumOff val="10000"/>
                  </a:schemeClr>
                </a:solidFill>
                <a:latin typeface="+mn-ea"/>
                <a:ea typeface="+mn-ea"/>
              </a:rPr>
              <a:t/>
            </a:r>
            <a:br>
              <a:rPr lang="zh-TW" altLang="en-US" sz="1100" dirty="0">
                <a:solidFill>
                  <a:schemeClr val="accent2">
                    <a:lumMod val="90000"/>
                    <a:lumOff val="10000"/>
                  </a:schemeClr>
                </a:solidFill>
                <a:latin typeface="+mn-ea"/>
                <a:ea typeface="+mn-ea"/>
              </a:rPr>
            </a:br>
            <a:r>
              <a:rPr lang="en-US" altLang="ja-JP" sz="2000" dirty="0">
                <a:solidFill>
                  <a:schemeClr val="accent2">
                    <a:lumMod val="90000"/>
                    <a:lumOff val="10000"/>
                  </a:schemeClr>
                </a:solidFill>
                <a:latin typeface="+mn-ea"/>
                <a:ea typeface="+mn-ea"/>
              </a:rPr>
              <a:t>2.5</a:t>
            </a:r>
            <a:r>
              <a:rPr lang="ja-JP" altLang="en-US" sz="2000" dirty="0">
                <a:solidFill>
                  <a:schemeClr val="accent2">
                    <a:lumMod val="90000"/>
                    <a:lumOff val="10000"/>
                  </a:schemeClr>
                </a:solidFill>
                <a:latin typeface="+mn-ea"/>
                <a:ea typeface="+mn-ea"/>
              </a:rPr>
              <a:t>　自己主権型アイデンティティ／分散型アイデンティティ：</a:t>
            </a:r>
            <a:r>
              <a:rPr lang="en-US" altLang="ja-JP" sz="2000" dirty="0">
                <a:solidFill>
                  <a:schemeClr val="accent2">
                    <a:lumMod val="90000"/>
                    <a:lumOff val="10000"/>
                  </a:schemeClr>
                </a:solidFill>
                <a:latin typeface="+mn-ea"/>
                <a:ea typeface="+mn-ea"/>
              </a:rPr>
              <a:t>SSI/DID</a:t>
            </a:r>
            <a:r>
              <a:rPr lang="ja-JP" altLang="en-US" sz="2000" dirty="0">
                <a:solidFill>
                  <a:schemeClr val="accent2">
                    <a:lumMod val="90000"/>
                    <a:lumOff val="10000"/>
                  </a:schemeClr>
                </a:solidFill>
                <a:latin typeface="+mn-ea"/>
                <a:ea typeface="+mn-ea"/>
              </a:rPr>
              <a:t>の実装スキーム</a:t>
            </a:r>
            <a:r>
              <a:rPr lang="en-US" altLang="ja-JP" sz="2000" dirty="0">
                <a:solidFill>
                  <a:schemeClr val="accent2">
                    <a:lumMod val="90000"/>
                    <a:lumOff val="10000"/>
                  </a:schemeClr>
                </a:solidFill>
              </a:rPr>
              <a:t/>
            </a:r>
            <a:br>
              <a:rPr lang="en-US" altLang="ja-JP" sz="2000" dirty="0">
                <a:solidFill>
                  <a:schemeClr val="accent2">
                    <a:lumMod val="90000"/>
                    <a:lumOff val="10000"/>
                  </a:schemeClr>
                </a:solidFill>
              </a:rPr>
            </a:b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2"/>
            <a:ext cx="9397126" cy="646064"/>
          </a:xfrm>
          <a:prstGeom prst="rect">
            <a:avLst/>
          </a:prstGeom>
          <a:noFill/>
        </p:spPr>
        <p:txBody>
          <a:bodyPr wrap="square" lIns="0" rIns="0" rtlCol="0">
            <a:noAutofit/>
          </a:bodyPr>
          <a:lstStyle/>
          <a:p>
            <a:pPr defTabSz="288000"/>
            <a:r>
              <a:rPr lang="ja-JP" altLang="en-US" sz="1600" b="1" dirty="0">
                <a:solidFill>
                  <a:srgbClr val="000000"/>
                </a:solidFill>
                <a:latin typeface="Meiryo UI"/>
              </a:rPr>
              <a:t>本報告書で主に用いる「ウォレット」については、</a:t>
            </a:r>
            <a:r>
              <a:rPr lang="en-US" altLang="ja-JP" sz="1600" b="1" dirty="0">
                <a:solidFill>
                  <a:srgbClr val="000000"/>
                </a:solidFill>
                <a:latin typeface="Meiryo UI"/>
              </a:rPr>
              <a:t>EU</a:t>
            </a:r>
            <a:r>
              <a:rPr lang="ja-JP" altLang="en-US" sz="1600" b="1" dirty="0">
                <a:solidFill>
                  <a:srgbClr val="000000"/>
                </a:solidFill>
                <a:latin typeface="Meiryo UI"/>
              </a:rPr>
              <a:t>等で推進されているデジタル</a:t>
            </a:r>
            <a:r>
              <a:rPr lang="en-US" altLang="ja-JP" sz="1600" b="1" dirty="0">
                <a:solidFill>
                  <a:srgbClr val="000000"/>
                </a:solidFill>
                <a:latin typeface="Meiryo UI"/>
              </a:rPr>
              <a:t>ID</a:t>
            </a:r>
            <a:r>
              <a:rPr lang="ja-JP" altLang="en-US" sz="1600" b="1" dirty="0">
                <a:solidFill>
                  <a:srgbClr val="000000"/>
                </a:solidFill>
                <a:latin typeface="Meiryo UI"/>
              </a:rPr>
              <a:t>ウォレットと同義であり、ユーザーが</a:t>
            </a:r>
            <a:r>
              <a:rPr lang="en-US" altLang="ja-JP" sz="1600" b="1" dirty="0">
                <a:solidFill>
                  <a:srgbClr val="000000"/>
                </a:solidFill>
                <a:latin typeface="Meiryo UI"/>
              </a:rPr>
              <a:t>ID</a:t>
            </a:r>
            <a:r>
              <a:rPr lang="ja-JP" altLang="en-US" sz="1600" b="1" dirty="0">
                <a:solidFill>
                  <a:srgbClr val="000000"/>
                </a:solidFill>
                <a:latin typeface="Meiryo UI"/>
              </a:rPr>
              <a:t>情報を自分自身で管理（保管・提示）することが可能なアプリケーション・サービスのことを</a:t>
            </a:r>
            <a:r>
              <a:rPr lang="ja-JP" altLang="en-US" sz="1600" b="1" dirty="0" smtClean="0">
                <a:solidFill>
                  <a:srgbClr val="000000"/>
                </a:solidFill>
                <a:latin typeface="Meiryo UI"/>
              </a:rPr>
              <a:t>指す</a:t>
            </a:r>
            <a:endParaRPr lang="ja-JP" altLang="en-US" sz="1600" b="1" dirty="0">
              <a:solidFill>
                <a:srgbClr val="000000"/>
              </a:solidFill>
              <a:latin typeface="Meiryo UI"/>
            </a:endParaRPr>
          </a:p>
          <a:p>
            <a:pPr defTabSz="288000"/>
            <a:r>
              <a:rPr lang="ja-JP" altLang="en-US" sz="1600" b="1" dirty="0" smtClean="0">
                <a:solidFill>
                  <a:srgbClr val="000000"/>
                </a:solidFill>
                <a:latin typeface="Meiryo UI"/>
              </a:rPr>
              <a:t>現在</a:t>
            </a:r>
            <a:r>
              <a:rPr lang="ja-JP" altLang="en-US" sz="1600" b="1" dirty="0">
                <a:solidFill>
                  <a:srgbClr val="000000"/>
                </a:solidFill>
                <a:latin typeface="Meiryo UI"/>
              </a:rPr>
              <a:t>流通して</a:t>
            </a:r>
            <a:r>
              <a:rPr lang="ja-JP" altLang="en-US" sz="1600" b="1" dirty="0" smtClean="0">
                <a:solidFill>
                  <a:srgbClr val="000000"/>
                </a:solidFill>
                <a:latin typeface="Meiryo UI"/>
              </a:rPr>
              <a:t>いる</a:t>
            </a:r>
            <a:r>
              <a:rPr lang="en-US" altLang="ja-JP" sz="1600" b="1" dirty="0" smtClean="0">
                <a:solidFill>
                  <a:srgbClr val="000000"/>
                </a:solidFill>
                <a:latin typeface="Meiryo UI"/>
              </a:rPr>
              <a:t>Yahoo!</a:t>
            </a:r>
            <a:r>
              <a:rPr lang="ja-JP" altLang="en-US" sz="1600" b="1" dirty="0" smtClean="0">
                <a:solidFill>
                  <a:srgbClr val="000000"/>
                </a:solidFill>
                <a:latin typeface="Meiryo UI"/>
              </a:rPr>
              <a:t>ウォレットや</a:t>
            </a:r>
            <a:r>
              <a:rPr lang="en-US" altLang="ja-JP" sz="1600" b="1" dirty="0" smtClean="0">
                <a:solidFill>
                  <a:srgbClr val="000000"/>
                </a:solidFill>
                <a:latin typeface="Meiryo UI"/>
              </a:rPr>
              <a:t>Apple</a:t>
            </a:r>
            <a:r>
              <a:rPr lang="ja-JP" altLang="en-US" sz="1600" b="1" dirty="0" smtClean="0">
                <a:solidFill>
                  <a:srgbClr val="000000"/>
                </a:solidFill>
                <a:latin typeface="Meiryo UI"/>
              </a:rPr>
              <a:t>社のウォレットなど</a:t>
            </a:r>
            <a:r>
              <a:rPr lang="ja-JP" altLang="en-US" sz="1600" b="1" dirty="0">
                <a:solidFill>
                  <a:srgbClr val="000000"/>
                </a:solidFill>
                <a:latin typeface="Meiryo UI"/>
              </a:rPr>
              <a:t>の電子決済管理アプリケーションとは一部機能は重複するものの主用途が異なり、また保管されている情報をコントロールしている主体が自分自身か特定の</a:t>
            </a:r>
            <a:r>
              <a:rPr lang="en-US" altLang="ja-JP" sz="1600" b="1" dirty="0">
                <a:solidFill>
                  <a:srgbClr val="000000"/>
                </a:solidFill>
                <a:latin typeface="Meiryo UI"/>
              </a:rPr>
              <a:t>ID</a:t>
            </a:r>
            <a:r>
              <a:rPr lang="ja-JP" altLang="en-US" sz="1600" b="1" dirty="0">
                <a:solidFill>
                  <a:srgbClr val="000000"/>
                </a:solidFill>
                <a:latin typeface="Meiryo UI"/>
              </a:rPr>
              <a:t>管理事業者かという点でも違いが</a:t>
            </a:r>
            <a:r>
              <a:rPr lang="ja-JP" altLang="en-US" sz="1600" b="1" dirty="0" smtClean="0">
                <a:solidFill>
                  <a:srgbClr val="000000"/>
                </a:solidFill>
                <a:latin typeface="Meiryo UI"/>
              </a:rPr>
              <a:t>ある</a:t>
            </a:r>
            <a:endParaRPr lang="ja-JP" altLang="en-US" sz="1600" b="1" dirty="0">
              <a:solidFill>
                <a:srgbClr val="000000"/>
              </a:solidFill>
              <a:latin typeface="Meiryo UI"/>
            </a:endParaRPr>
          </a:p>
        </p:txBody>
      </p:sp>
      <p:sp>
        <p:nvSpPr>
          <p:cNvPr id="10" name="正方形/長方形 9"/>
          <p:cNvSpPr/>
          <p:nvPr/>
        </p:nvSpPr>
        <p:spPr>
          <a:xfrm>
            <a:off x="331788" y="2367144"/>
            <a:ext cx="4526319" cy="60968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smtClean="0">
                <a:solidFill>
                  <a:schemeClr val="tx1"/>
                </a:solidFill>
              </a:rPr>
              <a:t>クレジットカードや銀行口座情報を登録し、各種サービス</a:t>
            </a:r>
            <a:endParaRPr kumimoji="1" lang="en-US" altLang="ja-JP" sz="1200" b="1" dirty="0" smtClean="0">
              <a:solidFill>
                <a:schemeClr val="tx1"/>
              </a:solidFill>
            </a:endParaRPr>
          </a:p>
          <a:p>
            <a:pPr algn="ctr"/>
            <a:r>
              <a:rPr kumimoji="1" lang="ja-JP" altLang="en-US" sz="1200" b="1" dirty="0" smtClean="0">
                <a:solidFill>
                  <a:schemeClr val="tx1"/>
                </a:solidFill>
              </a:rPr>
              <a:t>の支払い及び代金の受け取りを行うことができる</a:t>
            </a:r>
            <a:endParaRPr kumimoji="1" lang="ja-JP" altLang="en-US" sz="1200" b="1" dirty="0">
              <a:solidFill>
                <a:schemeClr val="tx1"/>
              </a:solidFill>
            </a:endParaRPr>
          </a:p>
        </p:txBody>
      </p:sp>
      <p:sp>
        <p:nvSpPr>
          <p:cNvPr id="11" name="正方形/長方形 10"/>
          <p:cNvSpPr/>
          <p:nvPr/>
        </p:nvSpPr>
        <p:spPr>
          <a:xfrm>
            <a:off x="4954587" y="2367144"/>
            <a:ext cx="4620245" cy="609686"/>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tx1"/>
                </a:solidFill>
              </a:rPr>
              <a:t>ユーザー</a:t>
            </a:r>
            <a:r>
              <a:rPr kumimoji="1" lang="ja-JP" altLang="en-US" sz="1200" b="1" dirty="0" smtClean="0">
                <a:solidFill>
                  <a:schemeClr val="tx1"/>
                </a:solidFill>
              </a:rPr>
              <a:t>の自身のウォレットに保管された</a:t>
            </a:r>
            <a:r>
              <a:rPr kumimoji="1" lang="en-US" altLang="ja-JP" sz="1200" b="1" dirty="0" smtClean="0">
                <a:solidFill>
                  <a:schemeClr val="tx1"/>
                </a:solidFill>
              </a:rPr>
              <a:t>ID</a:t>
            </a:r>
            <a:r>
              <a:rPr kumimoji="1" lang="ja-JP" altLang="en-US" sz="1200" b="1" dirty="0" smtClean="0">
                <a:solidFill>
                  <a:schemeClr val="tx1"/>
                </a:solidFill>
              </a:rPr>
              <a:t>情報を銀行に対し提示し</a:t>
            </a:r>
            <a:endParaRPr kumimoji="1" lang="en-US" altLang="ja-JP" sz="1200" b="1" dirty="0" smtClean="0">
              <a:solidFill>
                <a:schemeClr val="tx1"/>
              </a:solidFill>
            </a:endParaRPr>
          </a:p>
          <a:p>
            <a:pPr algn="ctr"/>
            <a:r>
              <a:rPr kumimoji="1" lang="ja-JP" altLang="en-US" sz="1200" b="1" dirty="0" smtClean="0">
                <a:solidFill>
                  <a:schemeClr val="tx1"/>
                </a:solidFill>
              </a:rPr>
              <a:t>口座開設等の申請プロセスを行うことができる</a:t>
            </a:r>
            <a:endParaRPr kumimoji="1" lang="ja-JP" altLang="en-US" sz="1200" b="1" dirty="0">
              <a:solidFill>
                <a:schemeClr val="tx1"/>
              </a:solidFill>
            </a:endParaRPr>
          </a:p>
        </p:txBody>
      </p:sp>
      <p:sp>
        <p:nvSpPr>
          <p:cNvPr id="12" name="正方形/長方形 11"/>
          <p:cNvSpPr/>
          <p:nvPr/>
        </p:nvSpPr>
        <p:spPr>
          <a:xfrm>
            <a:off x="331490" y="2038337"/>
            <a:ext cx="4623097" cy="338554"/>
          </a:xfrm>
          <a:prstGeom prst="rect">
            <a:avLst/>
          </a:prstGeom>
        </p:spPr>
        <p:txBody>
          <a:bodyPr wrap="square">
            <a:spAutoFit/>
          </a:bodyPr>
          <a:lstStyle/>
          <a:p>
            <a:pPr algn="ctr"/>
            <a:r>
              <a:rPr lang="ja-JP" altLang="en-US" sz="1600" b="1" u="sng" dirty="0" smtClean="0">
                <a:solidFill>
                  <a:schemeClr val="accent2">
                    <a:lumMod val="75000"/>
                    <a:lumOff val="25000"/>
                  </a:schemeClr>
                </a:solidFill>
              </a:rPr>
              <a:t>電子決済管理ウォレット（例：</a:t>
            </a:r>
            <a:r>
              <a:rPr lang="en-US" altLang="ja-JP" sz="1600" b="1" u="sng" dirty="0" smtClean="0">
                <a:solidFill>
                  <a:schemeClr val="accent2">
                    <a:lumMod val="75000"/>
                    <a:lumOff val="25000"/>
                  </a:schemeClr>
                </a:solidFill>
              </a:rPr>
              <a:t>Yahoo!</a:t>
            </a:r>
            <a:r>
              <a:rPr lang="ja-JP" altLang="en-US" sz="1600" b="1" u="sng" dirty="0" smtClean="0">
                <a:solidFill>
                  <a:schemeClr val="accent2">
                    <a:lumMod val="75000"/>
                    <a:lumOff val="25000"/>
                  </a:schemeClr>
                </a:solidFill>
              </a:rPr>
              <a:t>ウォレット）</a:t>
            </a:r>
            <a:endParaRPr lang="ja-JP" altLang="en-US" sz="1600" b="1" u="sng" dirty="0">
              <a:solidFill>
                <a:schemeClr val="accent2">
                  <a:lumMod val="75000"/>
                  <a:lumOff val="25000"/>
                </a:schemeClr>
              </a:solidFill>
            </a:endParaRPr>
          </a:p>
        </p:txBody>
      </p:sp>
      <p:sp>
        <p:nvSpPr>
          <p:cNvPr id="13" name="正方形/長方形 12"/>
          <p:cNvSpPr/>
          <p:nvPr/>
        </p:nvSpPr>
        <p:spPr>
          <a:xfrm>
            <a:off x="4954588" y="2038337"/>
            <a:ext cx="4620243" cy="338554"/>
          </a:xfrm>
          <a:prstGeom prst="rect">
            <a:avLst/>
          </a:prstGeom>
        </p:spPr>
        <p:txBody>
          <a:bodyPr wrap="square">
            <a:spAutoFit/>
          </a:bodyPr>
          <a:lstStyle/>
          <a:p>
            <a:pPr algn="ctr"/>
            <a:r>
              <a:rPr lang="ja-JP" altLang="en-US" sz="1600" b="1" u="sng" dirty="0" smtClean="0">
                <a:solidFill>
                  <a:schemeClr val="accent2">
                    <a:lumMod val="75000"/>
                    <a:lumOff val="25000"/>
                  </a:schemeClr>
                </a:solidFill>
              </a:rPr>
              <a:t>デジタル</a:t>
            </a:r>
            <a:r>
              <a:rPr lang="en-US" altLang="ja-JP" sz="1600" b="1" u="sng" dirty="0" smtClean="0">
                <a:solidFill>
                  <a:schemeClr val="accent2">
                    <a:lumMod val="75000"/>
                    <a:lumOff val="25000"/>
                  </a:schemeClr>
                </a:solidFill>
              </a:rPr>
              <a:t>ID</a:t>
            </a:r>
            <a:r>
              <a:rPr lang="ja-JP" altLang="en-US" sz="1600" b="1" u="sng" dirty="0" smtClean="0">
                <a:solidFill>
                  <a:schemeClr val="accent2">
                    <a:lumMod val="75000"/>
                    <a:lumOff val="25000"/>
                  </a:schemeClr>
                </a:solidFill>
              </a:rPr>
              <a:t>ウォレット（例：</a:t>
            </a:r>
            <a:r>
              <a:rPr lang="en-US" altLang="ja-JP" sz="1600" b="1" u="sng" dirty="0" smtClean="0">
                <a:solidFill>
                  <a:schemeClr val="accent2">
                    <a:lumMod val="75000"/>
                    <a:lumOff val="25000"/>
                  </a:schemeClr>
                </a:solidFill>
              </a:rPr>
              <a:t>EUDIW</a:t>
            </a:r>
            <a:r>
              <a:rPr lang="ja-JP" altLang="en-US" sz="1600" b="1" u="sng" dirty="0" smtClean="0">
                <a:solidFill>
                  <a:schemeClr val="accent2">
                    <a:lumMod val="75000"/>
                    <a:lumOff val="25000"/>
                  </a:schemeClr>
                </a:solidFill>
              </a:rPr>
              <a:t>）</a:t>
            </a:r>
            <a:endParaRPr lang="ja-JP" altLang="en-US" sz="1600" b="1" u="sng" dirty="0">
              <a:solidFill>
                <a:schemeClr val="accent2">
                  <a:lumMod val="75000"/>
                  <a:lumOff val="25000"/>
                </a:schemeClr>
              </a:solidFill>
            </a:endParaRPr>
          </a:p>
        </p:txBody>
      </p:sp>
      <p:pic>
        <p:nvPicPr>
          <p:cNvPr id="1030" name="Picture 6" descr="https://s.yimg.jp/images/wallet/waltz/guide/images/pc_01_3__1_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490" y="3456640"/>
            <a:ext cx="2444661" cy="11815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s.yimg.jp/images/wallet/waltz/guide/images/pc_01_3__1_0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3038" y="3437238"/>
            <a:ext cx="2363174" cy="11815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show steps after getting a loan from a bank. 1: the user has all his documents in his personal wallet from national identity to income statement; 2: he selects only the required documents by the bank for the loan application and sends them easily in full security; 3: the bank gets the documents electronically, and if a document is missing it is only one click away for the user, the application is ready to contin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4588" y="3003432"/>
            <a:ext cx="4620244" cy="3264021"/>
          </a:xfrm>
          <a:prstGeom prst="rect">
            <a:avLst/>
          </a:prstGeom>
          <a:noFill/>
          <a:extLst>
            <a:ext uri="{909E8E84-426E-40DD-AFC4-6F175D3DCCD1}">
              <a14:hiddenFill xmlns:a14="http://schemas.microsoft.com/office/drawing/2010/main">
                <a:solidFill>
                  <a:srgbClr val="FFFFFF"/>
                </a:solidFill>
              </a14:hiddenFill>
            </a:ext>
          </a:extLst>
        </p:spPr>
      </p:pic>
      <p:pic>
        <p:nvPicPr>
          <p:cNvPr id="4" name="図 3"/>
          <p:cNvPicPr>
            <a:picLocks noChangeAspect="1"/>
          </p:cNvPicPr>
          <p:nvPr/>
        </p:nvPicPr>
        <p:blipFill>
          <a:blip r:embed="rId5"/>
          <a:stretch>
            <a:fillRect/>
          </a:stretch>
        </p:blipFill>
        <p:spPr>
          <a:xfrm>
            <a:off x="1420707" y="4749175"/>
            <a:ext cx="2444661" cy="1303819"/>
          </a:xfrm>
          <a:prstGeom prst="rect">
            <a:avLst/>
          </a:prstGeom>
        </p:spPr>
      </p:pic>
      <p:sp>
        <p:nvSpPr>
          <p:cNvPr id="5" name="角丸四角形 4"/>
          <p:cNvSpPr/>
          <p:nvPr/>
        </p:nvSpPr>
        <p:spPr>
          <a:xfrm>
            <a:off x="331490" y="3187646"/>
            <a:ext cx="4526617" cy="3079807"/>
          </a:xfrm>
          <a:prstGeom prst="roundRect">
            <a:avLst>
              <a:gd name="adj" fmla="val 7305"/>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7" name="正方形/長方形 16"/>
          <p:cNvSpPr/>
          <p:nvPr/>
        </p:nvSpPr>
        <p:spPr>
          <a:xfrm>
            <a:off x="739079" y="3039076"/>
            <a:ext cx="3563396" cy="307777"/>
          </a:xfrm>
          <a:prstGeom prst="rect">
            <a:avLst/>
          </a:prstGeom>
          <a:solidFill>
            <a:schemeClr val="bg1"/>
          </a:solidFill>
        </p:spPr>
        <p:txBody>
          <a:bodyPr wrap="square">
            <a:spAutoFit/>
          </a:bodyPr>
          <a:lstStyle/>
          <a:p>
            <a:pPr algn="ctr"/>
            <a:r>
              <a:rPr lang="en-US" altLang="ja-JP" sz="1400" b="1" dirty="0" smtClean="0"/>
              <a:t>Yahoo!</a:t>
            </a:r>
            <a:r>
              <a:rPr lang="ja-JP" altLang="en-US" sz="1400" b="1" dirty="0" smtClean="0"/>
              <a:t>ウォレットで利用可能なサービス例</a:t>
            </a:r>
            <a:endParaRPr lang="ja-JP" altLang="en-US" sz="1400" b="1" dirty="0"/>
          </a:p>
        </p:txBody>
      </p:sp>
      <p:sp>
        <p:nvSpPr>
          <p:cNvPr id="19" name="テキスト ボックス 18"/>
          <p:cNvSpPr txBox="1"/>
          <p:nvPr/>
        </p:nvSpPr>
        <p:spPr>
          <a:xfrm>
            <a:off x="387961" y="6292360"/>
            <a:ext cx="9340655" cy="478312"/>
          </a:xfrm>
          <a:prstGeom prst="rect">
            <a:avLst/>
          </a:prstGeom>
        </p:spPr>
        <p:txBody>
          <a:bodyPr vert="horz" wrap="none" lIns="0" tIns="45720" rIns="0" bIns="45720" rtlCol="0" anchor="t" anchorCtr="0">
            <a:normAutofit fontScale="97500"/>
          </a:bodyPr>
          <a:lstStyle/>
          <a:p>
            <a:pPr lvl="0">
              <a:defRPr/>
            </a:pPr>
            <a:r>
              <a:rPr kumimoji="1" lang="ja-JP" altLang="en-US" sz="900" b="0" i="0" u="none" strike="noStrike" kern="1200" cap="none" spc="0" normalizeH="0" baseline="0" noProof="0" dirty="0" smtClean="0">
                <a:ln>
                  <a:noFill/>
                </a:ln>
                <a:solidFill>
                  <a:srgbClr val="000000"/>
                </a:solidFill>
                <a:effectLst/>
                <a:uLnTx/>
                <a:uFillTx/>
                <a:latin typeface="+mn-ea"/>
              </a:rPr>
              <a:t>出所</a:t>
            </a:r>
            <a:r>
              <a:rPr lang="en-US" altLang="ja-JP" sz="900" dirty="0" smtClean="0">
                <a:solidFill>
                  <a:srgbClr val="000000"/>
                </a:solidFill>
                <a:latin typeface="+mn-ea"/>
              </a:rPr>
              <a:t>)</a:t>
            </a:r>
            <a:r>
              <a:rPr lang="ja-JP" altLang="en-US" sz="900" dirty="0" smtClean="0">
                <a:solidFill>
                  <a:srgbClr val="000000"/>
                </a:solidFill>
                <a:latin typeface="+mn-ea"/>
              </a:rPr>
              <a:t>　</a:t>
            </a:r>
            <a:r>
              <a:rPr lang="en-US" altLang="ja-JP" sz="900" dirty="0" smtClean="0">
                <a:solidFill>
                  <a:srgbClr val="000000"/>
                </a:solidFill>
                <a:latin typeface="+mn-ea"/>
              </a:rPr>
              <a:t>1 </a:t>
            </a:r>
            <a:r>
              <a:rPr lang="en-US" altLang="ja-JP" sz="900" dirty="0">
                <a:solidFill>
                  <a:srgbClr val="000000"/>
                </a:solidFill>
                <a:latin typeface="+mn-ea"/>
              </a:rPr>
              <a:t>https://wallet.yahoo.co.jp/guide/about/index.html</a:t>
            </a:r>
          </a:p>
          <a:p>
            <a:pPr lvl="0">
              <a:defRPr/>
            </a:pPr>
            <a:r>
              <a:rPr lang="ja-JP" altLang="en-US" sz="900" dirty="0" smtClean="0">
                <a:solidFill>
                  <a:srgbClr val="000000"/>
                </a:solidFill>
                <a:latin typeface="+mn-ea"/>
              </a:rPr>
              <a:t>　　　　 </a:t>
            </a:r>
            <a:r>
              <a:rPr lang="en-US" altLang="ja-JP" sz="900" dirty="0" smtClean="0">
                <a:solidFill>
                  <a:srgbClr val="000000"/>
                </a:solidFill>
                <a:latin typeface="+mn-ea"/>
              </a:rPr>
              <a:t>2 https</a:t>
            </a:r>
            <a:r>
              <a:rPr lang="en-US" altLang="ja-JP" sz="900" dirty="0">
                <a:solidFill>
                  <a:srgbClr val="000000"/>
                </a:solidFill>
                <a:latin typeface="+mn-ea"/>
              </a:rPr>
              <a:t>://commission.europa.eu/strategy-and-policy/priorities-2019-2024/europe-fit-digital-age/european-digital-identity_en</a:t>
            </a:r>
            <a:endParaRPr kumimoji="1" lang="ja-JP" altLang="en-US" sz="900" b="0" i="0" u="none" strike="noStrike" kern="1200" cap="none" spc="0" normalizeH="0" baseline="0" noProof="0" dirty="0">
              <a:ln>
                <a:noFill/>
              </a:ln>
              <a:solidFill>
                <a:srgbClr val="000000"/>
              </a:solidFill>
              <a:effectLst/>
              <a:uLnTx/>
              <a:uFillTx/>
              <a:latin typeface="+mn-ea"/>
            </a:endParaRPr>
          </a:p>
        </p:txBody>
      </p:sp>
    </p:spTree>
    <p:extLst>
      <p:ext uri="{BB962C8B-B14F-4D97-AF65-F5344CB8AC3E}">
        <p14:creationId xmlns:p14="http://schemas.microsoft.com/office/powerpoint/2010/main" val="230394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7"/>
          <p:cNvSpPr>
            <a:spLocks noGrp="1"/>
          </p:cNvSpPr>
          <p:nvPr>
            <p:ph type="title"/>
          </p:nvPr>
        </p:nvSpPr>
        <p:spPr>
          <a:xfrm>
            <a:off x="331490" y="164693"/>
            <a:ext cx="9243021" cy="412538"/>
          </a:xfrm>
        </p:spPr>
        <p:txBody>
          <a:bodyPr>
            <a:normAutofit fontScale="90000"/>
          </a:bodyPr>
          <a:lstStyle/>
          <a:p>
            <a:r>
              <a:rPr lang="en-US" altLang="ja-JP" sz="1100" dirty="0">
                <a:solidFill>
                  <a:schemeClr val="accent2">
                    <a:lumMod val="90000"/>
                    <a:lumOff val="10000"/>
                  </a:schemeClr>
                </a:solidFill>
              </a:rPr>
              <a:t>2.</a:t>
            </a:r>
            <a:r>
              <a:rPr lang="ja-JP" altLang="en-US" sz="1100" dirty="0">
                <a:solidFill>
                  <a:schemeClr val="accent2">
                    <a:lumMod val="90000"/>
                    <a:lumOff val="10000"/>
                  </a:schemeClr>
                </a:solidFill>
              </a:rPr>
              <a:t>　デジタルアイデンティに</a:t>
            </a:r>
            <a:r>
              <a:rPr lang="ja-JP" altLang="en-US" sz="1100" dirty="0" smtClean="0">
                <a:solidFill>
                  <a:schemeClr val="accent2">
                    <a:lumMod val="90000"/>
                    <a:lumOff val="10000"/>
                  </a:schemeClr>
                </a:solidFill>
              </a:rPr>
              <a:t>関する基礎調査</a:t>
            </a:r>
            <a:r>
              <a:rPr lang="zh-TW" altLang="en-US" sz="1100" dirty="0">
                <a:solidFill>
                  <a:schemeClr val="accent2">
                    <a:lumMod val="90000"/>
                    <a:lumOff val="10000"/>
                  </a:schemeClr>
                </a:solidFill>
              </a:rPr>
              <a:t/>
            </a:r>
            <a:br>
              <a:rPr lang="zh-TW" altLang="en-US" sz="1100" dirty="0">
                <a:solidFill>
                  <a:schemeClr val="accent2">
                    <a:lumMod val="90000"/>
                    <a:lumOff val="10000"/>
                  </a:schemeClr>
                </a:solidFill>
              </a:rPr>
            </a:br>
            <a:r>
              <a:rPr lang="en-US" altLang="ja-JP" sz="2000" dirty="0">
                <a:solidFill>
                  <a:schemeClr val="accent2">
                    <a:lumMod val="90000"/>
                    <a:lumOff val="10000"/>
                  </a:schemeClr>
                </a:solidFill>
              </a:rPr>
              <a:t>2.5</a:t>
            </a:r>
            <a:r>
              <a:rPr lang="ja-JP" altLang="en-US" sz="2000" dirty="0">
                <a:solidFill>
                  <a:schemeClr val="accent2">
                    <a:lumMod val="90000"/>
                    <a:lumOff val="10000"/>
                  </a:schemeClr>
                </a:solidFill>
              </a:rPr>
              <a:t>　自己主権型アイデンティティ／分散型アイデンティティ：</a:t>
            </a:r>
            <a:r>
              <a:rPr lang="en-US" altLang="ja-JP" sz="2000" dirty="0">
                <a:solidFill>
                  <a:schemeClr val="accent2">
                    <a:lumMod val="90000"/>
                    <a:lumOff val="10000"/>
                  </a:schemeClr>
                </a:solidFill>
              </a:rPr>
              <a:t>SSI/DID</a:t>
            </a:r>
            <a:r>
              <a:rPr lang="ja-JP" altLang="en-US" sz="2000" dirty="0">
                <a:solidFill>
                  <a:schemeClr val="accent2">
                    <a:lumMod val="90000"/>
                    <a:lumOff val="10000"/>
                  </a:schemeClr>
                </a:solidFill>
              </a:rPr>
              <a:t>の実装手段・参照規格</a:t>
            </a:r>
            <a:endParaRPr lang="ja-JP" altLang="en-US" sz="2000" b="1" spc="0" dirty="0">
              <a:solidFill>
                <a:schemeClr val="accent2">
                  <a:lumMod val="90000"/>
                  <a:lumOff val="10000"/>
                </a:schemeClr>
              </a:solidFill>
            </a:endParaRPr>
          </a:p>
        </p:txBody>
      </p:sp>
      <p:sp>
        <p:nvSpPr>
          <p:cNvPr id="9" name="テキスト ボックス 8"/>
          <p:cNvSpPr txBox="1"/>
          <p:nvPr/>
        </p:nvSpPr>
        <p:spPr>
          <a:xfrm>
            <a:off x="331490" y="698181"/>
            <a:ext cx="9397126" cy="1006337"/>
          </a:xfrm>
          <a:prstGeom prst="rect">
            <a:avLst/>
          </a:prstGeom>
          <a:noFill/>
        </p:spPr>
        <p:txBody>
          <a:bodyPr wrap="square" lIns="0" rIns="0" rtlCol="0">
            <a:noAutofit/>
          </a:bodyPr>
          <a:lstStyle/>
          <a:p>
            <a:pPr lvl="0" defTabSz="288000"/>
            <a:r>
              <a:rPr lang="en-US" altLang="ja-JP" sz="1600" b="1" dirty="0">
                <a:solidFill>
                  <a:srgbClr val="000000"/>
                </a:solidFill>
                <a:latin typeface="+mn-ea"/>
              </a:rPr>
              <a:t>SSI/DID</a:t>
            </a:r>
            <a:r>
              <a:rPr lang="ja-JP" altLang="en-US" sz="1600" b="1" dirty="0">
                <a:solidFill>
                  <a:srgbClr val="000000"/>
                </a:solidFill>
                <a:latin typeface="+mn-ea"/>
              </a:rPr>
              <a:t>の実装手段・規格としては、国際標準化機関である</a:t>
            </a:r>
            <a:r>
              <a:rPr lang="en-US" altLang="ja-JP" sz="1600" b="1" dirty="0">
                <a:solidFill>
                  <a:srgbClr val="000000"/>
                </a:solidFill>
                <a:latin typeface="+mn-ea"/>
              </a:rPr>
              <a:t>W3C</a:t>
            </a:r>
            <a:r>
              <a:rPr lang="ja-JP" altLang="en-US" sz="1600" b="1" dirty="0">
                <a:solidFill>
                  <a:srgbClr val="000000"/>
                </a:solidFill>
                <a:latin typeface="+mn-ea"/>
              </a:rPr>
              <a:t>の</a:t>
            </a:r>
            <a:r>
              <a:rPr lang="en-US" altLang="ja-JP" sz="1600" b="1" dirty="0">
                <a:solidFill>
                  <a:srgbClr val="000000"/>
                </a:solidFill>
                <a:latin typeface="+mn-ea"/>
              </a:rPr>
              <a:t>Decentralized Identifiers</a:t>
            </a:r>
            <a:r>
              <a:rPr lang="ja-JP" altLang="en-US" sz="1600" b="1" dirty="0">
                <a:solidFill>
                  <a:srgbClr val="000000"/>
                </a:solidFill>
                <a:latin typeface="+mn-ea"/>
              </a:rPr>
              <a:t>（</a:t>
            </a:r>
            <a:r>
              <a:rPr lang="en-US" altLang="ja-JP" sz="1600" b="1" dirty="0">
                <a:solidFill>
                  <a:srgbClr val="000000"/>
                </a:solidFill>
                <a:latin typeface="+mn-ea"/>
              </a:rPr>
              <a:t>DIDs</a:t>
            </a:r>
            <a:r>
              <a:rPr lang="ja-JP" altLang="en-US" sz="1600" b="1" dirty="0">
                <a:solidFill>
                  <a:srgbClr val="000000"/>
                </a:solidFill>
                <a:latin typeface="+mn-ea"/>
              </a:rPr>
              <a:t>：分散型識別子）</a:t>
            </a:r>
            <a:r>
              <a:rPr lang="en-US" altLang="ja-JP" sz="1600" b="1" dirty="0">
                <a:solidFill>
                  <a:srgbClr val="000000"/>
                </a:solidFill>
                <a:latin typeface="+mn-ea"/>
              </a:rPr>
              <a:t>v1.0</a:t>
            </a:r>
            <a:r>
              <a:rPr lang="ja-JP" altLang="en-US" sz="1600" b="1" dirty="0">
                <a:solidFill>
                  <a:srgbClr val="000000"/>
                </a:solidFill>
                <a:latin typeface="+mn-ea"/>
              </a:rPr>
              <a:t>と</a:t>
            </a:r>
            <a:r>
              <a:rPr lang="en-US" altLang="ja-JP" sz="1600" b="1" dirty="0">
                <a:solidFill>
                  <a:srgbClr val="000000"/>
                </a:solidFill>
                <a:latin typeface="+mn-ea"/>
              </a:rPr>
              <a:t>Verifiable Credentials</a:t>
            </a:r>
            <a:r>
              <a:rPr lang="ja-JP" altLang="en-US" sz="1600" b="1" dirty="0">
                <a:solidFill>
                  <a:srgbClr val="000000"/>
                </a:solidFill>
                <a:latin typeface="+mn-ea"/>
              </a:rPr>
              <a:t>（</a:t>
            </a:r>
            <a:r>
              <a:rPr lang="en-US" altLang="ja-JP" sz="1600" b="1" dirty="0">
                <a:solidFill>
                  <a:srgbClr val="000000"/>
                </a:solidFill>
                <a:latin typeface="+mn-ea"/>
              </a:rPr>
              <a:t>VCs</a:t>
            </a:r>
            <a:r>
              <a:rPr lang="ja-JP" altLang="en-US" sz="1600" b="1" dirty="0">
                <a:solidFill>
                  <a:srgbClr val="000000"/>
                </a:solidFill>
                <a:latin typeface="+mn-ea"/>
              </a:rPr>
              <a:t>：検証可能な資格情報） </a:t>
            </a:r>
            <a:r>
              <a:rPr lang="en-US" altLang="ja-JP" sz="1600" b="1" dirty="0">
                <a:solidFill>
                  <a:srgbClr val="000000"/>
                </a:solidFill>
                <a:latin typeface="+mn-ea"/>
              </a:rPr>
              <a:t>v1.1</a:t>
            </a:r>
            <a:r>
              <a:rPr lang="ja-JP" altLang="en-US" sz="1600" b="1" dirty="0">
                <a:solidFill>
                  <a:srgbClr val="000000"/>
                </a:solidFill>
                <a:latin typeface="+mn-ea"/>
              </a:rPr>
              <a:t>が参照されている</a:t>
            </a:r>
            <a:endParaRPr kumimoji="1" lang="en-US" altLang="ja-JP" sz="1600" b="1" i="0" u="none" strike="noStrike" kern="1200" cap="none" spc="0" normalizeH="0" baseline="0" noProof="0" dirty="0">
              <a:ln>
                <a:noFill/>
              </a:ln>
              <a:solidFill>
                <a:srgbClr val="000000"/>
              </a:solidFill>
              <a:effectLst/>
              <a:uLnTx/>
              <a:uFillTx/>
              <a:latin typeface="+mn-ea"/>
            </a:endParaRPr>
          </a:p>
        </p:txBody>
      </p:sp>
      <p:sp>
        <p:nvSpPr>
          <p:cNvPr id="4" name="テキスト ボックス 3"/>
          <p:cNvSpPr txBox="1"/>
          <p:nvPr/>
        </p:nvSpPr>
        <p:spPr>
          <a:xfrm>
            <a:off x="373639" y="6208594"/>
            <a:ext cx="9340655" cy="478312"/>
          </a:xfrm>
          <a:prstGeom prst="rect">
            <a:avLst/>
          </a:prstGeom>
        </p:spPr>
        <p:txBody>
          <a:bodyPr vert="horz" wrap="none" lIns="0" tIns="45720" rIns="0" bIns="45720" rtlCol="0" anchor="t" anchorCtr="0">
            <a:normAutofit fontScale="97500" lnSpcReduction="10000"/>
          </a:bodyPr>
          <a:lstStyle/>
          <a:p>
            <a:pPr lvl="0">
              <a:defRPr/>
            </a:pPr>
            <a:r>
              <a:rPr kumimoji="1" lang="ja-JP" altLang="en-US" sz="900" b="0" i="0" u="none" strike="noStrike" kern="1200" cap="none" spc="0" normalizeH="0" baseline="0" noProof="0" dirty="0" smtClean="0">
                <a:ln>
                  <a:noFill/>
                </a:ln>
                <a:solidFill>
                  <a:srgbClr val="000000"/>
                </a:solidFill>
                <a:effectLst/>
                <a:uLnTx/>
                <a:uFillTx/>
                <a:latin typeface="+mn-ea"/>
              </a:rPr>
              <a:t>出所</a:t>
            </a:r>
            <a:r>
              <a:rPr lang="en-US" altLang="ja-JP" sz="900" dirty="0">
                <a:solidFill>
                  <a:srgbClr val="000000"/>
                </a:solidFill>
                <a:latin typeface="+mn-ea"/>
              </a:rPr>
              <a:t>)</a:t>
            </a:r>
            <a:endParaRPr kumimoji="1" lang="en-US" altLang="ja-JP" sz="900" b="0" i="0" u="none" strike="noStrike" kern="1200" cap="none" spc="0" normalizeH="0" baseline="0" noProof="0" dirty="0">
              <a:ln>
                <a:noFill/>
              </a:ln>
              <a:solidFill>
                <a:srgbClr val="000000"/>
              </a:solidFill>
              <a:effectLst/>
              <a:uLnTx/>
              <a:uFillTx/>
              <a:latin typeface="+mn-ea"/>
            </a:endParaRPr>
          </a:p>
          <a:p>
            <a:pPr lvl="0">
              <a:defRPr/>
            </a:pPr>
            <a:r>
              <a:rPr lang="en-US" altLang="ja-JP" sz="900" dirty="0" smtClean="0">
                <a:solidFill>
                  <a:srgbClr val="000000"/>
                </a:solidFill>
                <a:latin typeface="+mn-ea"/>
              </a:rPr>
              <a:t>1 </a:t>
            </a:r>
            <a:r>
              <a:rPr lang="en-US" altLang="ja-JP" sz="900" dirty="0">
                <a:solidFill>
                  <a:srgbClr val="000000"/>
                </a:solidFill>
                <a:latin typeface="+mn-ea"/>
              </a:rPr>
              <a:t>https://www.w3.org/TR/did-core/</a:t>
            </a:r>
          </a:p>
          <a:p>
            <a:pPr lvl="0">
              <a:defRPr/>
            </a:pPr>
            <a:r>
              <a:rPr lang="en-US" altLang="ja-JP" sz="900" dirty="0" smtClean="0">
                <a:solidFill>
                  <a:srgbClr val="000000"/>
                </a:solidFill>
                <a:latin typeface="+mn-ea"/>
              </a:rPr>
              <a:t>2 </a:t>
            </a:r>
            <a:r>
              <a:rPr lang="en-US" altLang="ja-JP" sz="900" dirty="0">
                <a:solidFill>
                  <a:srgbClr val="000000"/>
                </a:solidFill>
                <a:latin typeface="+mn-ea"/>
              </a:rPr>
              <a:t>https://www.w3.org/TR/vc-data-model/</a:t>
            </a:r>
            <a:endParaRPr kumimoji="1" lang="ja-JP" altLang="en-US" sz="900" b="0" i="0" u="none" strike="noStrike" kern="1200" cap="none" spc="0" normalizeH="0" baseline="0" noProof="0" dirty="0">
              <a:ln>
                <a:noFill/>
              </a:ln>
              <a:solidFill>
                <a:srgbClr val="000000"/>
              </a:solidFill>
              <a:effectLst/>
              <a:uLnTx/>
              <a:uFillTx/>
              <a:latin typeface="+mn-ea"/>
            </a:endParaRPr>
          </a:p>
        </p:txBody>
      </p:sp>
      <p:pic>
        <p:nvPicPr>
          <p:cNvPr id="8" name="図 7"/>
          <p:cNvPicPr>
            <a:picLocks noChangeAspect="1"/>
          </p:cNvPicPr>
          <p:nvPr/>
        </p:nvPicPr>
        <p:blipFill>
          <a:blip r:embed="rId2"/>
          <a:stretch>
            <a:fillRect/>
          </a:stretch>
        </p:blipFill>
        <p:spPr>
          <a:xfrm>
            <a:off x="5186856" y="3865381"/>
            <a:ext cx="4398355" cy="1955677"/>
          </a:xfrm>
          <a:prstGeom prst="rect">
            <a:avLst/>
          </a:prstGeom>
        </p:spPr>
      </p:pic>
      <p:pic>
        <p:nvPicPr>
          <p:cNvPr id="6" name="図 5"/>
          <p:cNvPicPr>
            <a:picLocks noChangeAspect="1"/>
          </p:cNvPicPr>
          <p:nvPr/>
        </p:nvPicPr>
        <p:blipFill rotWithShape="1">
          <a:blip r:embed="rId3"/>
          <a:srcRect l="4909"/>
          <a:stretch/>
        </p:blipFill>
        <p:spPr>
          <a:xfrm>
            <a:off x="555124" y="3650053"/>
            <a:ext cx="4116725" cy="2441627"/>
          </a:xfrm>
          <a:prstGeom prst="rect">
            <a:avLst/>
          </a:prstGeom>
        </p:spPr>
      </p:pic>
      <p:sp>
        <p:nvSpPr>
          <p:cNvPr id="10" name="正方形/長方形 9"/>
          <p:cNvSpPr/>
          <p:nvPr/>
        </p:nvSpPr>
        <p:spPr>
          <a:xfrm>
            <a:off x="650673" y="1592068"/>
            <a:ext cx="3954737" cy="338554"/>
          </a:xfrm>
          <a:prstGeom prst="rect">
            <a:avLst/>
          </a:prstGeom>
        </p:spPr>
        <p:txBody>
          <a:bodyPr wrap="none">
            <a:spAutoFit/>
          </a:bodyPr>
          <a:lstStyle/>
          <a:p>
            <a:r>
              <a:rPr lang="en-US" altLang="ja-JP" sz="1600" b="1" u="sng" dirty="0">
                <a:solidFill>
                  <a:schemeClr val="accent2">
                    <a:lumMod val="75000"/>
                    <a:lumOff val="25000"/>
                  </a:schemeClr>
                </a:solidFill>
                <a:latin typeface="+mn-ea"/>
              </a:rPr>
              <a:t>Decentralized Identifiers</a:t>
            </a:r>
            <a:r>
              <a:rPr lang="ja-JP" altLang="en-US" sz="1600" b="1" u="sng" dirty="0">
                <a:solidFill>
                  <a:schemeClr val="accent2">
                    <a:lumMod val="75000"/>
                    <a:lumOff val="25000"/>
                  </a:schemeClr>
                </a:solidFill>
                <a:latin typeface="+mn-ea"/>
              </a:rPr>
              <a:t>（</a:t>
            </a:r>
            <a:r>
              <a:rPr lang="en-US" altLang="ja-JP" sz="1600" b="1" u="sng" dirty="0">
                <a:solidFill>
                  <a:schemeClr val="accent2">
                    <a:lumMod val="75000"/>
                    <a:lumOff val="25000"/>
                  </a:schemeClr>
                </a:solidFill>
                <a:latin typeface="+mn-ea"/>
              </a:rPr>
              <a:t>DIDs</a:t>
            </a:r>
            <a:r>
              <a:rPr lang="ja-JP" altLang="en-US" sz="1600" b="1" u="sng" dirty="0">
                <a:solidFill>
                  <a:schemeClr val="accent2">
                    <a:lumMod val="75000"/>
                    <a:lumOff val="25000"/>
                  </a:schemeClr>
                </a:solidFill>
                <a:latin typeface="+mn-ea"/>
              </a:rPr>
              <a:t>）</a:t>
            </a:r>
            <a:r>
              <a:rPr lang="en-US" altLang="ja-JP" sz="1600" b="1" u="sng" baseline="30000" dirty="0">
                <a:solidFill>
                  <a:schemeClr val="accent2">
                    <a:lumMod val="75000"/>
                    <a:lumOff val="25000"/>
                  </a:schemeClr>
                </a:solidFill>
                <a:latin typeface="+mn-ea"/>
              </a:rPr>
              <a:t>1</a:t>
            </a:r>
          </a:p>
        </p:txBody>
      </p:sp>
      <p:sp>
        <p:nvSpPr>
          <p:cNvPr id="11" name="正方形/長方形 10"/>
          <p:cNvSpPr/>
          <p:nvPr/>
        </p:nvSpPr>
        <p:spPr>
          <a:xfrm>
            <a:off x="5898120" y="1592068"/>
            <a:ext cx="3451842" cy="338554"/>
          </a:xfrm>
          <a:prstGeom prst="rect">
            <a:avLst/>
          </a:prstGeom>
        </p:spPr>
        <p:txBody>
          <a:bodyPr wrap="none">
            <a:spAutoFit/>
          </a:bodyPr>
          <a:lstStyle/>
          <a:p>
            <a:r>
              <a:rPr lang="en-US" altLang="ja-JP" sz="1600" b="1" u="sng" dirty="0">
                <a:solidFill>
                  <a:schemeClr val="accent2">
                    <a:lumMod val="75000"/>
                    <a:lumOff val="25000"/>
                  </a:schemeClr>
                </a:solidFill>
                <a:latin typeface="+mn-ea"/>
              </a:rPr>
              <a:t>Verifiable Credentials</a:t>
            </a:r>
            <a:r>
              <a:rPr lang="ja-JP" altLang="en-US" sz="1600" b="1" u="sng" dirty="0">
                <a:solidFill>
                  <a:schemeClr val="accent2">
                    <a:lumMod val="75000"/>
                    <a:lumOff val="25000"/>
                  </a:schemeClr>
                </a:solidFill>
                <a:latin typeface="+mn-ea"/>
              </a:rPr>
              <a:t>（</a:t>
            </a:r>
            <a:r>
              <a:rPr lang="en-US" altLang="ja-JP" sz="1600" b="1" u="sng" dirty="0">
                <a:solidFill>
                  <a:schemeClr val="accent2">
                    <a:lumMod val="75000"/>
                    <a:lumOff val="25000"/>
                  </a:schemeClr>
                </a:solidFill>
                <a:latin typeface="+mn-ea"/>
              </a:rPr>
              <a:t>VCs</a:t>
            </a:r>
            <a:r>
              <a:rPr lang="ja-JP" altLang="en-US" sz="1600" b="1" u="sng" dirty="0">
                <a:solidFill>
                  <a:schemeClr val="accent2">
                    <a:lumMod val="75000"/>
                    <a:lumOff val="25000"/>
                  </a:schemeClr>
                </a:solidFill>
                <a:latin typeface="+mn-ea"/>
              </a:rPr>
              <a:t>）</a:t>
            </a:r>
            <a:r>
              <a:rPr lang="en-US" altLang="ja-JP" sz="1600" b="1" u="sng" baseline="30000" dirty="0">
                <a:solidFill>
                  <a:schemeClr val="accent2">
                    <a:lumMod val="75000"/>
                    <a:lumOff val="25000"/>
                  </a:schemeClr>
                </a:solidFill>
                <a:latin typeface="+mn-ea"/>
              </a:rPr>
              <a:t>2</a:t>
            </a:r>
          </a:p>
        </p:txBody>
      </p:sp>
      <p:sp>
        <p:nvSpPr>
          <p:cNvPr id="12" name="正方形/長方形 11"/>
          <p:cNvSpPr/>
          <p:nvPr/>
        </p:nvSpPr>
        <p:spPr>
          <a:xfrm>
            <a:off x="331788" y="1968073"/>
            <a:ext cx="4453046" cy="1688483"/>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ja-JP" altLang="en-US" sz="1400" dirty="0">
                <a:solidFill>
                  <a:schemeClr val="tx1"/>
                </a:solidFill>
              </a:rPr>
              <a:t>サブジェクト（人、組織、モノ等）自身が特定のレジストリや</a:t>
            </a:r>
            <a:r>
              <a:rPr lang="en-US" altLang="ja-JP" sz="1400" dirty="0">
                <a:solidFill>
                  <a:schemeClr val="tx1"/>
                </a:solidFill>
              </a:rPr>
              <a:t>ID</a:t>
            </a:r>
            <a:r>
              <a:rPr lang="ja-JP" altLang="en-US" sz="1400" dirty="0">
                <a:solidFill>
                  <a:schemeClr val="tx1"/>
                </a:solidFill>
              </a:rPr>
              <a:t>プロバイダーから分離されたグローバルに一意な識別子（</a:t>
            </a:r>
            <a:r>
              <a:rPr lang="en-US" altLang="ja-JP" sz="1400" dirty="0">
                <a:solidFill>
                  <a:schemeClr val="tx1"/>
                </a:solidFill>
              </a:rPr>
              <a:t>DID</a:t>
            </a:r>
            <a:r>
              <a:rPr lang="ja-JP" altLang="en-US" sz="1400" dirty="0">
                <a:solidFill>
                  <a:schemeClr val="tx1"/>
                </a:solidFill>
              </a:rPr>
              <a:t>）を発行・活用するための仕様を規定する国際標準であり、</a:t>
            </a:r>
            <a:r>
              <a:rPr kumimoji="1" lang="en-US" altLang="ja-JP" sz="1400" dirty="0">
                <a:solidFill>
                  <a:schemeClr val="tx1"/>
                </a:solidFill>
              </a:rPr>
              <a:t>DID</a:t>
            </a:r>
            <a:r>
              <a:rPr kumimoji="1" lang="ja-JP" altLang="en-US" sz="1400" dirty="0">
                <a:solidFill>
                  <a:schemeClr val="tx1"/>
                </a:solidFill>
              </a:rPr>
              <a:t>の形式やそのメタデータを記録した</a:t>
            </a:r>
            <a:r>
              <a:rPr kumimoji="1" lang="en-US" altLang="ja-JP" sz="1400" dirty="0">
                <a:solidFill>
                  <a:schemeClr val="tx1"/>
                </a:solidFill>
              </a:rPr>
              <a:t>DID Document</a:t>
            </a:r>
            <a:r>
              <a:rPr kumimoji="1" lang="ja-JP" altLang="en-US" sz="1400" dirty="0" err="1">
                <a:solidFill>
                  <a:schemeClr val="tx1"/>
                </a:solidFill>
              </a:rPr>
              <a:t>、</a:t>
            </a:r>
            <a:r>
              <a:rPr kumimoji="1" lang="ja-JP" altLang="en-US" sz="1400" dirty="0">
                <a:solidFill>
                  <a:schemeClr val="tx1"/>
                </a:solidFill>
              </a:rPr>
              <a:t>及びそれらが登録される</a:t>
            </a:r>
            <a:r>
              <a:rPr lang="ja-JP" altLang="en-US" sz="1400" dirty="0">
                <a:solidFill>
                  <a:schemeClr val="tx1"/>
                </a:solidFill>
              </a:rPr>
              <a:t>検証可能なデータレジストリ、</a:t>
            </a:r>
            <a:r>
              <a:rPr lang="en-US" altLang="ja-JP" sz="1400" dirty="0">
                <a:solidFill>
                  <a:schemeClr val="tx1"/>
                </a:solidFill>
              </a:rPr>
              <a:t>DID Document</a:t>
            </a:r>
            <a:r>
              <a:rPr lang="ja-JP" altLang="en-US" sz="1400" dirty="0">
                <a:solidFill>
                  <a:schemeClr val="tx1"/>
                </a:solidFill>
              </a:rPr>
              <a:t>の検索・取得を行う</a:t>
            </a:r>
            <a:r>
              <a:rPr lang="en-US" altLang="ja-JP" sz="1400" dirty="0">
                <a:solidFill>
                  <a:schemeClr val="tx1"/>
                </a:solidFill>
              </a:rPr>
              <a:t>DID Resolver</a:t>
            </a:r>
            <a:r>
              <a:rPr lang="ja-JP" altLang="en-US" sz="1400" dirty="0">
                <a:solidFill>
                  <a:schemeClr val="tx1"/>
                </a:solidFill>
              </a:rPr>
              <a:t>といった要素から構成される</a:t>
            </a:r>
            <a:endParaRPr kumimoji="1" lang="ja-JP" altLang="en-US" sz="1400" dirty="0">
              <a:solidFill>
                <a:schemeClr val="tx1"/>
              </a:solidFill>
            </a:endParaRPr>
          </a:p>
        </p:txBody>
      </p:sp>
      <p:sp>
        <p:nvSpPr>
          <p:cNvPr id="13" name="正方形/長方形 12"/>
          <p:cNvSpPr/>
          <p:nvPr/>
        </p:nvSpPr>
        <p:spPr>
          <a:xfrm>
            <a:off x="5073871" y="1968073"/>
            <a:ext cx="4640423" cy="1684949"/>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ja-JP" altLang="en-US" sz="1400" dirty="0">
                <a:solidFill>
                  <a:schemeClr val="tx1"/>
                </a:solidFill>
              </a:rPr>
              <a:t>運転</a:t>
            </a:r>
            <a:r>
              <a:rPr lang="ja-JP" altLang="en-US" sz="1400" dirty="0" smtClean="0">
                <a:solidFill>
                  <a:schemeClr val="tx1"/>
                </a:solidFill>
              </a:rPr>
              <a:t>免許証などの資格情報</a:t>
            </a:r>
            <a:r>
              <a:rPr kumimoji="1" lang="ja-JP" altLang="en-US" sz="1400" dirty="0" smtClean="0">
                <a:solidFill>
                  <a:schemeClr val="tx1"/>
                </a:solidFill>
              </a:rPr>
              <a:t>について、インターネット</a:t>
            </a:r>
            <a:r>
              <a:rPr kumimoji="1" lang="ja-JP" altLang="en-US" sz="1400" dirty="0">
                <a:solidFill>
                  <a:schemeClr val="tx1"/>
                </a:solidFill>
              </a:rPr>
              <a:t>・</a:t>
            </a:r>
            <a:r>
              <a:rPr kumimoji="1" lang="en-US" altLang="ja-JP" sz="1400" dirty="0">
                <a:solidFill>
                  <a:schemeClr val="tx1"/>
                </a:solidFill>
              </a:rPr>
              <a:t>Web</a:t>
            </a:r>
            <a:r>
              <a:rPr kumimoji="1" lang="ja-JP" altLang="en-US" sz="1400" dirty="0">
                <a:solidFill>
                  <a:schemeClr val="tx1"/>
                </a:solidFill>
              </a:rPr>
              <a:t>上</a:t>
            </a:r>
            <a:r>
              <a:rPr kumimoji="1" lang="ja-JP" altLang="en-US" sz="1400" dirty="0" smtClean="0">
                <a:solidFill>
                  <a:schemeClr val="tx1"/>
                </a:solidFill>
              </a:rPr>
              <a:t>でその内容を検証</a:t>
            </a:r>
            <a:r>
              <a:rPr kumimoji="1" lang="ja-JP" altLang="en-US" sz="1400" dirty="0">
                <a:solidFill>
                  <a:schemeClr val="tx1"/>
                </a:solidFill>
              </a:rPr>
              <a:t>することが</a:t>
            </a:r>
            <a:r>
              <a:rPr kumimoji="1" lang="ja-JP" altLang="en-US" sz="1400" dirty="0" smtClean="0">
                <a:solidFill>
                  <a:schemeClr val="tx1"/>
                </a:solidFill>
              </a:rPr>
              <a:t>できる資格情報を</a:t>
            </a:r>
            <a:r>
              <a:rPr kumimoji="1" lang="ja-JP" altLang="en-US" sz="1400" dirty="0">
                <a:solidFill>
                  <a:schemeClr val="tx1"/>
                </a:solidFill>
              </a:rPr>
              <a:t>発行・提示・検証するための仕様を規定する国際標準であり、ある資格情報を発行する</a:t>
            </a:r>
            <a:r>
              <a:rPr lang="en-US" altLang="ja-JP" sz="1400" dirty="0">
                <a:solidFill>
                  <a:schemeClr val="tx1"/>
                </a:solidFill>
              </a:rPr>
              <a:t>I</a:t>
            </a:r>
            <a:r>
              <a:rPr kumimoji="1" lang="en-US" altLang="ja-JP" sz="1400" dirty="0">
                <a:solidFill>
                  <a:schemeClr val="tx1"/>
                </a:solidFill>
              </a:rPr>
              <a:t>ssuer</a:t>
            </a:r>
            <a:r>
              <a:rPr kumimoji="1" lang="ja-JP" altLang="en-US" sz="1400" dirty="0">
                <a:solidFill>
                  <a:schemeClr val="tx1"/>
                </a:solidFill>
              </a:rPr>
              <a:t>と、それを受け取るエンティティである</a:t>
            </a:r>
            <a:r>
              <a:rPr kumimoji="1" lang="en-US" altLang="ja-JP" sz="1400" dirty="0">
                <a:solidFill>
                  <a:schemeClr val="tx1"/>
                </a:solidFill>
              </a:rPr>
              <a:t>Holder</a:t>
            </a:r>
            <a:r>
              <a:rPr lang="ja-JP" altLang="en-US" sz="1400" dirty="0" err="1">
                <a:solidFill>
                  <a:schemeClr val="tx1"/>
                </a:solidFill>
              </a:rPr>
              <a:t>、</a:t>
            </a:r>
            <a:r>
              <a:rPr lang="ja-JP" altLang="en-US" sz="1400" dirty="0">
                <a:solidFill>
                  <a:schemeClr val="tx1"/>
                </a:solidFill>
              </a:rPr>
              <a:t>資格情報の提示を受ける</a:t>
            </a:r>
            <a:r>
              <a:rPr lang="en-US" altLang="ja-JP" sz="1400" dirty="0">
                <a:solidFill>
                  <a:schemeClr val="tx1"/>
                </a:solidFill>
              </a:rPr>
              <a:t>Verifier</a:t>
            </a:r>
            <a:r>
              <a:rPr lang="ja-JP" altLang="en-US" sz="1400" dirty="0">
                <a:solidFill>
                  <a:schemeClr val="tx1"/>
                </a:solidFill>
              </a:rPr>
              <a:t>が、検証可能なデータレジストリを介して発行・提示・検証を行うデータモデルとなっている</a:t>
            </a:r>
            <a:endParaRPr kumimoji="1" lang="ja-JP" altLang="en-US" sz="1400" dirty="0">
              <a:solidFill>
                <a:schemeClr val="tx1"/>
              </a:solidFill>
            </a:endParaRPr>
          </a:p>
        </p:txBody>
      </p:sp>
      <p:cxnSp>
        <p:nvCxnSpPr>
          <p:cNvPr id="14" name="直線コネクタ 13"/>
          <p:cNvCxnSpPr/>
          <p:nvPr/>
        </p:nvCxnSpPr>
        <p:spPr>
          <a:xfrm>
            <a:off x="4929352" y="1968073"/>
            <a:ext cx="0" cy="4243608"/>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2432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0" y="2717803"/>
            <a:ext cx="9447509" cy="3060698"/>
          </a:xfrm>
        </p:spPr>
        <p:txBody>
          <a:bodyPr/>
          <a:lstStyle/>
          <a:p>
            <a:r>
              <a:rPr lang="en-US" altLang="ja-JP" sz="3200" b="1" dirty="0"/>
              <a:t>3.</a:t>
            </a:r>
            <a:r>
              <a:rPr lang="ja-JP" altLang="en-US" sz="3200" b="1" dirty="0"/>
              <a:t>詳細調査結果：</a:t>
            </a:r>
            <a:endParaRPr lang="en-US" altLang="ja-JP" sz="3200" b="1" dirty="0"/>
          </a:p>
          <a:p>
            <a:r>
              <a:rPr kumimoji="1" lang="ja-JP" altLang="en-US" sz="2400" b="1" dirty="0"/>
              <a:t>　</a:t>
            </a:r>
            <a:r>
              <a:rPr lang="en-US" altLang="ja-JP" sz="2400" b="1" dirty="0"/>
              <a:t>3.1 </a:t>
            </a:r>
            <a:r>
              <a:rPr lang="ja-JP" altLang="en-US" sz="2400" b="1" dirty="0"/>
              <a:t>共通識別番号・デジタル</a:t>
            </a:r>
            <a:r>
              <a:rPr lang="en-US" altLang="ja-JP" sz="2400" b="1" dirty="0"/>
              <a:t>ID</a:t>
            </a:r>
            <a:r>
              <a:rPr lang="ja-JP" altLang="en-US" sz="2400" b="1" dirty="0"/>
              <a:t>に関する政策動向</a:t>
            </a:r>
            <a:endParaRPr kumimoji="1" lang="en-US" altLang="ja-JP" sz="2400" b="1" dirty="0"/>
          </a:p>
          <a:p>
            <a:r>
              <a:rPr lang="ja-JP" altLang="en-US" sz="2400" b="1" dirty="0">
                <a:solidFill>
                  <a:schemeClr val="bg1">
                    <a:lumMod val="50000"/>
                  </a:schemeClr>
                </a:solidFill>
              </a:rPr>
              <a:t>　</a:t>
            </a:r>
            <a:r>
              <a:rPr lang="en-US" altLang="ja-JP" sz="2400" b="1" dirty="0">
                <a:solidFill>
                  <a:schemeClr val="bg1">
                    <a:lumMod val="50000"/>
                  </a:schemeClr>
                </a:solidFill>
              </a:rPr>
              <a:t>3.2 </a:t>
            </a:r>
            <a:r>
              <a:rPr lang="ja-JP" altLang="en-US" sz="2400" b="1" dirty="0">
                <a:solidFill>
                  <a:schemeClr val="bg1">
                    <a:lumMod val="50000"/>
                  </a:schemeClr>
                </a:solidFill>
              </a:rPr>
              <a:t>トラストフレームワークの策定状況</a:t>
            </a:r>
            <a:endParaRPr lang="en-US" altLang="ja-JP" sz="2400" b="1" dirty="0">
              <a:solidFill>
                <a:schemeClr val="bg1">
                  <a:lumMod val="50000"/>
                </a:schemeClr>
              </a:solidFill>
            </a:endParaRPr>
          </a:p>
          <a:p>
            <a:r>
              <a:rPr kumimoji="1" lang="ja-JP" altLang="en-US" sz="2400" b="1" dirty="0">
                <a:solidFill>
                  <a:schemeClr val="bg1">
                    <a:lumMod val="50000"/>
                  </a:schemeClr>
                </a:solidFill>
              </a:rPr>
              <a:t>　</a:t>
            </a:r>
            <a:r>
              <a:rPr lang="en-US" altLang="ja-JP" sz="2400" b="1" dirty="0">
                <a:solidFill>
                  <a:schemeClr val="bg1">
                    <a:lumMod val="50000"/>
                  </a:schemeClr>
                </a:solidFill>
              </a:rPr>
              <a:t>3.3 </a:t>
            </a:r>
            <a:r>
              <a:rPr lang="ja-JP" altLang="en-US" sz="2400" b="1" dirty="0">
                <a:solidFill>
                  <a:schemeClr val="bg1">
                    <a:lumMod val="50000"/>
                  </a:schemeClr>
                </a:solidFill>
              </a:rPr>
              <a:t>自己主権型／分散型アイデンティティに関する取り組み・ユースケース</a:t>
            </a:r>
            <a:endParaRPr kumimoji="1" lang="en-US" altLang="ja-JP" sz="2400" b="1" dirty="0">
              <a:solidFill>
                <a:schemeClr val="bg1">
                  <a:lumMod val="50000"/>
                </a:schemeClr>
              </a:solidFill>
            </a:endParaRPr>
          </a:p>
        </p:txBody>
      </p:sp>
    </p:spTree>
    <p:extLst>
      <p:ext uri="{BB962C8B-B14F-4D97-AF65-F5344CB8AC3E}">
        <p14:creationId xmlns:p14="http://schemas.microsoft.com/office/powerpoint/2010/main" val="1935237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9294518" cy="3060698"/>
          </a:xfrm>
        </p:spPr>
        <p:txBody>
          <a:bodyPr/>
          <a:lstStyle/>
          <a:p>
            <a:r>
              <a:rPr lang="en-US" altLang="ja-JP" sz="2400" b="1" dirty="0"/>
              <a:t>3.1 </a:t>
            </a:r>
            <a:r>
              <a:rPr lang="ja-JP" altLang="en-US" sz="2400" b="1" dirty="0"/>
              <a:t>詳細調査結果：共通識別番号・デジタル</a:t>
            </a:r>
            <a:r>
              <a:rPr lang="en-US" altLang="ja-JP" sz="2400" b="1" dirty="0"/>
              <a:t>ID</a:t>
            </a:r>
            <a:r>
              <a:rPr lang="ja-JP" altLang="en-US" sz="2400" b="1" dirty="0"/>
              <a:t>に関する政策動向</a:t>
            </a:r>
          </a:p>
          <a:p>
            <a:r>
              <a:rPr kumimoji="1" lang="ja-JP" altLang="en-US" sz="2000" b="1" dirty="0"/>
              <a:t>　</a:t>
            </a:r>
            <a:r>
              <a:rPr lang="en-US" altLang="ja-JP" sz="2000" b="1" dirty="0"/>
              <a:t>3.1.1 </a:t>
            </a:r>
            <a:r>
              <a:rPr lang="ja-JP" altLang="en-US" sz="2000" b="1" dirty="0"/>
              <a:t>欧州（</a:t>
            </a:r>
            <a:r>
              <a:rPr lang="en-US" altLang="ja-JP" sz="2000" b="1" dirty="0"/>
              <a:t>EU</a:t>
            </a:r>
            <a:r>
              <a:rPr lang="ja-JP" altLang="en-US" sz="2000" b="1" dirty="0" err="1"/>
              <a:t>、</a:t>
            </a:r>
            <a:r>
              <a:rPr lang="ja-JP" altLang="en-US" sz="2000" b="1" dirty="0"/>
              <a:t>ドイツ、イギリス）における調査結果</a:t>
            </a:r>
            <a:endParaRPr lang="en-US" altLang="ja-JP" sz="2000" b="1" dirty="0"/>
          </a:p>
        </p:txBody>
      </p:sp>
    </p:spTree>
    <p:extLst>
      <p:ext uri="{BB962C8B-B14F-4D97-AF65-F5344CB8AC3E}">
        <p14:creationId xmlns:p14="http://schemas.microsoft.com/office/powerpoint/2010/main" val="4024064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共通識別番号に関する調査結果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現在に至るまでの変遷（共通識別番号）</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2" name="正方形/長方形 11"/>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en-US" altLang="ja-JP" sz="1600" b="1" dirty="0">
                <a:solidFill>
                  <a:srgbClr val="000000"/>
                </a:solidFill>
                <a:latin typeface="Meiryo UI"/>
              </a:rPr>
              <a:t>EU</a:t>
            </a:r>
            <a:r>
              <a:rPr lang="ja-JP" altLang="en-US" sz="1600" b="1" dirty="0">
                <a:solidFill>
                  <a:srgbClr val="000000"/>
                </a:solidFill>
                <a:latin typeface="Meiryo UI"/>
              </a:rPr>
              <a:t>においては欧州全体としての統一的な識別番号は存在せず、加盟国に依っている現状である</a:t>
            </a:r>
            <a:endParaRPr lang="en-US" altLang="ja-JP" b="1" dirty="0">
              <a:solidFill>
                <a:srgbClr val="000000"/>
              </a:solidFill>
              <a:latin typeface="Meiryo UI"/>
            </a:endParaRPr>
          </a:p>
          <a:p>
            <a:pPr marL="285750" lvl="0" indent="-285750" defTabSz="288000">
              <a:buFont typeface="Arial" panose="020B0604020202020204" pitchFamily="34" charset="0"/>
              <a:buChar char="•"/>
            </a:pPr>
            <a:endParaRPr lang="en-US" altLang="ja-JP" b="1" dirty="0">
              <a:solidFill>
                <a:srgbClr val="000000"/>
              </a:solidFill>
              <a:latin typeface="Meiryo UI"/>
            </a:endParaRPr>
          </a:p>
        </p:txBody>
      </p:sp>
      <p:sp>
        <p:nvSpPr>
          <p:cNvPr id="14" name="テキスト ボックス 13"/>
          <p:cNvSpPr txBox="1"/>
          <p:nvPr/>
        </p:nvSpPr>
        <p:spPr>
          <a:xfrm>
            <a:off x="331788" y="1300881"/>
            <a:ext cx="9242723" cy="445793"/>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EU</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加盟国における共通識別番号の例</a:t>
            </a:r>
          </a:p>
        </p:txBody>
      </p:sp>
      <p:graphicFrame>
        <p:nvGraphicFramePr>
          <p:cNvPr id="2" name="表 1"/>
          <p:cNvGraphicFramePr>
            <a:graphicFrameLocks noGrp="1"/>
          </p:cNvGraphicFramePr>
          <p:nvPr>
            <p:extLst>
              <p:ext uri="{D42A27DB-BD31-4B8C-83A1-F6EECF244321}">
                <p14:modId xmlns:p14="http://schemas.microsoft.com/office/powerpoint/2010/main" val="420080215"/>
              </p:ext>
            </p:extLst>
          </p:nvPr>
        </p:nvGraphicFramePr>
        <p:xfrm>
          <a:off x="331490" y="1651693"/>
          <a:ext cx="9243019" cy="3857025"/>
        </p:xfrm>
        <a:graphic>
          <a:graphicData uri="http://schemas.openxmlformats.org/drawingml/2006/table">
            <a:tbl>
              <a:tblPr firstRow="1" bandRow="1">
                <a:tableStyleId>{5C22544A-7EE6-4342-B048-85BDC9FD1C3A}</a:tableStyleId>
              </a:tblPr>
              <a:tblGrid>
                <a:gridCol w="1309933">
                  <a:extLst>
                    <a:ext uri="{9D8B030D-6E8A-4147-A177-3AD203B41FA5}">
                      <a16:colId xmlns:a16="http://schemas.microsoft.com/office/drawing/2014/main" val="659271294"/>
                    </a:ext>
                  </a:extLst>
                </a:gridCol>
                <a:gridCol w="7933086">
                  <a:extLst>
                    <a:ext uri="{9D8B030D-6E8A-4147-A177-3AD203B41FA5}">
                      <a16:colId xmlns:a16="http://schemas.microsoft.com/office/drawing/2014/main" val="735105478"/>
                    </a:ext>
                  </a:extLst>
                </a:gridCol>
              </a:tblGrid>
              <a:tr h="364677">
                <a:tc>
                  <a:txBody>
                    <a:bodyPr/>
                    <a:lstStyle/>
                    <a:p>
                      <a:pPr algn="ctr"/>
                      <a:r>
                        <a:rPr kumimoji="1" lang="ja-JP" altLang="en-US" sz="1400" dirty="0">
                          <a:latin typeface="+mn-ea"/>
                          <a:ea typeface="+mn-ea"/>
                        </a:rPr>
                        <a:t>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400" dirty="0">
                          <a:latin typeface="+mn-ea"/>
                          <a:ea typeface="+mn-ea"/>
                        </a:rPr>
                        <a:t>共通識別番号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3549678812"/>
                  </a:ext>
                </a:extLst>
              </a:tr>
              <a:tr h="832570">
                <a:tc>
                  <a:txBody>
                    <a:bodyPr/>
                    <a:lstStyle/>
                    <a:p>
                      <a:pPr algn="ctr"/>
                      <a:r>
                        <a:rPr kumimoji="1" lang="ja-JP" altLang="en-US" sz="1400" b="1" dirty="0">
                          <a:latin typeface="+mn-ea"/>
                          <a:ea typeface="+mn-ea"/>
                        </a:rPr>
                        <a:t>エストニア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400" dirty="0">
                          <a:latin typeface="+mn-ea"/>
                          <a:ea typeface="+mn-ea"/>
                        </a:rPr>
                        <a:t>2000</a:t>
                      </a:r>
                      <a:r>
                        <a:rPr kumimoji="1" lang="ja-JP" altLang="en-US" sz="1400" dirty="0">
                          <a:latin typeface="+mn-ea"/>
                          <a:ea typeface="+mn-ea"/>
                        </a:rPr>
                        <a:t>年に制定された国民登録法に基づき、</a:t>
                      </a:r>
                      <a:r>
                        <a:rPr kumimoji="1" lang="en-US" altLang="ja-JP" sz="1400" dirty="0">
                          <a:latin typeface="+mn-ea"/>
                          <a:ea typeface="+mn-ea"/>
                        </a:rPr>
                        <a:t>11</a:t>
                      </a:r>
                      <a:r>
                        <a:rPr kumimoji="1" lang="ja-JP" altLang="en-US" sz="1400" dirty="0">
                          <a:latin typeface="+mn-ea"/>
                          <a:ea typeface="+mn-ea"/>
                        </a:rPr>
                        <a:t>桁の数字である国民番号が内務省の所管で付番されている</a:t>
                      </a:r>
                      <a:r>
                        <a:rPr kumimoji="1" lang="en-US" altLang="ja-JP" sz="1400" baseline="30000" dirty="0">
                          <a:latin typeface="+mn-ea"/>
                          <a:ea typeface="+mn-ea"/>
                        </a:rPr>
                        <a:t>1</a:t>
                      </a:r>
                      <a:endParaRPr kumimoji="1" lang="ja-JP" altLang="en-US" sz="14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4886819"/>
                  </a:ext>
                </a:extLst>
              </a:tr>
              <a:tr h="994638">
                <a:tc>
                  <a:txBody>
                    <a:bodyPr/>
                    <a:lstStyle/>
                    <a:p>
                      <a:pPr algn="ctr"/>
                      <a:r>
                        <a:rPr kumimoji="1" lang="ja-JP" altLang="en-US" sz="1400" b="1" dirty="0">
                          <a:latin typeface="+mn-ea"/>
                          <a:ea typeface="+mn-ea"/>
                        </a:rPr>
                        <a:t>オーストリア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r>
                        <a:rPr kumimoji="1" lang="en-US" altLang="ja-JP" sz="1400" dirty="0">
                          <a:latin typeface="+mn-ea"/>
                          <a:ea typeface="+mn-ea"/>
                        </a:rPr>
                        <a:t>2004</a:t>
                      </a:r>
                      <a:r>
                        <a:rPr kumimoji="1" lang="ja-JP" altLang="en-US" sz="1400" dirty="0">
                          <a:latin typeface="+mn-ea"/>
                          <a:ea typeface="+mn-ea"/>
                        </a:rPr>
                        <a:t>年に制定された電子政府によって、国民の共通識別番号が規定されており、出生時に付番される国民登録番号である</a:t>
                      </a:r>
                      <a:r>
                        <a:rPr kumimoji="1" lang="en-US" altLang="ja-JP" sz="1400" dirty="0">
                          <a:latin typeface="+mn-ea"/>
                          <a:ea typeface="+mn-ea"/>
                        </a:rPr>
                        <a:t>ZMR-</a:t>
                      </a:r>
                      <a:r>
                        <a:rPr kumimoji="1" lang="en-US" altLang="ja-JP" sz="1400" dirty="0" err="1">
                          <a:latin typeface="+mn-ea"/>
                          <a:ea typeface="+mn-ea"/>
                        </a:rPr>
                        <a:t>Zahl</a:t>
                      </a:r>
                      <a:r>
                        <a:rPr kumimoji="1" lang="ja-JP" altLang="en-US" sz="1400" dirty="0" err="1">
                          <a:latin typeface="+mn-ea"/>
                          <a:ea typeface="+mn-ea"/>
                        </a:rPr>
                        <a:t>、</a:t>
                      </a:r>
                      <a:r>
                        <a:rPr kumimoji="1" lang="ja-JP" altLang="en-US" sz="1400" dirty="0">
                          <a:latin typeface="+mn-ea"/>
                          <a:ea typeface="+mn-ea"/>
                        </a:rPr>
                        <a:t>それを暗号化した</a:t>
                      </a:r>
                      <a:r>
                        <a:rPr kumimoji="1" lang="en-US" altLang="ja-JP" sz="1400" dirty="0">
                          <a:latin typeface="+mn-ea"/>
                          <a:ea typeface="+mn-ea"/>
                        </a:rPr>
                        <a:t>Source PIN</a:t>
                      </a:r>
                      <a:r>
                        <a:rPr kumimoji="1" lang="ja-JP" altLang="en-US" sz="1400" dirty="0" err="1">
                          <a:latin typeface="+mn-ea"/>
                          <a:ea typeface="+mn-ea"/>
                        </a:rPr>
                        <a:t>、</a:t>
                      </a:r>
                      <a:r>
                        <a:rPr kumimoji="1" lang="ja-JP" altLang="en-US" sz="1400" dirty="0">
                          <a:latin typeface="+mn-ea"/>
                          <a:ea typeface="+mn-ea"/>
                        </a:rPr>
                        <a:t>アプリケーションで割り当てられる</a:t>
                      </a:r>
                      <a:r>
                        <a:rPr kumimoji="1" lang="en-US" altLang="ja-JP" sz="1400" dirty="0" err="1">
                          <a:latin typeface="+mn-ea"/>
                          <a:ea typeface="+mn-ea"/>
                        </a:rPr>
                        <a:t>ssPIN</a:t>
                      </a:r>
                      <a:r>
                        <a:rPr kumimoji="1" lang="ja-JP" altLang="en-US" sz="1400" dirty="0">
                          <a:latin typeface="+mn-ea"/>
                          <a:ea typeface="+mn-ea"/>
                        </a:rPr>
                        <a:t>によって各セクターでの識別がなされている</a:t>
                      </a:r>
                      <a:r>
                        <a:rPr kumimoji="1" lang="en-US" altLang="ja-JP" sz="1400" baseline="30000" dirty="0">
                          <a:latin typeface="+mn-ea"/>
                          <a:ea typeface="+mn-ea"/>
                        </a:rPr>
                        <a:t>2,3</a:t>
                      </a:r>
                      <a:endParaRPr kumimoji="1" lang="ja-JP" altLang="en-US" sz="1400" baseline="300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0457359"/>
                  </a:ext>
                </a:extLst>
              </a:tr>
              <a:tr h="832570">
                <a:tc>
                  <a:txBody>
                    <a:bodyPr/>
                    <a:lstStyle/>
                    <a:p>
                      <a:pPr algn="ctr"/>
                      <a:r>
                        <a:rPr kumimoji="1" lang="ja-JP" altLang="en-US" sz="1400" b="1" dirty="0">
                          <a:latin typeface="+mn-ea"/>
                          <a:ea typeface="+mn-ea"/>
                        </a:rPr>
                        <a:t>フィンランド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400" dirty="0">
                          <a:latin typeface="+mn-ea"/>
                          <a:ea typeface="+mn-ea"/>
                        </a:rPr>
                        <a:t>1960</a:t>
                      </a:r>
                      <a:r>
                        <a:rPr kumimoji="1" lang="ja-JP" altLang="en-US" sz="1400" dirty="0">
                          <a:latin typeface="+mn-ea"/>
                          <a:ea typeface="+mn-ea"/>
                        </a:rPr>
                        <a:t>年代に個人識別コード（</a:t>
                      </a:r>
                      <a:r>
                        <a:rPr kumimoji="1" lang="en-US" altLang="ja-JP" sz="1400" dirty="0">
                          <a:latin typeface="+mn-ea"/>
                          <a:ea typeface="+mn-ea"/>
                        </a:rPr>
                        <a:t>HETU</a:t>
                      </a:r>
                      <a:r>
                        <a:rPr kumimoji="1" lang="ja-JP" altLang="en-US" sz="1400" dirty="0">
                          <a:latin typeface="+mn-ea"/>
                          <a:ea typeface="+mn-ea"/>
                        </a:rPr>
                        <a:t>）が導入されており、フィンランド国内外で出生したフィンランド国民に対して発行されている</a:t>
                      </a:r>
                      <a:r>
                        <a:rPr kumimoji="1" lang="en-US" altLang="ja-JP" sz="1400" baseline="30000" dirty="0">
                          <a:latin typeface="+mn-ea"/>
                          <a:ea typeface="+mn-ea"/>
                        </a:rPr>
                        <a:t>4</a:t>
                      </a:r>
                      <a:endParaRPr kumimoji="1" lang="ja-JP" altLang="en-US" sz="1400" baseline="300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3164740"/>
                  </a:ext>
                </a:extLst>
              </a:tr>
              <a:tr h="832570">
                <a:tc>
                  <a:txBody>
                    <a:bodyPr/>
                    <a:lstStyle/>
                    <a:p>
                      <a:pPr algn="ctr"/>
                      <a:r>
                        <a:rPr kumimoji="1" lang="ja-JP" altLang="en-US" sz="1400" b="1" dirty="0">
                          <a:latin typeface="+mn-ea"/>
                          <a:ea typeface="+mn-ea"/>
                        </a:rPr>
                        <a:t>スウェーデン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400" dirty="0">
                          <a:latin typeface="+mn-ea"/>
                          <a:ea typeface="+mn-ea"/>
                        </a:rPr>
                        <a:t>1947</a:t>
                      </a:r>
                      <a:r>
                        <a:rPr kumimoji="1" lang="ja-JP" altLang="en-US" sz="1400" dirty="0">
                          <a:latin typeface="+mn-ea"/>
                          <a:ea typeface="+mn-ea"/>
                        </a:rPr>
                        <a:t>年に導入された個人識別番号（</a:t>
                      </a:r>
                      <a:r>
                        <a:rPr kumimoji="1" lang="en-US" altLang="ja-JP" sz="1400" dirty="0">
                          <a:latin typeface="+mn-ea"/>
                          <a:ea typeface="+mn-ea"/>
                        </a:rPr>
                        <a:t>PIN</a:t>
                      </a:r>
                      <a:r>
                        <a:rPr kumimoji="1" lang="ja-JP" altLang="en-US" sz="1400" dirty="0">
                          <a:latin typeface="+mn-ea"/>
                          <a:ea typeface="+mn-ea"/>
                        </a:rPr>
                        <a:t>）が国税庁から国民に対して発行されている</a:t>
                      </a:r>
                      <a:r>
                        <a:rPr kumimoji="1" lang="en-US" altLang="ja-JP" sz="1400" baseline="30000" dirty="0">
                          <a:latin typeface="+mn-ea"/>
                          <a:ea typeface="+mn-ea"/>
                        </a:rPr>
                        <a:t>2</a:t>
                      </a:r>
                      <a:endParaRPr kumimoji="1" lang="ja-JP" altLang="en-US" sz="1400" baseline="3000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3089323"/>
                  </a:ext>
                </a:extLst>
              </a:tr>
            </a:tbl>
          </a:graphicData>
        </a:graphic>
      </p:graphicFrame>
      <p:sp>
        <p:nvSpPr>
          <p:cNvPr id="15" name="テキスト ボックス 14"/>
          <p:cNvSpPr txBox="1"/>
          <p:nvPr/>
        </p:nvSpPr>
        <p:spPr>
          <a:xfrm>
            <a:off x="331192" y="5785753"/>
            <a:ext cx="9243021" cy="410252"/>
          </a:xfrm>
          <a:prstGeom prst="rect">
            <a:avLst/>
          </a:prstGeom>
          <a:noFill/>
          <a:ln>
            <a:noFill/>
          </a:ln>
        </p:spPr>
        <p:txBody>
          <a:bodyPr wrap="square" lIns="36000" tIns="36000" rIns="36000" bIns="36000" rtlCol="0" anchor="ctr">
            <a:noAutofit/>
          </a:bodyPr>
          <a:lstStyle/>
          <a:p>
            <a:pPr lvl="0">
              <a:defRPr/>
            </a:pPr>
            <a:r>
              <a:rPr kumimoji="1" lang="ja-JP" altLang="en-US" sz="900" b="0" i="0" u="none" strike="noStrike" kern="1200" cap="none" spc="0" normalizeH="0" baseline="0" noProof="0" dirty="0">
                <a:ln>
                  <a:noFill/>
                </a:ln>
                <a:solidFill>
                  <a:srgbClr val="000000"/>
                </a:solidFill>
                <a:effectLst/>
                <a:uLnTx/>
                <a:uFillTx/>
                <a:latin typeface="+mn-ea"/>
              </a:rPr>
              <a:t>出所）</a:t>
            </a:r>
            <a:endParaRPr kumimoji="1" lang="en-US" altLang="ja-JP" sz="900" b="0" i="0" u="none" strike="noStrike" kern="1200" cap="none" spc="0" normalizeH="0" baseline="0" noProof="0" dirty="0">
              <a:ln>
                <a:noFill/>
              </a:ln>
              <a:solidFill>
                <a:srgbClr val="000000"/>
              </a:solidFill>
              <a:effectLst/>
              <a:uLnTx/>
              <a:uFillTx/>
              <a:latin typeface="+mn-ea"/>
            </a:endParaRPr>
          </a:p>
          <a:p>
            <a:pPr lvl="0">
              <a:defRPr/>
            </a:pPr>
            <a:r>
              <a:rPr lang="ja-JP" altLang="en-US" sz="900" dirty="0">
                <a:solidFill>
                  <a:srgbClr val="000000"/>
                </a:solidFill>
                <a:latin typeface="+mn-ea"/>
              </a:rPr>
              <a:t>　</a:t>
            </a:r>
            <a:r>
              <a:rPr lang="en-US" altLang="ja-JP" sz="900" dirty="0">
                <a:solidFill>
                  <a:srgbClr val="000000"/>
                </a:solidFill>
                <a:latin typeface="+mn-ea"/>
              </a:rPr>
              <a:t>1</a:t>
            </a:r>
            <a:r>
              <a:rPr lang="ja-JP" altLang="en-US" sz="900" dirty="0">
                <a:solidFill>
                  <a:srgbClr val="000000"/>
                </a:solidFill>
                <a:latin typeface="+mn-ea"/>
              </a:rPr>
              <a:t>　</a:t>
            </a:r>
            <a:r>
              <a:rPr lang="en-US" altLang="ja-JP" sz="900" dirty="0" smtClean="0">
                <a:solidFill>
                  <a:srgbClr val="000000"/>
                </a:solidFill>
                <a:latin typeface="+mn-ea"/>
              </a:rPr>
              <a:t>https</a:t>
            </a:r>
            <a:r>
              <a:rPr lang="en-US" altLang="ja-JP" sz="900" dirty="0">
                <a:solidFill>
                  <a:srgbClr val="000000"/>
                </a:solidFill>
                <a:latin typeface="+mn-ea"/>
              </a:rPr>
              <a:t>://www.soumu.go.jp/main_content/000731090.pdf</a:t>
            </a:r>
          </a:p>
          <a:p>
            <a:pPr lvl="0">
              <a:defRPr/>
            </a:pPr>
            <a:r>
              <a:rPr lang="ja-JP" altLang="en-US" sz="900" dirty="0">
                <a:solidFill>
                  <a:srgbClr val="000000"/>
                </a:solidFill>
                <a:latin typeface="+mn-ea"/>
              </a:rPr>
              <a:t>　</a:t>
            </a: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https://www.cas.go.jp/jp/seisaku/npu/policy03/pdf/20100629/20100629_syakaihosyou_haihu_4.pdf</a:t>
            </a:r>
            <a:br>
              <a:rPr lang="en-US" altLang="ja-JP" sz="900" dirty="0">
                <a:solidFill>
                  <a:srgbClr val="000000"/>
                </a:solidFill>
                <a:latin typeface="+mn-ea"/>
              </a:rPr>
            </a:br>
            <a:r>
              <a:rPr lang="ja-JP" altLang="en-US" sz="900" dirty="0">
                <a:solidFill>
                  <a:srgbClr val="000000"/>
                </a:solidFill>
                <a:latin typeface="+mn-ea"/>
              </a:rPr>
              <a:t>　</a:t>
            </a: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https://xtech.nikkei.com/it/article/COLUMN/20080125/292090/</a:t>
            </a:r>
          </a:p>
          <a:p>
            <a:pPr lvl="0">
              <a:defRPr/>
            </a:pPr>
            <a:r>
              <a:rPr lang="en-US" altLang="ja-JP" sz="900" dirty="0">
                <a:solidFill>
                  <a:srgbClr val="000000"/>
                </a:solidFill>
                <a:latin typeface="+mn-ea"/>
              </a:rPr>
              <a:t>  4</a:t>
            </a:r>
            <a:r>
              <a:rPr lang="ja-JP" altLang="en-US" sz="900" dirty="0">
                <a:solidFill>
                  <a:srgbClr val="000000"/>
                </a:solidFill>
                <a:latin typeface="+mn-ea"/>
              </a:rPr>
              <a:t>　</a:t>
            </a:r>
            <a:r>
              <a:rPr lang="en-US" altLang="ja-JP" sz="900" dirty="0">
                <a:solidFill>
                  <a:srgbClr val="000000"/>
                </a:solidFill>
                <a:latin typeface="+mn-ea"/>
              </a:rPr>
              <a:t>https://dvv.fi/henkilotunnus</a:t>
            </a:r>
            <a:br>
              <a:rPr lang="en-US" altLang="ja-JP" sz="900" dirty="0">
                <a:solidFill>
                  <a:srgbClr val="000000"/>
                </a:solidFill>
                <a:latin typeface="+mn-ea"/>
              </a:rPr>
            </a:br>
            <a:endParaRPr kumimoji="1" lang="en-US" altLang="ja-JP" sz="900" b="0" i="0" u="none" strike="noStrike" kern="1200" cap="none" spc="0" normalizeH="0" baseline="0" noProof="0" dirty="0">
              <a:ln>
                <a:noFill/>
              </a:ln>
              <a:solidFill>
                <a:srgbClr val="000000"/>
              </a:solidFill>
              <a:effectLst/>
              <a:uLnTx/>
              <a:uFillTx/>
              <a:latin typeface="+mn-ea"/>
            </a:endParaRPr>
          </a:p>
        </p:txBody>
      </p:sp>
    </p:spTree>
    <p:extLst>
      <p:ext uri="{BB962C8B-B14F-4D97-AF65-F5344CB8AC3E}">
        <p14:creationId xmlns:p14="http://schemas.microsoft.com/office/powerpoint/2010/main" val="1823599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現在に至るまでの変遷（デジタル</a:t>
            </a:r>
            <a:r>
              <a:rPr lang="en-US" altLang="ja-JP" sz="1800" dirty="0">
                <a:solidFill>
                  <a:schemeClr val="accent2">
                    <a:lumMod val="90000"/>
                    <a:lumOff val="10000"/>
                  </a:schemeClr>
                </a:solidFill>
              </a:rPr>
              <a:t>ID</a:t>
            </a:r>
            <a:r>
              <a:rPr lang="ja-JP" altLang="en-US" sz="1800" dirty="0">
                <a:solidFill>
                  <a:schemeClr val="accent2">
                    <a:lumMod val="90000"/>
                    <a:lumOff val="10000"/>
                  </a:schemeClr>
                </a:solidFill>
              </a:rPr>
              <a:t>制度）</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2" name="正方形/長方形 11"/>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en-US" altLang="ja-JP" sz="1600" b="1" dirty="0">
                <a:solidFill>
                  <a:srgbClr val="000000"/>
                </a:solidFill>
                <a:latin typeface="+mn-ea"/>
              </a:rPr>
              <a:t>EU</a:t>
            </a:r>
            <a:r>
              <a:rPr lang="ja-JP" altLang="en-US" sz="1600" b="1" dirty="0">
                <a:solidFill>
                  <a:srgbClr val="000000"/>
                </a:solidFill>
                <a:latin typeface="+mn-ea"/>
              </a:rPr>
              <a:t>においては単一の欧州規模のデジタル</a:t>
            </a:r>
            <a:r>
              <a:rPr lang="en-US" altLang="ja-JP" sz="1600" b="1" dirty="0">
                <a:solidFill>
                  <a:srgbClr val="000000"/>
                </a:solidFill>
                <a:latin typeface="+mn-ea"/>
              </a:rPr>
              <a:t>ID</a:t>
            </a:r>
            <a:r>
              <a:rPr lang="ja-JP" altLang="en-US" sz="1600" b="1" dirty="0">
                <a:solidFill>
                  <a:srgbClr val="000000"/>
                </a:solidFill>
                <a:latin typeface="+mn-ea"/>
              </a:rPr>
              <a:t>が採用されることはなかったが、</a:t>
            </a:r>
            <a:r>
              <a:rPr lang="en-US" altLang="ja-JP" sz="1600" b="1" dirty="0">
                <a:solidFill>
                  <a:srgbClr val="000000"/>
                </a:solidFill>
                <a:latin typeface="+mn-ea"/>
              </a:rPr>
              <a:t>2014</a:t>
            </a:r>
            <a:r>
              <a:rPr lang="ja-JP" altLang="en-US" sz="1600" b="1" dirty="0">
                <a:solidFill>
                  <a:srgbClr val="000000"/>
                </a:solidFill>
                <a:latin typeface="+mn-ea"/>
              </a:rPr>
              <a:t>年に</a:t>
            </a:r>
            <a:r>
              <a:rPr lang="en-US" altLang="ja-JP" sz="1600" b="1" dirty="0" err="1" smtClean="0">
                <a:solidFill>
                  <a:srgbClr val="000000"/>
                </a:solidFill>
                <a:latin typeface="+mn-ea"/>
              </a:rPr>
              <a:t>eIDAS</a:t>
            </a:r>
            <a:r>
              <a:rPr lang="ja-JP" altLang="en-US" sz="1600" b="1" dirty="0">
                <a:solidFill>
                  <a:srgbClr val="000000"/>
                </a:solidFill>
                <a:latin typeface="+mn-ea"/>
              </a:rPr>
              <a:t>の</a:t>
            </a:r>
            <a:r>
              <a:rPr lang="ja-JP" altLang="en-US" sz="1600" b="1" dirty="0" smtClean="0">
                <a:solidFill>
                  <a:srgbClr val="000000"/>
                </a:solidFill>
                <a:latin typeface="+mn-ea"/>
              </a:rPr>
              <a:t>制定以降</a:t>
            </a:r>
            <a:r>
              <a:rPr lang="ja-JP" altLang="en-US" sz="1600" b="1" dirty="0">
                <a:solidFill>
                  <a:srgbClr val="000000"/>
                </a:solidFill>
                <a:latin typeface="+mn-ea"/>
              </a:rPr>
              <a:t>、</a:t>
            </a:r>
            <a:r>
              <a:rPr lang="en-US" altLang="ja-JP" sz="1600" b="1" dirty="0">
                <a:solidFill>
                  <a:srgbClr val="000000"/>
                </a:solidFill>
                <a:latin typeface="+mn-ea"/>
              </a:rPr>
              <a:t>EU</a:t>
            </a:r>
            <a:r>
              <a:rPr lang="ja-JP" altLang="en-US" sz="1600" b="1" dirty="0">
                <a:solidFill>
                  <a:srgbClr val="000000"/>
                </a:solidFill>
                <a:latin typeface="+mn-ea"/>
              </a:rPr>
              <a:t>加盟国間でオンラインサービスにおいて利用できるデジタル</a:t>
            </a:r>
            <a:r>
              <a:rPr lang="en-US" altLang="ja-JP" sz="1600" b="1" dirty="0">
                <a:solidFill>
                  <a:srgbClr val="000000"/>
                </a:solidFill>
                <a:latin typeface="+mn-ea"/>
              </a:rPr>
              <a:t>ID</a:t>
            </a:r>
            <a:r>
              <a:rPr lang="ja-JP" altLang="en-US" sz="1600" b="1" dirty="0">
                <a:solidFill>
                  <a:srgbClr val="000000"/>
                </a:solidFill>
                <a:latin typeface="+mn-ea"/>
              </a:rPr>
              <a:t>（</a:t>
            </a:r>
            <a:r>
              <a:rPr lang="en-US" altLang="ja-JP" sz="1600" b="1" dirty="0" err="1">
                <a:solidFill>
                  <a:srgbClr val="000000"/>
                </a:solidFill>
                <a:latin typeface="+mn-ea"/>
              </a:rPr>
              <a:t>eID</a:t>
            </a:r>
            <a:r>
              <a:rPr lang="ja-JP" altLang="en-US" sz="1600" b="1" dirty="0">
                <a:solidFill>
                  <a:srgbClr val="000000"/>
                </a:solidFill>
                <a:latin typeface="+mn-ea"/>
              </a:rPr>
              <a:t>）の導入が加盟国ごと任意で進められた</a:t>
            </a:r>
            <a:endParaRPr lang="en-US" altLang="ja-JP" sz="1600" b="1" dirty="0">
              <a:solidFill>
                <a:srgbClr val="000000"/>
              </a:solidFill>
              <a:latin typeface="+mn-ea"/>
            </a:endParaRPr>
          </a:p>
          <a:p>
            <a:pPr lvl="0" defTabSz="288000">
              <a:defRPr/>
            </a:pPr>
            <a:r>
              <a:rPr lang="ja-JP" altLang="en-US" sz="1600" b="1" dirty="0">
                <a:solidFill>
                  <a:srgbClr val="000000"/>
                </a:solidFill>
                <a:latin typeface="+mn-ea"/>
              </a:rPr>
              <a:t>他方、</a:t>
            </a:r>
            <a:r>
              <a:rPr lang="en-US" altLang="ja-JP" sz="1600" b="1" dirty="0">
                <a:solidFill>
                  <a:srgbClr val="000000"/>
                </a:solidFill>
                <a:latin typeface="+mn-ea"/>
              </a:rPr>
              <a:t>eID</a:t>
            </a:r>
            <a:r>
              <a:rPr lang="ja-JP" altLang="en-US" sz="1600" b="1" dirty="0">
                <a:solidFill>
                  <a:srgbClr val="000000"/>
                </a:solidFill>
                <a:latin typeface="+mn-ea"/>
              </a:rPr>
              <a:t>の提供が任意</a:t>
            </a:r>
            <a:r>
              <a:rPr lang="ja-JP" altLang="en-US" sz="1600" b="1" dirty="0" smtClean="0">
                <a:solidFill>
                  <a:srgbClr val="000000"/>
                </a:solidFill>
                <a:latin typeface="+mn-ea"/>
              </a:rPr>
              <a:t>でかつ</a:t>
            </a:r>
            <a:r>
              <a:rPr lang="ja-JP" altLang="en-US" sz="1600" b="1" dirty="0">
                <a:solidFill>
                  <a:srgbClr val="000000"/>
                </a:solidFill>
                <a:latin typeface="+mn-ea"/>
              </a:rPr>
              <a:t>その普及が十分でなかったことから、</a:t>
            </a:r>
            <a:r>
              <a:rPr lang="en-US" altLang="ja-JP" sz="1600" b="1" dirty="0">
                <a:solidFill>
                  <a:srgbClr val="000000"/>
                </a:solidFill>
                <a:latin typeface="+mn-ea"/>
              </a:rPr>
              <a:t>2021</a:t>
            </a:r>
            <a:r>
              <a:rPr lang="ja-JP" altLang="en-US" sz="1600" b="1" dirty="0">
                <a:solidFill>
                  <a:srgbClr val="000000"/>
                </a:solidFill>
                <a:latin typeface="+mn-ea"/>
              </a:rPr>
              <a:t>年の</a:t>
            </a:r>
            <a:r>
              <a:rPr lang="en-US" altLang="ja-JP" sz="1600" b="1" dirty="0">
                <a:solidFill>
                  <a:srgbClr val="000000"/>
                </a:solidFill>
                <a:latin typeface="+mn-ea"/>
              </a:rPr>
              <a:t>eIDAS</a:t>
            </a:r>
            <a:r>
              <a:rPr lang="ja-JP" altLang="en-US" sz="1600" b="1" dirty="0">
                <a:solidFill>
                  <a:srgbClr val="000000"/>
                </a:solidFill>
                <a:latin typeface="+mn-ea"/>
              </a:rPr>
              <a:t>改正提案（</a:t>
            </a:r>
            <a:r>
              <a:rPr lang="en-US" altLang="ja-JP" sz="1600" b="1" dirty="0">
                <a:solidFill>
                  <a:srgbClr val="000000"/>
                </a:solidFill>
                <a:latin typeface="+mn-ea"/>
              </a:rPr>
              <a:t>eIDAS2.0</a:t>
            </a:r>
            <a:r>
              <a:rPr lang="ja-JP" altLang="en-US" sz="1600" b="1" dirty="0">
                <a:solidFill>
                  <a:srgbClr val="000000"/>
                </a:solidFill>
                <a:latin typeface="+mn-ea"/>
              </a:rPr>
              <a:t>）において、デジタルウォレット（</a:t>
            </a:r>
            <a:r>
              <a:rPr lang="en-US" altLang="ja-JP" sz="1600" b="1" dirty="0">
                <a:solidFill>
                  <a:srgbClr val="000000"/>
                </a:solidFill>
                <a:latin typeface="+mn-ea"/>
              </a:rPr>
              <a:t>EUDIW</a:t>
            </a:r>
            <a:r>
              <a:rPr lang="ja-JP" altLang="en-US" sz="1600" b="1" dirty="0">
                <a:solidFill>
                  <a:srgbClr val="000000"/>
                </a:solidFill>
                <a:latin typeface="+mn-ea"/>
              </a:rPr>
              <a:t>）の提供を加盟国に義務付け、</a:t>
            </a:r>
            <a:r>
              <a:rPr lang="en-US" altLang="ja-JP" sz="1600" b="1" dirty="0" err="1">
                <a:solidFill>
                  <a:srgbClr val="000000"/>
                </a:solidFill>
                <a:latin typeface="+mn-ea"/>
              </a:rPr>
              <a:t>eID</a:t>
            </a:r>
            <a:r>
              <a:rPr lang="ja-JP" altLang="en-US" sz="1600" b="1" dirty="0">
                <a:solidFill>
                  <a:srgbClr val="000000"/>
                </a:solidFill>
                <a:latin typeface="+mn-ea"/>
              </a:rPr>
              <a:t>を含めた属性証明書・公的文書</a:t>
            </a:r>
            <a:r>
              <a:rPr lang="ja-JP" altLang="en-US" sz="1600" b="1" dirty="0" smtClean="0">
                <a:solidFill>
                  <a:srgbClr val="000000"/>
                </a:solidFill>
                <a:latin typeface="+mn-ea"/>
              </a:rPr>
              <a:t>をモバイルデバイスで利用</a:t>
            </a:r>
            <a:r>
              <a:rPr lang="ja-JP" altLang="en-US" sz="1600" b="1" dirty="0">
                <a:solidFill>
                  <a:srgbClr val="000000"/>
                </a:solidFill>
                <a:latin typeface="+mn-ea"/>
              </a:rPr>
              <a:t>可能とした</a:t>
            </a:r>
            <a:endParaRPr lang="en-US" altLang="ja-JP" b="1" dirty="0">
              <a:solidFill>
                <a:srgbClr val="000000"/>
              </a:solidFill>
              <a:latin typeface="+mn-ea"/>
            </a:endParaRPr>
          </a:p>
          <a:p>
            <a:pPr marL="285750" lvl="0" indent="-285750" defTabSz="288000">
              <a:buFont typeface="Arial" panose="020B0604020202020204" pitchFamily="34" charset="0"/>
              <a:buChar char="•"/>
            </a:pPr>
            <a:endParaRPr lang="en-US" altLang="ja-JP" b="1" dirty="0">
              <a:solidFill>
                <a:srgbClr val="000000"/>
              </a:solidFill>
              <a:latin typeface="Meiryo UI"/>
            </a:endParaRPr>
          </a:p>
        </p:txBody>
      </p:sp>
      <p:sp>
        <p:nvSpPr>
          <p:cNvPr id="14" name="ホームベース 13"/>
          <p:cNvSpPr/>
          <p:nvPr/>
        </p:nvSpPr>
        <p:spPr>
          <a:xfrm>
            <a:off x="384830" y="3958690"/>
            <a:ext cx="9182472" cy="25329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5" name="楕円 14"/>
          <p:cNvSpPr/>
          <p:nvPr/>
        </p:nvSpPr>
        <p:spPr>
          <a:xfrm>
            <a:off x="1197453" y="3829149"/>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6" name="テキスト ボックス 15"/>
          <p:cNvSpPr txBox="1"/>
          <p:nvPr/>
        </p:nvSpPr>
        <p:spPr>
          <a:xfrm>
            <a:off x="1229475" y="3937401"/>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1999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17" name="楕円 16"/>
          <p:cNvSpPr/>
          <p:nvPr/>
        </p:nvSpPr>
        <p:spPr>
          <a:xfrm>
            <a:off x="4796175" y="3829149"/>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8" name="楕円 17"/>
          <p:cNvSpPr/>
          <p:nvPr/>
        </p:nvSpPr>
        <p:spPr>
          <a:xfrm>
            <a:off x="6612780" y="3829149"/>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9" name="テキスト ボックス 18"/>
          <p:cNvSpPr txBox="1"/>
          <p:nvPr/>
        </p:nvSpPr>
        <p:spPr>
          <a:xfrm>
            <a:off x="4837733" y="3936607"/>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2014</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20" name="テキスト ボックス 19"/>
          <p:cNvSpPr txBox="1"/>
          <p:nvPr/>
        </p:nvSpPr>
        <p:spPr>
          <a:xfrm>
            <a:off x="6665700" y="3936606"/>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2021</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21" name="正方形/長方形 20"/>
          <p:cNvSpPr/>
          <p:nvPr/>
        </p:nvSpPr>
        <p:spPr>
          <a:xfrm>
            <a:off x="1435512" y="2193218"/>
            <a:ext cx="2664048" cy="1431301"/>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a:ln>
                  <a:noFill/>
                </a:ln>
                <a:solidFill>
                  <a:srgbClr val="000000"/>
                </a:solidFill>
                <a:effectLst/>
                <a:uLnTx/>
                <a:uFillTx/>
                <a:latin typeface="+mn-ea"/>
                <a:cs typeface="+mn-cs"/>
              </a:rPr>
              <a:t>eSignature Directive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n-ea"/>
                <a:cs typeface="+mn-cs"/>
              </a:rPr>
              <a:t>EU</a:t>
            </a:r>
            <a:r>
              <a:rPr kumimoji="1" lang="ja-JP" altLang="en-US" sz="1200" b="0" i="0" u="none" strike="noStrike" kern="1200" cap="none" spc="0" normalizeH="0" baseline="0" noProof="0" dirty="0">
                <a:ln>
                  <a:noFill/>
                </a:ln>
                <a:solidFill>
                  <a:srgbClr val="000000"/>
                </a:solidFill>
                <a:effectLst/>
                <a:uLnTx/>
                <a:uFillTx/>
                <a:latin typeface="+mn-ea"/>
                <a:cs typeface="+mn-cs"/>
              </a:rPr>
              <a:t>域内の電子契約において、適格な電子署名の有効性を、物理的な書面の署名と同等の法的効力と認める指令（</a:t>
            </a:r>
            <a:r>
              <a:rPr kumimoji="1" lang="en-US" altLang="ja-JP" sz="1200" b="0" i="0" u="none" strike="noStrike" kern="1200" cap="none" spc="0" normalizeH="0" baseline="0" noProof="0" dirty="0">
                <a:ln>
                  <a:noFill/>
                </a:ln>
                <a:solidFill>
                  <a:srgbClr val="000000"/>
                </a:solidFill>
                <a:effectLst/>
                <a:uLnTx/>
                <a:uFillTx/>
                <a:latin typeface="+mn-ea"/>
                <a:cs typeface="+mn-cs"/>
              </a:rPr>
              <a:t>directive</a:t>
            </a: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2014</a:t>
            </a:r>
            <a:r>
              <a:rPr kumimoji="1" lang="ja-JP" altLang="en-US" sz="1200" b="0" i="0" u="none" strike="noStrike" kern="1200" cap="none" spc="0" normalizeH="0" baseline="0" noProof="0" dirty="0">
                <a:ln>
                  <a:noFill/>
                </a:ln>
                <a:solidFill>
                  <a:srgbClr val="000000"/>
                </a:solidFill>
                <a:effectLst/>
                <a:uLnTx/>
                <a:uFillTx/>
                <a:latin typeface="+mn-ea"/>
                <a:cs typeface="+mn-cs"/>
              </a:rPr>
              <a:t>年の</a:t>
            </a:r>
            <a:r>
              <a:rPr kumimoji="1" lang="en-US" altLang="ja-JP" sz="1200" b="0" i="0" u="none" strike="noStrike" kern="1200" cap="none" spc="0" normalizeH="0" baseline="0" noProof="0" dirty="0">
                <a:ln>
                  <a:noFill/>
                </a:ln>
                <a:solidFill>
                  <a:srgbClr val="000000"/>
                </a:solidFill>
                <a:effectLst/>
                <a:uLnTx/>
                <a:uFillTx/>
                <a:latin typeface="+mn-ea"/>
                <a:cs typeface="+mn-cs"/>
              </a:rPr>
              <a:t>eIDAS</a:t>
            </a:r>
            <a:r>
              <a:rPr kumimoji="1" lang="ja-JP" altLang="en-US" sz="1200" b="0" i="0" u="none" strike="noStrike" kern="1200" cap="none" spc="0" normalizeH="0" baseline="0" noProof="0" dirty="0">
                <a:ln>
                  <a:noFill/>
                </a:ln>
                <a:solidFill>
                  <a:srgbClr val="000000"/>
                </a:solidFill>
                <a:effectLst/>
                <a:uLnTx/>
                <a:uFillTx/>
                <a:latin typeface="+mn-ea"/>
                <a:cs typeface="+mn-cs"/>
              </a:rPr>
              <a:t>の成立によって廃止された</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22" name="正方形/長方形 21"/>
          <p:cNvSpPr/>
          <p:nvPr/>
        </p:nvSpPr>
        <p:spPr>
          <a:xfrm>
            <a:off x="1435512" y="3462548"/>
            <a:ext cx="96108" cy="452337"/>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3" name="正方形/長方形 22"/>
          <p:cNvSpPr/>
          <p:nvPr/>
        </p:nvSpPr>
        <p:spPr>
          <a:xfrm>
            <a:off x="6817314" y="2178722"/>
            <a:ext cx="2749988" cy="1431301"/>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lvl="0">
              <a:defRPr/>
            </a:pPr>
            <a:r>
              <a:rPr kumimoji="1" lang="en-US" altLang="ja-JP" sz="1200" b="1" i="0" u="sng" strike="noStrike" kern="1200" cap="none" spc="0" normalizeH="0" baseline="0" noProof="0" dirty="0">
                <a:ln>
                  <a:noFill/>
                </a:ln>
                <a:solidFill>
                  <a:srgbClr val="000000"/>
                </a:solidFill>
                <a:effectLst/>
                <a:uLnTx/>
                <a:uFillTx/>
                <a:latin typeface="+mn-ea"/>
                <a:cs typeface="+mn-cs"/>
              </a:rPr>
              <a:t>eIDAS 2.0</a:t>
            </a:r>
            <a:r>
              <a:rPr kumimoji="1" lang="ja-JP" altLang="en-US" sz="1200" b="1" i="0" u="sng" strike="noStrike" kern="1200" cap="none" spc="0" normalizeH="0" baseline="0" noProof="0" dirty="0">
                <a:ln>
                  <a:noFill/>
                </a:ln>
                <a:solidFill>
                  <a:srgbClr val="000000"/>
                </a:solidFill>
                <a:effectLst/>
                <a:uLnTx/>
                <a:uFillTx/>
                <a:latin typeface="+mn-ea"/>
                <a:cs typeface="+mn-cs"/>
              </a:rPr>
              <a:t>（改正提案）</a:t>
            </a:r>
            <a:r>
              <a:rPr lang="en-US" altLang="ja-JP" sz="1200" b="1" baseline="30000" dirty="0">
                <a:solidFill>
                  <a:srgbClr val="000000"/>
                </a:solidFill>
                <a:latin typeface="+mn-ea"/>
              </a:rPr>
              <a:t>2,3</a:t>
            </a:r>
            <a:endParaRPr kumimoji="1" lang="en-US" altLang="ja-JP" sz="1200" b="1" i="0" u="none" strike="noStrike" kern="1200" cap="none" spc="0" normalizeH="0" baseline="0" noProof="0" dirty="0">
              <a:ln>
                <a:noFill/>
              </a:ln>
              <a:solidFill>
                <a:srgbClr val="FF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mn-ea"/>
                <a:cs typeface="+mn-cs"/>
              </a:rPr>
              <a:t>eIDAS</a:t>
            </a:r>
            <a:r>
              <a:rPr kumimoji="1" lang="en-US" altLang="ja-JP" sz="1200" b="0" i="0" u="none" strike="noStrike" kern="1200" cap="none" spc="0" normalizeH="0" baseline="0" noProof="0" dirty="0">
                <a:ln>
                  <a:noFill/>
                </a:ln>
                <a:solidFill>
                  <a:srgbClr val="000000"/>
                </a:solidFill>
                <a:effectLst/>
                <a:uLnTx/>
                <a:uFillTx/>
                <a:latin typeface="+mn-ea"/>
                <a:cs typeface="+mn-cs"/>
              </a:rPr>
              <a:t> 1.0</a:t>
            </a:r>
            <a:r>
              <a:rPr kumimoji="1" lang="ja-JP" altLang="en-US" sz="1200" b="0" i="0" u="none" strike="noStrike" kern="1200" cap="none" spc="0" normalizeH="0" baseline="0" noProof="0" dirty="0">
                <a:ln>
                  <a:noFill/>
                </a:ln>
                <a:solidFill>
                  <a:srgbClr val="000000"/>
                </a:solidFill>
                <a:effectLst/>
                <a:uLnTx/>
                <a:uFillTx/>
                <a:latin typeface="+mn-ea"/>
                <a:cs typeface="+mn-cs"/>
              </a:rPr>
              <a:t>のフレームワークを改善する改正提案。</a:t>
            </a:r>
            <a:r>
              <a:rPr kumimoji="1" lang="en-US" altLang="ja-JP" sz="1200" b="0" i="0" u="none" strike="noStrike" kern="1200" cap="none" spc="0" normalizeH="0" baseline="0" noProof="0" dirty="0">
                <a:ln>
                  <a:noFill/>
                </a:ln>
                <a:solidFill>
                  <a:srgbClr val="000000"/>
                </a:solidFill>
                <a:effectLst/>
                <a:uLnTx/>
                <a:uFillTx/>
                <a:latin typeface="+mn-ea"/>
                <a:cs typeface="+mn-cs"/>
              </a:rPr>
              <a:t>EUDIW</a:t>
            </a:r>
            <a:r>
              <a:rPr kumimoji="1" lang="ja-JP" altLang="en-US" sz="1200" b="0" i="0" u="none" strike="noStrike" kern="1200" cap="none" spc="0" normalizeH="0" baseline="0" noProof="0" dirty="0">
                <a:ln>
                  <a:noFill/>
                </a:ln>
                <a:solidFill>
                  <a:srgbClr val="000000"/>
                </a:solidFill>
                <a:effectLst/>
                <a:uLnTx/>
                <a:uFillTx/>
                <a:latin typeface="+mn-ea"/>
                <a:cs typeface="+mn-cs"/>
              </a:rPr>
              <a:t>の提供を加盟国に義務付け、</a:t>
            </a:r>
            <a:r>
              <a:rPr kumimoji="1" lang="en-US" altLang="ja-JP" sz="1200" b="0" i="0" u="none" strike="noStrike" kern="1200" cap="none" spc="0" normalizeH="0" baseline="0" noProof="0" dirty="0" err="1">
                <a:ln>
                  <a:noFill/>
                </a:ln>
                <a:solidFill>
                  <a:srgbClr val="000000"/>
                </a:solidFill>
                <a:effectLst/>
                <a:uLnTx/>
                <a:uFillTx/>
                <a:latin typeface="+mn-ea"/>
                <a:cs typeface="+mn-cs"/>
              </a:rPr>
              <a:t>eID</a:t>
            </a:r>
            <a:r>
              <a:rPr kumimoji="1" lang="ja-JP" altLang="en-US" sz="1200" b="0" i="0" u="none" strike="noStrike" kern="1200" cap="none" spc="0" normalizeH="0" baseline="0" noProof="0" dirty="0">
                <a:ln>
                  <a:noFill/>
                </a:ln>
                <a:solidFill>
                  <a:srgbClr val="000000"/>
                </a:solidFill>
                <a:effectLst/>
                <a:uLnTx/>
                <a:uFillTx/>
                <a:latin typeface="+mn-ea"/>
                <a:cs typeface="+mn-cs"/>
              </a:rPr>
              <a:t>を含めた</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err="1">
                <a:ln>
                  <a:noFill/>
                </a:ln>
                <a:solidFill>
                  <a:srgbClr val="000000"/>
                </a:solidFill>
                <a:effectLst/>
                <a:uLnTx/>
                <a:uFillTx/>
                <a:latin typeface="+mn-ea"/>
                <a:cs typeface="+mn-cs"/>
              </a:rPr>
              <a:t>、</a:t>
            </a:r>
            <a:r>
              <a:rPr kumimoji="1" lang="ja-JP" altLang="en-US" sz="1200" b="0" i="0" u="none" strike="noStrike" kern="1200" cap="none" spc="0" normalizeH="0" baseline="0" noProof="0" dirty="0">
                <a:ln>
                  <a:noFill/>
                </a:ln>
                <a:solidFill>
                  <a:srgbClr val="000000"/>
                </a:solidFill>
                <a:effectLst/>
                <a:uLnTx/>
                <a:uFillTx/>
                <a:latin typeface="+mn-ea"/>
                <a:cs typeface="+mn-cs"/>
              </a:rPr>
              <a:t>属性証明、公的文書の格納・利用を可能にするとともに、新たなトラストサービスへの対応、技術に関する下位規則の整備義務化などを提案している</a:t>
            </a:r>
          </a:p>
        </p:txBody>
      </p:sp>
      <p:sp>
        <p:nvSpPr>
          <p:cNvPr id="24" name="正方形/長方形 23"/>
          <p:cNvSpPr/>
          <p:nvPr/>
        </p:nvSpPr>
        <p:spPr>
          <a:xfrm>
            <a:off x="6815232" y="3462548"/>
            <a:ext cx="96108" cy="452337"/>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5" name="正方形/長方形 24"/>
          <p:cNvSpPr/>
          <p:nvPr/>
        </p:nvSpPr>
        <p:spPr>
          <a:xfrm>
            <a:off x="5040539" y="4203292"/>
            <a:ext cx="96108" cy="452337"/>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6" name="正方形/長方形 25"/>
          <p:cNvSpPr/>
          <p:nvPr/>
        </p:nvSpPr>
        <p:spPr>
          <a:xfrm>
            <a:off x="5040539" y="4546159"/>
            <a:ext cx="2664048" cy="1431301"/>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err="1">
                <a:ln>
                  <a:noFill/>
                </a:ln>
                <a:solidFill>
                  <a:srgbClr val="000000"/>
                </a:solidFill>
                <a:effectLst/>
                <a:uLnTx/>
                <a:uFillTx/>
                <a:latin typeface="+mn-ea"/>
                <a:cs typeface="+mn-cs"/>
              </a:rPr>
              <a:t>eIDAS</a:t>
            </a:r>
            <a:r>
              <a:rPr kumimoji="1" lang="en-US" altLang="ja-JP" sz="1200" b="1" i="0" u="sng" strike="noStrike" kern="1200" cap="none" spc="0" normalizeH="0" baseline="0" noProof="0" dirty="0">
                <a:ln>
                  <a:noFill/>
                </a:ln>
                <a:solidFill>
                  <a:srgbClr val="000000"/>
                </a:solidFill>
                <a:effectLst/>
                <a:uLnTx/>
                <a:uFillTx/>
                <a:latin typeface="+mn-ea"/>
                <a:cs typeface="+mn-cs"/>
              </a:rPr>
              <a:t> 1.0</a:t>
            </a:r>
            <a:r>
              <a:rPr kumimoji="1" lang="en-US" altLang="ja-JP" sz="1200" b="1" i="0" strike="noStrike" kern="1200" cap="none" spc="0" normalizeH="0" baseline="30000" noProof="0" dirty="0">
                <a:ln>
                  <a:noFill/>
                </a:ln>
                <a:solidFill>
                  <a:srgbClr val="000000"/>
                </a:solidFill>
                <a:effectLst/>
                <a:uLnTx/>
                <a:uFillTx/>
                <a:latin typeface="+mn-ea"/>
                <a:cs typeface="+mn-cs"/>
              </a:rPr>
              <a:t>1</a:t>
            </a:r>
            <a:endParaRPr kumimoji="1" lang="en-US" altLang="ja-JP" sz="1200" b="1" i="0" strike="noStrike" kern="1200" cap="none" spc="0" normalizeH="0" baseline="30000" noProof="0" dirty="0">
              <a:ln>
                <a:noFill/>
              </a:ln>
              <a:solidFill>
                <a:srgbClr val="FF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err="1">
                <a:ln>
                  <a:noFill/>
                </a:ln>
                <a:solidFill>
                  <a:srgbClr val="000000"/>
                </a:solidFill>
                <a:effectLst/>
                <a:uLnTx/>
                <a:uFillTx/>
                <a:latin typeface="+mn-ea"/>
                <a:cs typeface="+mn-cs"/>
              </a:rPr>
              <a:t>eSignatire</a:t>
            </a:r>
            <a:r>
              <a:rPr kumimoji="1" lang="en-US" altLang="ja-JP" sz="1200" b="0" i="0" u="none" strike="noStrike" kern="1200" cap="none" spc="0" normalizeH="0" baseline="0" noProof="0" dirty="0">
                <a:ln>
                  <a:noFill/>
                </a:ln>
                <a:solidFill>
                  <a:srgbClr val="000000"/>
                </a:solidFill>
                <a:effectLst/>
                <a:uLnTx/>
                <a:uFillTx/>
                <a:latin typeface="+mn-ea"/>
                <a:cs typeface="+mn-cs"/>
              </a:rPr>
              <a:t> Directive</a:t>
            </a:r>
            <a:r>
              <a:rPr kumimoji="1" lang="ja-JP" altLang="en-US" sz="1200" b="0" i="0" u="none" strike="noStrike" kern="1200" cap="none" spc="0" normalizeH="0" baseline="0" noProof="0" dirty="0">
                <a:ln>
                  <a:noFill/>
                </a:ln>
                <a:solidFill>
                  <a:srgbClr val="000000"/>
                </a:solidFill>
                <a:effectLst/>
                <a:uLnTx/>
                <a:uFillTx/>
                <a:latin typeface="+mn-ea"/>
                <a:cs typeface="+mn-cs"/>
              </a:rPr>
              <a:t>の内容を推し進め、</a:t>
            </a:r>
            <a:r>
              <a:rPr kumimoji="1" lang="en-US" altLang="ja-JP" sz="1200" b="0" i="0" u="none" strike="noStrike" kern="1200" cap="none" spc="0" normalizeH="0" baseline="0" noProof="0" dirty="0">
                <a:ln>
                  <a:noFill/>
                </a:ln>
                <a:solidFill>
                  <a:srgbClr val="000000"/>
                </a:solidFill>
                <a:effectLst/>
                <a:uLnTx/>
                <a:uFillTx/>
                <a:latin typeface="+mn-ea"/>
                <a:cs typeface="+mn-cs"/>
              </a:rPr>
              <a:t>EU</a:t>
            </a:r>
            <a:r>
              <a:rPr kumimoji="1" lang="ja-JP" altLang="en-US" sz="1200" b="0" i="0" u="none" strike="noStrike" kern="1200" cap="none" spc="0" normalizeH="0" baseline="0" noProof="0" dirty="0">
                <a:ln>
                  <a:noFill/>
                </a:ln>
                <a:solidFill>
                  <a:srgbClr val="000000"/>
                </a:solidFill>
                <a:effectLst/>
                <a:uLnTx/>
                <a:uFillTx/>
                <a:latin typeface="+mn-ea"/>
                <a:cs typeface="+mn-cs"/>
              </a:rPr>
              <a:t>における電子商取引の統一した基準を制定するもの。加盟国間で利用できる電子本人認証である</a:t>
            </a:r>
            <a:r>
              <a:rPr kumimoji="1" lang="en-US" altLang="ja-JP" sz="1200" b="0" i="0" u="none" strike="noStrike" kern="1200" cap="none" spc="0" normalizeH="0" baseline="0" noProof="0" dirty="0" err="1">
                <a:ln>
                  <a:noFill/>
                </a:ln>
                <a:solidFill>
                  <a:srgbClr val="000000"/>
                </a:solidFill>
                <a:effectLst/>
                <a:uLnTx/>
                <a:uFillTx/>
                <a:latin typeface="+mn-ea"/>
                <a:cs typeface="+mn-cs"/>
              </a:rPr>
              <a:t>eID</a:t>
            </a:r>
            <a:r>
              <a:rPr kumimoji="1" lang="ja-JP" altLang="en-US" sz="1200" b="0" i="0" u="none" strike="noStrike" kern="1200" cap="none" spc="0" normalizeH="0" baseline="0" noProof="0" dirty="0">
                <a:ln>
                  <a:noFill/>
                </a:ln>
                <a:solidFill>
                  <a:srgbClr val="000000"/>
                </a:solidFill>
                <a:effectLst/>
                <a:uLnTx/>
                <a:uFillTx/>
                <a:latin typeface="+mn-ea"/>
                <a:cs typeface="+mn-cs"/>
              </a:rPr>
              <a:t>と、電子署名・</a:t>
            </a:r>
            <a:r>
              <a:rPr kumimoji="1" lang="en-US" altLang="ja-JP" sz="1200" b="0" i="0" u="none" strike="noStrike" kern="1200" cap="none" spc="0" normalizeH="0" baseline="0" noProof="0" dirty="0">
                <a:ln>
                  <a:noFill/>
                </a:ln>
                <a:solidFill>
                  <a:srgbClr val="000000"/>
                </a:solidFill>
                <a:effectLst/>
                <a:uLnTx/>
                <a:uFillTx/>
                <a:latin typeface="+mn-ea"/>
                <a:cs typeface="+mn-cs"/>
              </a:rPr>
              <a:t>e</a:t>
            </a:r>
            <a:r>
              <a:rPr kumimoji="1" lang="ja-JP" altLang="en-US" sz="1200" b="0" i="0" u="none" strike="noStrike" kern="1200" cap="none" spc="0" normalizeH="0" baseline="0" noProof="0" dirty="0">
                <a:ln>
                  <a:noFill/>
                </a:ln>
                <a:solidFill>
                  <a:srgbClr val="000000"/>
                </a:solidFill>
                <a:effectLst/>
                <a:uLnTx/>
                <a:uFillTx/>
                <a:latin typeface="+mn-ea"/>
                <a:cs typeface="+mn-cs"/>
              </a:rPr>
              <a:t>タイムスタンプといった電子サービスであるトラストサービス等について規定している</a:t>
            </a:r>
            <a:endParaRPr kumimoji="1" lang="en-US" altLang="ja-JP" sz="1200" b="1" i="0" u="sng" strike="noStrike" kern="1200" cap="none" spc="0" normalizeH="0" baseline="0" noProof="0" dirty="0">
              <a:ln>
                <a:noFill/>
              </a:ln>
              <a:solidFill>
                <a:srgbClr val="000000"/>
              </a:solidFill>
              <a:effectLst/>
              <a:uLnTx/>
              <a:uFillTx/>
              <a:latin typeface="+mn-ea"/>
              <a:cs typeface="+mn-cs"/>
            </a:endParaRPr>
          </a:p>
        </p:txBody>
      </p:sp>
      <p:sp>
        <p:nvSpPr>
          <p:cNvPr id="2" name="正方形/長方形 1"/>
          <p:cNvSpPr/>
          <p:nvPr/>
        </p:nvSpPr>
        <p:spPr>
          <a:xfrm>
            <a:off x="296050" y="6011943"/>
            <a:ext cx="5727850" cy="646331"/>
          </a:xfrm>
          <a:prstGeom prst="rect">
            <a:avLst/>
          </a:prstGeom>
        </p:spPr>
        <p:txBody>
          <a:bodyPr wrap="none">
            <a:spAutoFit/>
          </a:bodyPr>
          <a:lstStyle/>
          <a:p>
            <a:pPr lvl="0">
              <a:defRPr/>
            </a:pPr>
            <a:r>
              <a:rPr lang="ja-JP" altLang="en-US" sz="900" dirty="0">
                <a:solidFill>
                  <a:srgbClr val="000000"/>
                </a:solidFill>
                <a:latin typeface="Meiryo UI"/>
              </a:rPr>
              <a:t>出所）</a:t>
            </a:r>
            <a:endParaRPr lang="en-US" altLang="ja-JP" sz="900" dirty="0">
              <a:solidFill>
                <a:srgbClr val="000000"/>
              </a:solidFill>
              <a:latin typeface="Meiryo UI"/>
            </a:endParaRPr>
          </a:p>
          <a:p>
            <a:pPr lvl="0">
              <a:defRPr/>
            </a:pPr>
            <a:r>
              <a:rPr lang="en-US" altLang="ja-JP" sz="900" dirty="0">
                <a:solidFill>
                  <a:srgbClr val="000000"/>
                </a:solidFill>
                <a:latin typeface="Meiryo UI"/>
              </a:rPr>
              <a:t>1</a:t>
            </a:r>
            <a:r>
              <a:rPr lang="ja-JP" altLang="en-US" sz="900" dirty="0">
                <a:solidFill>
                  <a:srgbClr val="000000"/>
                </a:solidFill>
                <a:latin typeface="Meiryo UI"/>
              </a:rPr>
              <a:t>　</a:t>
            </a:r>
            <a:r>
              <a:rPr lang="en-US" altLang="ja-JP" sz="900" dirty="0" smtClean="0">
                <a:solidFill>
                  <a:srgbClr val="000000"/>
                </a:solidFill>
                <a:latin typeface="Meiryo UI"/>
              </a:rPr>
              <a:t>https://eur-lex.europa.eu/legal-content/EN/TXT/?uri=uriserv:OJ.L_.2014.257.01.0073.01.ENG</a:t>
            </a:r>
            <a:endParaRPr lang="en-US" altLang="ja-JP" sz="900" dirty="0">
              <a:solidFill>
                <a:srgbClr val="000000"/>
              </a:solidFill>
              <a:latin typeface="Meiryo UI"/>
            </a:endParaRPr>
          </a:p>
          <a:p>
            <a:pPr>
              <a:defRPr/>
            </a:pPr>
            <a:r>
              <a:rPr lang="en-US" altLang="ja-JP" sz="900" dirty="0">
                <a:solidFill>
                  <a:srgbClr val="000000"/>
                </a:solidFill>
                <a:latin typeface="Meiryo UI"/>
              </a:rPr>
              <a:t>2</a:t>
            </a:r>
            <a:r>
              <a:rPr lang="ja-JP" altLang="en-US" sz="900" dirty="0">
                <a:solidFill>
                  <a:srgbClr val="000000"/>
                </a:solidFill>
                <a:latin typeface="Meiryo UI"/>
              </a:rPr>
              <a:t>　</a:t>
            </a:r>
            <a:r>
              <a:rPr lang="en-US" altLang="ja-JP" sz="900" dirty="0" smtClean="0">
                <a:solidFill>
                  <a:srgbClr val="000000"/>
                </a:solidFill>
                <a:latin typeface="Meiryo UI"/>
              </a:rPr>
              <a:t>https</a:t>
            </a:r>
            <a:r>
              <a:rPr lang="en-US" altLang="ja-JP" sz="900" dirty="0">
                <a:solidFill>
                  <a:srgbClr val="000000"/>
                </a:solidFill>
                <a:latin typeface="Meiryo UI"/>
              </a:rPr>
              <a:t>://eur-lex.europa.eu/legal-content/EN/TXT/?uri=CELEX:52021PC0281</a:t>
            </a:r>
            <a:endParaRPr lang="ja-JP" altLang="en-US" sz="900" dirty="0">
              <a:solidFill>
                <a:srgbClr val="000000"/>
              </a:solidFill>
              <a:latin typeface="Meiryo UI"/>
            </a:endParaRPr>
          </a:p>
          <a:p>
            <a:pPr>
              <a:defRPr/>
            </a:pP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https://eur-lex.europa.eu/legal-content/EN/TXT/PDF/?uri=CELEX:52021DC0290</a:t>
            </a:r>
            <a:endParaRPr lang="ja-JP" altLang="en-US" sz="900" dirty="0">
              <a:solidFill>
                <a:srgbClr val="000000"/>
              </a:solidFill>
              <a:latin typeface="+mn-ea"/>
            </a:endParaRPr>
          </a:p>
        </p:txBody>
      </p:sp>
    </p:spTree>
    <p:extLst>
      <p:ext uri="{BB962C8B-B14F-4D97-AF65-F5344CB8AC3E}">
        <p14:creationId xmlns:p14="http://schemas.microsoft.com/office/powerpoint/2010/main" val="846282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335694" y="2523678"/>
            <a:ext cx="3006597" cy="3459663"/>
          </a:xfrm>
          <a:prstGeom prst="roundRect">
            <a:avLst>
              <a:gd name="adj" fmla="val 14243"/>
            </a:avLst>
          </a:prstGeom>
          <a:no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6" name="角丸四角形 5"/>
          <p:cNvSpPr/>
          <p:nvPr/>
        </p:nvSpPr>
        <p:spPr>
          <a:xfrm>
            <a:off x="647430" y="2860648"/>
            <a:ext cx="2215056" cy="433551"/>
          </a:xfrm>
          <a:prstGeom prst="roundRect">
            <a:avLst/>
          </a:prstGeom>
          <a:solidFill>
            <a:schemeClr val="bg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１．総則</a:t>
            </a:r>
          </a:p>
        </p:txBody>
      </p:sp>
      <p:sp>
        <p:nvSpPr>
          <p:cNvPr id="7" name="角丸四角形 6"/>
          <p:cNvSpPr/>
          <p:nvPr/>
        </p:nvSpPr>
        <p:spPr>
          <a:xfrm>
            <a:off x="647430" y="3369519"/>
            <a:ext cx="2215056" cy="433551"/>
          </a:xfrm>
          <a:prstGeom prst="roundRect">
            <a:avLst/>
          </a:prstGeom>
          <a:solidFill>
            <a:schemeClr val="accent2">
              <a:lumMod val="25000"/>
              <a:lumOff val="75000"/>
            </a:schemeClr>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２．電子本人確認（</a:t>
            </a:r>
            <a:r>
              <a:rPr kumimoji="1" lang="en-US" altLang="ja-JP" sz="1400" b="0" i="0" u="none" strike="noStrike" kern="1200" cap="none" spc="0" normalizeH="0" baseline="0" noProof="0" dirty="0" err="1">
                <a:ln>
                  <a:noFill/>
                </a:ln>
                <a:solidFill>
                  <a:srgbClr val="000000"/>
                </a:solidFill>
                <a:effectLst/>
                <a:uLnTx/>
                <a:uFillTx/>
                <a:latin typeface="+mn-ea"/>
                <a:cs typeface="+mn-cs"/>
              </a:rPr>
              <a:t>eID</a:t>
            </a:r>
            <a:r>
              <a:rPr kumimoji="1" lang="ja-JP" altLang="en-US" sz="1400" b="0" i="0" u="none" strike="noStrike" kern="1200" cap="none" spc="0" normalizeH="0" baseline="0" noProof="0" dirty="0">
                <a:ln>
                  <a:noFill/>
                </a:ln>
                <a:solidFill>
                  <a:srgbClr val="000000"/>
                </a:solidFill>
                <a:effectLst/>
                <a:uLnTx/>
                <a:uFillTx/>
                <a:latin typeface="+mn-ea"/>
                <a:cs typeface="+mn-cs"/>
              </a:rPr>
              <a:t>）</a:t>
            </a:r>
          </a:p>
        </p:txBody>
      </p:sp>
      <p:sp>
        <p:nvSpPr>
          <p:cNvPr id="8" name="角丸四角形 7"/>
          <p:cNvSpPr/>
          <p:nvPr/>
        </p:nvSpPr>
        <p:spPr>
          <a:xfrm>
            <a:off x="647430" y="3862626"/>
            <a:ext cx="2215056" cy="433551"/>
          </a:xfrm>
          <a:prstGeom prst="roundRect">
            <a:avLst/>
          </a:prstGeom>
          <a:solidFill>
            <a:schemeClr val="accent2">
              <a:lumMod val="10000"/>
              <a:lumOff val="90000"/>
            </a:schemeClr>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３．トラストサービス</a:t>
            </a:r>
          </a:p>
        </p:txBody>
      </p:sp>
      <p:sp>
        <p:nvSpPr>
          <p:cNvPr id="9" name="角丸四角形 8"/>
          <p:cNvSpPr/>
          <p:nvPr/>
        </p:nvSpPr>
        <p:spPr>
          <a:xfrm>
            <a:off x="647430" y="4355733"/>
            <a:ext cx="2215056" cy="433551"/>
          </a:xfrm>
          <a:prstGeom prst="roundRect">
            <a:avLst/>
          </a:prstGeom>
          <a:solidFill>
            <a:schemeClr val="bg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４．電子文書</a:t>
            </a:r>
          </a:p>
        </p:txBody>
      </p:sp>
      <p:sp>
        <p:nvSpPr>
          <p:cNvPr id="10" name="角丸四角形 9"/>
          <p:cNvSpPr/>
          <p:nvPr/>
        </p:nvSpPr>
        <p:spPr>
          <a:xfrm>
            <a:off x="647430" y="4843571"/>
            <a:ext cx="2215056" cy="433551"/>
          </a:xfrm>
          <a:prstGeom prst="roundRect">
            <a:avLst/>
          </a:prstGeom>
          <a:solidFill>
            <a:schemeClr val="bg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５．権限移譲・実施規則</a:t>
            </a:r>
          </a:p>
        </p:txBody>
      </p:sp>
      <p:sp>
        <p:nvSpPr>
          <p:cNvPr id="11" name="角丸四角形 10"/>
          <p:cNvSpPr/>
          <p:nvPr/>
        </p:nvSpPr>
        <p:spPr>
          <a:xfrm>
            <a:off x="647430" y="5331409"/>
            <a:ext cx="2215056" cy="433551"/>
          </a:xfrm>
          <a:prstGeom prst="roundRect">
            <a:avLst/>
          </a:prstGeom>
          <a:solidFill>
            <a:schemeClr val="bg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６．末則</a:t>
            </a:r>
          </a:p>
        </p:txBody>
      </p:sp>
      <p:sp>
        <p:nvSpPr>
          <p:cNvPr id="12" name="角丸四角形 11"/>
          <p:cNvSpPr/>
          <p:nvPr/>
        </p:nvSpPr>
        <p:spPr>
          <a:xfrm>
            <a:off x="647430" y="2367541"/>
            <a:ext cx="2215056" cy="343782"/>
          </a:xfrm>
          <a:prstGeom prst="round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n-ea"/>
                <a:cs typeface="+mn-cs"/>
              </a:rPr>
              <a:t>eIDAS</a:t>
            </a:r>
            <a:r>
              <a:rPr kumimoji="1" lang="ja-JP" altLang="en-US" sz="1600" b="1" i="0" u="none" strike="noStrike" kern="1200" cap="none" spc="0" normalizeH="0" baseline="0" noProof="0" dirty="0">
                <a:ln>
                  <a:noFill/>
                </a:ln>
                <a:solidFill>
                  <a:srgbClr val="FFFFFF"/>
                </a:solidFill>
                <a:effectLst/>
                <a:uLnTx/>
                <a:uFillTx/>
                <a:latin typeface="+mn-ea"/>
                <a:cs typeface="+mn-cs"/>
              </a:rPr>
              <a:t>の章構成</a:t>
            </a:r>
          </a:p>
        </p:txBody>
      </p:sp>
      <p:sp>
        <p:nvSpPr>
          <p:cNvPr id="13" name="正方形/長方形 12"/>
          <p:cNvSpPr/>
          <p:nvPr/>
        </p:nvSpPr>
        <p:spPr>
          <a:xfrm>
            <a:off x="3552504" y="3383750"/>
            <a:ext cx="703673" cy="2630309"/>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トラスト</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サービス</a:t>
            </a:r>
          </a:p>
        </p:txBody>
      </p:sp>
      <p:sp>
        <p:nvSpPr>
          <p:cNvPr id="14" name="正方形/長方形 13"/>
          <p:cNvSpPr/>
          <p:nvPr/>
        </p:nvSpPr>
        <p:spPr>
          <a:xfrm>
            <a:off x="4303372" y="3383749"/>
            <a:ext cx="1957030"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電子署名</a:t>
            </a:r>
          </a:p>
        </p:txBody>
      </p:sp>
      <p:sp>
        <p:nvSpPr>
          <p:cNvPr id="15" name="正方形/長方形 14"/>
          <p:cNvSpPr/>
          <p:nvPr/>
        </p:nvSpPr>
        <p:spPr>
          <a:xfrm>
            <a:off x="4303368" y="3928473"/>
            <a:ext cx="1957030"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e</a:t>
            </a:r>
            <a:r>
              <a:rPr kumimoji="1" lang="ja-JP" altLang="en-US" sz="1400" b="0" i="0" u="none" strike="noStrike" kern="1200" cap="none" spc="0" normalizeH="0" baseline="0" noProof="0" dirty="0">
                <a:ln>
                  <a:noFill/>
                </a:ln>
                <a:solidFill>
                  <a:srgbClr val="000000"/>
                </a:solidFill>
                <a:effectLst/>
                <a:uLnTx/>
                <a:uFillTx/>
                <a:latin typeface="+mn-ea"/>
                <a:cs typeface="+mn-cs"/>
              </a:rPr>
              <a:t>シール</a:t>
            </a:r>
          </a:p>
        </p:txBody>
      </p:sp>
      <p:sp>
        <p:nvSpPr>
          <p:cNvPr id="16" name="正方形/長方形 15"/>
          <p:cNvSpPr/>
          <p:nvPr/>
        </p:nvSpPr>
        <p:spPr>
          <a:xfrm>
            <a:off x="4303367" y="4465715"/>
            <a:ext cx="1957030"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e</a:t>
            </a:r>
            <a:r>
              <a:rPr kumimoji="1" lang="ja-JP" altLang="en-US" sz="1400" b="0" i="0" u="none" strike="noStrike" kern="1200" cap="none" spc="0" normalizeH="0" baseline="0" noProof="0" dirty="0">
                <a:ln>
                  <a:noFill/>
                </a:ln>
                <a:solidFill>
                  <a:srgbClr val="000000"/>
                </a:solidFill>
                <a:effectLst/>
                <a:uLnTx/>
                <a:uFillTx/>
                <a:latin typeface="+mn-ea"/>
                <a:cs typeface="+mn-cs"/>
              </a:rPr>
              <a:t>タイムスタンプ</a:t>
            </a:r>
          </a:p>
        </p:txBody>
      </p:sp>
      <p:sp>
        <p:nvSpPr>
          <p:cNvPr id="17" name="正方形/長方形 16"/>
          <p:cNvSpPr/>
          <p:nvPr/>
        </p:nvSpPr>
        <p:spPr>
          <a:xfrm>
            <a:off x="4303372" y="5000197"/>
            <a:ext cx="1957030"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電子登録配送サービス</a:t>
            </a:r>
          </a:p>
        </p:txBody>
      </p:sp>
      <p:sp>
        <p:nvSpPr>
          <p:cNvPr id="18" name="正方形/長方形 17"/>
          <p:cNvSpPr/>
          <p:nvPr/>
        </p:nvSpPr>
        <p:spPr>
          <a:xfrm>
            <a:off x="4303372" y="5534892"/>
            <a:ext cx="1957030"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ウェブサイト認証</a:t>
            </a:r>
          </a:p>
        </p:txBody>
      </p:sp>
      <p:sp>
        <p:nvSpPr>
          <p:cNvPr id="19" name="正方形/長方形 18"/>
          <p:cNvSpPr/>
          <p:nvPr/>
        </p:nvSpPr>
        <p:spPr>
          <a:xfrm>
            <a:off x="3552500" y="2846508"/>
            <a:ext cx="2707898" cy="479167"/>
          </a:xfrm>
          <a:prstGeom prst="rect">
            <a:avLst/>
          </a:prstGeom>
          <a:solidFill>
            <a:schemeClr val="accent2">
              <a:lumMod val="25000"/>
              <a:lumOff val="75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srgbClr val="000000"/>
                </a:solidFill>
                <a:effectLst/>
                <a:uLnTx/>
                <a:uFillTx/>
                <a:latin typeface="+mn-ea"/>
                <a:cs typeface="+mn-cs"/>
              </a:rPr>
              <a:t>eID</a:t>
            </a: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cxnSp>
        <p:nvCxnSpPr>
          <p:cNvPr id="20" name="直線矢印コネクタ 19"/>
          <p:cNvCxnSpPr>
            <a:stCxn id="7" idx="3"/>
            <a:endCxn id="19" idx="1"/>
          </p:cNvCxnSpPr>
          <p:nvPr/>
        </p:nvCxnSpPr>
        <p:spPr>
          <a:xfrm flipV="1">
            <a:off x="2862486" y="3086092"/>
            <a:ext cx="690014" cy="500203"/>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1" name="直線矢印コネクタ 20"/>
          <p:cNvCxnSpPr>
            <a:stCxn id="8" idx="3"/>
            <a:endCxn id="13" idx="1"/>
          </p:cNvCxnSpPr>
          <p:nvPr/>
        </p:nvCxnSpPr>
        <p:spPr>
          <a:xfrm>
            <a:off x="2862486" y="4079402"/>
            <a:ext cx="690018" cy="619503"/>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2" name="正方形/長方形 21"/>
          <p:cNvSpPr/>
          <p:nvPr/>
        </p:nvSpPr>
        <p:spPr>
          <a:xfrm>
            <a:off x="6391782" y="2846508"/>
            <a:ext cx="3206378" cy="479167"/>
          </a:xfrm>
          <a:prstGeom prst="rect">
            <a:avLst/>
          </a:prstGeom>
          <a:noFill/>
          <a:ln w="31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・オンラインで本人確認を実施する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・加盟国間で相互に通知・承認し使用する</a:t>
            </a:r>
          </a:p>
        </p:txBody>
      </p:sp>
      <p:sp>
        <p:nvSpPr>
          <p:cNvPr id="23" name="正方形/長方形 22"/>
          <p:cNvSpPr/>
          <p:nvPr/>
        </p:nvSpPr>
        <p:spPr>
          <a:xfrm>
            <a:off x="6391782" y="3383750"/>
            <a:ext cx="3206378" cy="479167"/>
          </a:xfrm>
          <a:prstGeom prst="rect">
            <a:avLst/>
          </a:prstGeom>
          <a:noFill/>
          <a:ln w="31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・書類等の電子データに署名として用いられ、手書き署名と同等の効力を保証する</a:t>
            </a:r>
          </a:p>
        </p:txBody>
      </p:sp>
      <p:sp>
        <p:nvSpPr>
          <p:cNvPr id="24" name="正方形/長方形 23"/>
          <p:cNvSpPr/>
          <p:nvPr/>
        </p:nvSpPr>
        <p:spPr>
          <a:xfrm>
            <a:off x="6391782" y="3928473"/>
            <a:ext cx="3206378" cy="479167"/>
          </a:xfrm>
          <a:prstGeom prst="rect">
            <a:avLst/>
          </a:prstGeom>
          <a:noFill/>
          <a:ln w="31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・電子データの発行元・完全性を保証する</a:t>
            </a:r>
          </a:p>
        </p:txBody>
      </p:sp>
      <p:sp>
        <p:nvSpPr>
          <p:cNvPr id="25" name="正方形/長方形 24"/>
          <p:cNvSpPr/>
          <p:nvPr/>
        </p:nvSpPr>
        <p:spPr>
          <a:xfrm>
            <a:off x="6391782" y="4459320"/>
            <a:ext cx="3206378" cy="479167"/>
          </a:xfrm>
          <a:prstGeom prst="rect">
            <a:avLst/>
          </a:prstGeom>
          <a:noFill/>
          <a:ln w="31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・ある時間に特定のデータが存在していたことを保証する</a:t>
            </a:r>
          </a:p>
        </p:txBody>
      </p:sp>
      <p:sp>
        <p:nvSpPr>
          <p:cNvPr id="26" name="正方形/長方形 25"/>
          <p:cNvSpPr/>
          <p:nvPr/>
        </p:nvSpPr>
        <p:spPr>
          <a:xfrm>
            <a:off x="6391782" y="5000197"/>
            <a:ext cx="3206378" cy="479167"/>
          </a:xfrm>
          <a:prstGeom prst="rect">
            <a:avLst/>
          </a:prstGeom>
          <a:noFill/>
          <a:ln w="31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・第三者間での確実なデータ送受信、送受信日時・送受信者の識別等を保証する</a:t>
            </a:r>
          </a:p>
        </p:txBody>
      </p:sp>
      <p:sp>
        <p:nvSpPr>
          <p:cNvPr id="27" name="正方形/長方形 26"/>
          <p:cNvSpPr/>
          <p:nvPr/>
        </p:nvSpPr>
        <p:spPr>
          <a:xfrm>
            <a:off x="6391782" y="5534891"/>
            <a:ext cx="3206378" cy="479167"/>
          </a:xfrm>
          <a:prstGeom prst="rect">
            <a:avLst/>
          </a:prstGeom>
          <a:noFill/>
          <a:ln w="31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・ウェブサイトの信頼性・正当性を保証する</a:t>
            </a:r>
          </a:p>
        </p:txBody>
      </p:sp>
      <p:sp>
        <p:nvSpPr>
          <p:cNvPr id="28" name="角丸四角形 27"/>
          <p:cNvSpPr/>
          <p:nvPr/>
        </p:nvSpPr>
        <p:spPr>
          <a:xfrm>
            <a:off x="3552500" y="2367541"/>
            <a:ext cx="6045660" cy="343782"/>
          </a:xfrm>
          <a:prstGeom prst="round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n-ea"/>
                <a:cs typeface="+mn-cs"/>
              </a:rPr>
              <a:t>概　要</a:t>
            </a:r>
          </a:p>
        </p:txBody>
      </p:sp>
      <p:sp>
        <p:nvSpPr>
          <p:cNvPr id="29" name="テキスト ボックス 28"/>
          <p:cNvSpPr txBox="1"/>
          <p:nvPr/>
        </p:nvSpPr>
        <p:spPr>
          <a:xfrm>
            <a:off x="331489" y="6358644"/>
            <a:ext cx="6762993" cy="221961"/>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eiryo UI"/>
                <a:ea typeface="Meiryo UI"/>
              </a:rPr>
              <a:t>1</a:t>
            </a:r>
            <a:r>
              <a:rPr lang="ja-JP" altLang="en-US" sz="900" dirty="0">
                <a:solidFill>
                  <a:srgbClr val="000000"/>
                </a:solidFill>
                <a:latin typeface="Meiryo UI"/>
                <a:ea typeface="Meiryo UI"/>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https://eur-lex.europa.eu/legal-content/EN/TXT/?uri=uriserv:OJ.L_.2014.257.01.0073.01.ENG</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コンテンツ プレースホルダー 1"/>
          <p:cNvSpPr txBox="1">
            <a:spLocks/>
          </p:cNvSpPr>
          <p:nvPr/>
        </p:nvSpPr>
        <p:spPr>
          <a:xfrm>
            <a:off x="335694" y="696814"/>
            <a:ext cx="9262466" cy="1474409"/>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R="0" lvl="0" algn="l" defTabSz="609559" rtl="0" eaLnBrk="1" fontAlgn="base" latinLnBrk="0" hangingPunct="1">
              <a:lnSpc>
                <a:spcPct val="100000"/>
              </a:lnSpc>
              <a:spcBef>
                <a:spcPct val="20000"/>
              </a:spcBef>
              <a:spcAft>
                <a:spcPct val="0"/>
              </a:spcAft>
              <a:buClrTx/>
              <a:buSzTx/>
              <a:tabLst/>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元々制定されていた「電子署名指令（</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1999/93/EC</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）」から内容を推し進め、</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EU</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の電子商取引に統一した基準を設けるために制定され、</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2016</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年</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7</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月に適用開始された</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
            </a:r>
            <a:b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b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主に電子本人認証である「</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eID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」と、電子署名・</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e</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タイムスタンプといった電子サービスである「トラストサービス」の要件、法的効力、セキュリティ等について規定して</a:t>
            </a:r>
            <a:r>
              <a:rPr lang="ja-JP" altLang="en-US" sz="1600" b="1" dirty="0">
                <a:solidFill>
                  <a:srgbClr val="000000">
                    <a:lumMod val="85000"/>
                    <a:lumOff val="15000"/>
                  </a:srgbClr>
                </a:solidFill>
                <a:latin typeface="Meiryo UI"/>
                <a:ea typeface="Meiryo UI"/>
              </a:rPr>
              <a:t>おり、</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トラストサービス事業者（</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TSP</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）は、監督機関から評価を受けることによって、加盟国間で同等の法的効力を得る適格トラストサービス事業者（</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QTSP</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）に認定</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rPr>
              <a:t>されトラステッドリスト</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に載せられることとなっている</a:t>
            </a:r>
            <a:r>
              <a:rPr kumimoji="1" lang="en-US" altLang="ja-JP" sz="1600" b="1" i="0" u="none" strike="noStrike" kern="1200" cap="none" spc="0" normalizeH="0" baseline="30000" noProof="0" dirty="0">
                <a:ln>
                  <a:noFill/>
                </a:ln>
                <a:solidFill>
                  <a:srgbClr val="000000">
                    <a:lumMod val="85000"/>
                    <a:lumOff val="15000"/>
                  </a:srgbClr>
                </a:solidFill>
                <a:effectLst/>
                <a:uLnTx/>
                <a:uFillTx/>
                <a:latin typeface="Meiryo UI"/>
                <a:ea typeface="Meiryo UI"/>
              </a:rPr>
              <a:t>1</a:t>
            </a:r>
            <a:endParaRPr kumimoji="1" lang="ja-JP" altLang="en-US" sz="1600" b="1" i="0" u="none" strike="noStrike" kern="1200" cap="none" spc="0" normalizeH="0" baseline="30000" noProof="0" dirty="0">
              <a:ln>
                <a:noFill/>
              </a:ln>
              <a:solidFill>
                <a:srgbClr val="000000">
                  <a:lumMod val="85000"/>
                  <a:lumOff val="15000"/>
                </a:srgbClr>
              </a:solidFill>
              <a:effectLst/>
              <a:uLnTx/>
              <a:uFillTx/>
              <a:latin typeface="Meiryo UI"/>
              <a:ea typeface="Meiryo UI"/>
            </a:endParaRPr>
          </a:p>
        </p:txBody>
      </p:sp>
      <p:sp>
        <p:nvSpPr>
          <p:cNvPr id="31" name="タイトル 7"/>
          <p:cNvSpPr>
            <a:spLocks noGrp="1"/>
          </p:cNvSpPr>
          <p:nvPr>
            <p:ph type="title"/>
          </p:nvPr>
        </p:nvSpPr>
        <p:spPr>
          <a:xfrm>
            <a:off x="331490" y="164692"/>
            <a:ext cx="9243021" cy="497459"/>
          </a:xfrm>
        </p:spPr>
        <p:txBody>
          <a:bodyPr>
            <a:normAutofit fontScale="90000"/>
          </a:bodyPr>
          <a:lstStyle/>
          <a:p>
            <a:r>
              <a:rPr lang="en-US" altLang="ja-JP" sz="1100" dirty="0">
                <a:solidFill>
                  <a:schemeClr val="accent2">
                    <a:lumMod val="90000"/>
                    <a:lumOff val="10000"/>
                  </a:schemeClr>
                </a:solidFill>
              </a:rPr>
              <a:t>3.1.1</a:t>
            </a:r>
            <a:r>
              <a:rPr lang="ja-JP" altLang="en-US" sz="1100" dirty="0">
                <a:solidFill>
                  <a:schemeClr val="accent2">
                    <a:lumMod val="90000"/>
                    <a:lumOff val="10000"/>
                  </a:schemeClr>
                </a:solidFill>
              </a:rPr>
              <a:t>　</a:t>
            </a:r>
            <a:r>
              <a:rPr lang="zh-TW" altLang="en-US" sz="1100" dirty="0">
                <a:solidFill>
                  <a:schemeClr val="accent2">
                    <a:lumMod val="90000"/>
                    <a:lumOff val="10000"/>
                  </a:schemeClr>
                </a:solidFill>
              </a:rPr>
              <a:t>共通識別番号</a:t>
            </a:r>
            <a:r>
              <a:rPr lang="ja-JP" altLang="en-US" sz="1100" dirty="0">
                <a:solidFill>
                  <a:schemeClr val="accent2">
                    <a:lumMod val="90000"/>
                    <a:lumOff val="10000"/>
                  </a:schemeClr>
                </a:solidFill>
              </a:rPr>
              <a:t>・デジタル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に関する政策動向　</a:t>
            </a:r>
            <a:r>
              <a:rPr lang="en-US" altLang="ja-JP" sz="1100" dirty="0">
                <a:solidFill>
                  <a:schemeClr val="accent2">
                    <a:lumMod val="90000"/>
                    <a:lumOff val="10000"/>
                  </a:schemeClr>
                </a:solidFill>
              </a:rPr>
              <a:t>-</a:t>
            </a:r>
            <a:r>
              <a:rPr lang="ja-JP" altLang="en-US" sz="1100" dirty="0">
                <a:solidFill>
                  <a:schemeClr val="accent2">
                    <a:lumMod val="90000"/>
                    <a:lumOff val="10000"/>
                  </a:schemeClr>
                </a:solidFill>
              </a:rPr>
              <a:t>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に関する調査結果</a:t>
            </a:r>
            <a:r>
              <a:rPr lang="en-US" altLang="ja-JP" sz="1400" dirty="0">
                <a:solidFill>
                  <a:schemeClr val="accent2">
                    <a:lumMod val="90000"/>
                    <a:lumOff val="10000"/>
                  </a:schemeClr>
                </a:solidFill>
              </a:rPr>
              <a:t/>
            </a:r>
            <a:br>
              <a:rPr lang="en-US" altLang="ja-JP" sz="1400" dirty="0">
                <a:solidFill>
                  <a:schemeClr val="accent2">
                    <a:lumMod val="90000"/>
                    <a:lumOff val="10000"/>
                  </a:schemeClr>
                </a:solidFill>
              </a:rPr>
            </a:br>
            <a:r>
              <a:rPr lang="en-US" altLang="ja-JP" sz="2000" dirty="0" err="1">
                <a:solidFill>
                  <a:schemeClr val="accent2">
                    <a:lumMod val="90000"/>
                    <a:lumOff val="10000"/>
                  </a:schemeClr>
                </a:solidFill>
              </a:rPr>
              <a:t>eIDAS</a:t>
            </a:r>
            <a:r>
              <a:rPr lang="ja-JP" altLang="en-US" sz="2000" dirty="0">
                <a:solidFill>
                  <a:schemeClr val="accent2">
                    <a:lumMod val="90000"/>
                    <a:lumOff val="10000"/>
                  </a:schemeClr>
                </a:solidFill>
              </a:rPr>
              <a:t>の概要</a:t>
            </a:r>
            <a:endParaRPr lang="ja-JP" altLang="en-US" sz="2200" b="1" spc="0" dirty="0">
              <a:solidFill>
                <a:schemeClr val="accent2">
                  <a:lumMod val="90000"/>
                  <a:lumOff val="10000"/>
                </a:schemeClr>
              </a:solidFill>
            </a:endParaRPr>
          </a:p>
        </p:txBody>
      </p:sp>
      <p:sp>
        <p:nvSpPr>
          <p:cNvPr id="32" name="正方形/長方形 31"/>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33" name="正方形/長方形 32"/>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34" name="正方形/長方形 33"/>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Tree>
    <p:extLst>
      <p:ext uri="{BB962C8B-B14F-4D97-AF65-F5344CB8AC3E}">
        <p14:creationId xmlns:p14="http://schemas.microsoft.com/office/powerpoint/2010/main" val="3407679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331787" y="6354745"/>
            <a:ext cx="8914273" cy="191433"/>
          </a:xfrm>
          <a:prstGeom prst="rect">
            <a:avLst/>
          </a:prstGeom>
          <a:noFill/>
          <a:ln>
            <a:noFill/>
          </a:ln>
        </p:spPr>
        <p:txBody>
          <a:bodyPr wrap="square" lIns="36000" tIns="36000" rIns="36000" bIns="36000" rtlCol="0" anchor="ctr">
            <a:noAutofit/>
          </a:bodyPr>
          <a:lstStyle/>
          <a:p>
            <a:pPr lvl="0">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lvl="0">
              <a:defRPr/>
            </a:pPr>
            <a:r>
              <a:rPr lang="en-US" altLang="ja-JP" sz="900" dirty="0">
                <a:solidFill>
                  <a:srgbClr val="000000"/>
                </a:solidFill>
                <a:latin typeface="Meiryo UI"/>
                <a:ea typeface="Meiryo UI"/>
              </a:rPr>
              <a:t>1</a:t>
            </a:r>
            <a:r>
              <a:rPr lang="ja-JP" altLang="en-US" sz="900" dirty="0">
                <a:solidFill>
                  <a:srgbClr val="000000"/>
                </a:solidFill>
                <a:latin typeface="Meiryo UI"/>
                <a:ea typeface="Meiryo UI"/>
              </a:rPr>
              <a:t>　</a:t>
            </a:r>
            <a:r>
              <a:rPr lang="en-US" altLang="ja-JP" sz="900" dirty="0">
                <a:solidFill>
                  <a:srgbClr val="000000"/>
                </a:solidFill>
                <a:latin typeface="Meiryo UI"/>
              </a:rPr>
              <a:t>https://eur-lex.europa.eu/legal-content/EN/TXT/?uri=CELEX:52021PC0281</a:t>
            </a:r>
            <a:endParaRPr kumimoji="1" lang="ja-JP" altLang="en-US" sz="9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9" name="角丸四角形 18"/>
          <p:cNvSpPr/>
          <p:nvPr/>
        </p:nvSpPr>
        <p:spPr>
          <a:xfrm>
            <a:off x="331787" y="3258883"/>
            <a:ext cx="2253757" cy="323193"/>
          </a:xfrm>
          <a:prstGeom prst="roundRect">
            <a:avLst/>
          </a:prstGeom>
          <a:solidFill>
            <a:schemeClr val="accent2">
              <a:lumMod val="90000"/>
              <a:lumOff val="1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bg1"/>
                </a:solidFill>
                <a:effectLst/>
                <a:uLnTx/>
                <a:uFillTx/>
                <a:latin typeface="Meiryo UI"/>
                <a:ea typeface="Meiryo UI"/>
                <a:cs typeface="+mn-cs"/>
              </a:rPr>
              <a:t>改正提案の概要</a:t>
            </a:r>
          </a:p>
        </p:txBody>
      </p:sp>
      <p:graphicFrame>
        <p:nvGraphicFramePr>
          <p:cNvPr id="25" name="表 24"/>
          <p:cNvGraphicFramePr>
            <a:graphicFrameLocks noGrp="1"/>
          </p:cNvGraphicFramePr>
          <p:nvPr>
            <p:extLst>
              <p:ext uri="{D42A27DB-BD31-4B8C-83A1-F6EECF244321}">
                <p14:modId xmlns:p14="http://schemas.microsoft.com/office/powerpoint/2010/main" val="584119985"/>
              </p:ext>
            </p:extLst>
          </p:nvPr>
        </p:nvGraphicFramePr>
        <p:xfrm>
          <a:off x="331788" y="3625648"/>
          <a:ext cx="9242724" cy="2587862"/>
        </p:xfrm>
        <a:graphic>
          <a:graphicData uri="http://schemas.openxmlformats.org/drawingml/2006/table">
            <a:tbl>
              <a:tblPr firstRow="1" bandRow="1">
                <a:tableStyleId>{5C22544A-7EE6-4342-B048-85BDC9FD1C3A}</a:tableStyleId>
              </a:tblPr>
              <a:tblGrid>
                <a:gridCol w="2198578">
                  <a:extLst>
                    <a:ext uri="{9D8B030D-6E8A-4147-A177-3AD203B41FA5}">
                      <a16:colId xmlns:a16="http://schemas.microsoft.com/office/drawing/2014/main" val="1270112857"/>
                    </a:ext>
                  </a:extLst>
                </a:gridCol>
                <a:gridCol w="7044146">
                  <a:extLst>
                    <a:ext uri="{9D8B030D-6E8A-4147-A177-3AD203B41FA5}">
                      <a16:colId xmlns:a16="http://schemas.microsoft.com/office/drawing/2014/main" val="688883781"/>
                    </a:ext>
                  </a:extLst>
                </a:gridCol>
              </a:tblGrid>
              <a:tr h="340110">
                <a:tc>
                  <a:txBody>
                    <a:bodyPr/>
                    <a:lstStyle/>
                    <a:p>
                      <a:pPr algn="ctr"/>
                      <a:r>
                        <a:rPr kumimoji="1" lang="ja-JP" altLang="en-US" sz="1600" b="1" i="0" dirty="0">
                          <a:solidFill>
                            <a:schemeClr val="bg1"/>
                          </a:solidFill>
                          <a:latin typeface="+mn-ea"/>
                          <a:ea typeface="+mn-ea"/>
                        </a:rPr>
                        <a:t>主な改正内容</a:t>
                      </a:r>
                    </a:p>
                  </a:txBody>
                  <a:tcPr anchor="ctr">
                    <a:solidFill>
                      <a:schemeClr val="accent2">
                        <a:lumMod val="75000"/>
                        <a:lumOff val="25000"/>
                      </a:schemeClr>
                    </a:solidFill>
                  </a:tcPr>
                </a:tc>
                <a:tc>
                  <a:txBody>
                    <a:bodyPr/>
                    <a:lstStyle/>
                    <a:p>
                      <a:pPr algn="ctr"/>
                      <a:r>
                        <a:rPr kumimoji="1" lang="ja-JP" altLang="en-US" sz="1600" b="1" i="0" dirty="0">
                          <a:solidFill>
                            <a:schemeClr val="bg1"/>
                          </a:solidFill>
                          <a:latin typeface="+mn-ea"/>
                          <a:ea typeface="+mn-ea"/>
                        </a:rPr>
                        <a:t>概要</a:t>
                      </a:r>
                    </a:p>
                  </a:txBody>
                  <a:tcPr anchor="ctr">
                    <a:solidFill>
                      <a:schemeClr val="accent2">
                        <a:lumMod val="75000"/>
                        <a:lumOff val="25000"/>
                      </a:schemeClr>
                    </a:solidFill>
                  </a:tcPr>
                </a:tc>
                <a:extLst>
                  <a:ext uri="{0D108BD9-81ED-4DB2-BD59-A6C34878D82A}">
                    <a16:rowId xmlns:a16="http://schemas.microsoft.com/office/drawing/2014/main" val="424256014"/>
                  </a:ext>
                </a:extLst>
              </a:tr>
              <a:tr h="561938">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en-US" altLang="ja-JP" sz="1400" b="1" i="0" dirty="0">
                          <a:solidFill>
                            <a:schemeClr val="tx1"/>
                          </a:solidFill>
                          <a:latin typeface="+mn-ea"/>
                          <a:ea typeface="+mn-ea"/>
                        </a:rPr>
                        <a:t>EUDIW</a:t>
                      </a:r>
                      <a:r>
                        <a:rPr lang="ja-JP" altLang="en-US" sz="1400" b="1" i="0" dirty="0">
                          <a:solidFill>
                            <a:schemeClr val="tx1"/>
                          </a:solidFill>
                          <a:latin typeface="+mn-ea"/>
                          <a:ea typeface="+mn-ea"/>
                        </a:rPr>
                        <a:t>の枠組み設定</a:t>
                      </a:r>
                      <a:endParaRPr kumimoji="1" lang="ja-JP" altLang="en-US" sz="1400" b="1" i="0" dirty="0">
                        <a:solidFill>
                          <a:schemeClr val="tx1"/>
                        </a:solidFill>
                        <a:latin typeface="+mn-ea"/>
                        <a:ea typeface="+mn-ea"/>
                      </a:endParaRPr>
                    </a:p>
                  </a:txBody>
                  <a:tcPr anchor="ctr">
                    <a:solidFill>
                      <a:schemeClr val="bg1">
                        <a:lumMod val="95000"/>
                      </a:schemeClr>
                    </a:solidFill>
                  </a:tcPr>
                </a:tc>
                <a:tc>
                  <a:txBody>
                    <a:bodyPr/>
                    <a:lstStyle/>
                    <a:p>
                      <a:pPr marL="171450" indent="-171450">
                        <a:buFont typeface="Arial" panose="020B0604020202020204" pitchFamily="34" charset="0"/>
                        <a:buChar char="•"/>
                      </a:pPr>
                      <a:r>
                        <a:rPr kumimoji="1" lang="ja-JP" altLang="en-US" sz="1200" b="0" i="0" dirty="0">
                          <a:solidFill>
                            <a:schemeClr val="tx1"/>
                          </a:solidFill>
                          <a:latin typeface="+mn-ea"/>
                          <a:ea typeface="+mn-ea"/>
                        </a:rPr>
                        <a:t>全</a:t>
                      </a:r>
                      <a:r>
                        <a:rPr kumimoji="1" lang="en-US" altLang="ja-JP" sz="1200" b="0" i="0" dirty="0">
                          <a:solidFill>
                            <a:schemeClr val="tx1"/>
                          </a:solidFill>
                          <a:latin typeface="+mn-ea"/>
                          <a:ea typeface="+mn-ea"/>
                        </a:rPr>
                        <a:t>EU</a:t>
                      </a:r>
                      <a:r>
                        <a:rPr kumimoji="1" lang="ja-JP" altLang="en-US" sz="1200" b="0" i="0" dirty="0">
                          <a:solidFill>
                            <a:schemeClr val="tx1"/>
                          </a:solidFill>
                          <a:latin typeface="+mn-ea"/>
                          <a:ea typeface="+mn-ea"/>
                        </a:rPr>
                        <a:t>市民が利用可能な、新たな</a:t>
                      </a:r>
                      <a:r>
                        <a:rPr kumimoji="1" lang="en-US" altLang="ja-JP" sz="1200" b="0" i="0" dirty="0" err="1">
                          <a:solidFill>
                            <a:schemeClr val="tx1"/>
                          </a:solidFill>
                          <a:latin typeface="+mn-ea"/>
                          <a:ea typeface="+mn-ea"/>
                        </a:rPr>
                        <a:t>eID</a:t>
                      </a:r>
                      <a:r>
                        <a:rPr kumimoji="1" lang="ja-JP" altLang="en-US" sz="1200" b="0" i="0" dirty="0">
                          <a:solidFill>
                            <a:schemeClr val="tx1"/>
                          </a:solidFill>
                          <a:latin typeface="+mn-ea"/>
                          <a:ea typeface="+mn-ea"/>
                        </a:rPr>
                        <a:t>の枠組みを整備し、発行を義務付ける</a:t>
                      </a:r>
                      <a:endParaRPr kumimoji="1" lang="en-US" altLang="ja-JP" sz="1200" b="0" i="0" dirty="0">
                        <a:solidFill>
                          <a:schemeClr val="tx1"/>
                        </a:solidFill>
                        <a:latin typeface="+mn-ea"/>
                        <a:ea typeface="+mn-ea"/>
                      </a:endParaRPr>
                    </a:p>
                    <a:p>
                      <a:pPr marL="171450" indent="-171450">
                        <a:buFont typeface="Arial" panose="020B0604020202020204" pitchFamily="34" charset="0"/>
                        <a:buChar char="•"/>
                      </a:pPr>
                      <a:r>
                        <a:rPr kumimoji="1" lang="en-US" altLang="ja-JP" sz="1200" b="0" i="0" dirty="0">
                          <a:solidFill>
                            <a:schemeClr val="tx1"/>
                          </a:solidFill>
                          <a:latin typeface="+mn-ea"/>
                          <a:ea typeface="+mn-ea"/>
                        </a:rPr>
                        <a:t>EU</a:t>
                      </a:r>
                      <a:r>
                        <a:rPr kumimoji="1" lang="ja-JP" altLang="en-US" sz="1200" b="0" i="0" dirty="0">
                          <a:solidFill>
                            <a:schemeClr val="tx1"/>
                          </a:solidFill>
                          <a:latin typeface="+mn-ea"/>
                          <a:ea typeface="+mn-ea"/>
                        </a:rPr>
                        <a:t>加盟国間での個人識別、属性情報の電子証明等が可能となる</a:t>
                      </a:r>
                    </a:p>
                  </a:txBody>
                  <a:tcPr anchor="ctr">
                    <a:solidFill>
                      <a:schemeClr val="bg1">
                        <a:lumMod val="95000"/>
                      </a:schemeClr>
                    </a:solidFill>
                  </a:tcPr>
                </a:tc>
                <a:extLst>
                  <a:ext uri="{0D108BD9-81ED-4DB2-BD59-A6C34878D82A}">
                    <a16:rowId xmlns:a16="http://schemas.microsoft.com/office/drawing/2014/main" val="886362202"/>
                  </a:ext>
                </a:extLst>
              </a:tr>
              <a:tr h="561938">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400" b="1" i="0" dirty="0">
                          <a:solidFill>
                            <a:schemeClr val="tx1"/>
                          </a:solidFill>
                          <a:latin typeface="+mn-ea"/>
                          <a:ea typeface="+mn-ea"/>
                        </a:rPr>
                        <a:t>トラストサービスの拡充</a:t>
                      </a:r>
                      <a:endParaRPr kumimoji="1" lang="ja-JP" altLang="en-US" sz="1400" b="1" i="0" dirty="0">
                        <a:solidFill>
                          <a:schemeClr val="tx1"/>
                        </a:solidFill>
                        <a:latin typeface="+mn-ea"/>
                        <a:ea typeface="+mn-ea"/>
                      </a:endParaRPr>
                    </a:p>
                  </a:txBody>
                  <a:tcPr anchor="ctr">
                    <a:solidFill>
                      <a:schemeClr val="accent1">
                        <a:lumMod val="20000"/>
                        <a:lumOff val="80000"/>
                      </a:schemeClr>
                    </a:solidFill>
                  </a:tcPr>
                </a:tc>
                <a:tc>
                  <a:txBody>
                    <a:bodyPr/>
                    <a:lstStyle/>
                    <a:p>
                      <a:pPr marL="171450" indent="-171450">
                        <a:buFont typeface="Arial" panose="020B0604020202020204" pitchFamily="34" charset="0"/>
                        <a:buChar char="•"/>
                      </a:pPr>
                      <a:r>
                        <a:rPr kumimoji="1" lang="ja-JP" altLang="en-US" sz="1200" b="0" i="0" dirty="0">
                          <a:solidFill>
                            <a:schemeClr val="tx1"/>
                          </a:solidFill>
                          <a:latin typeface="+mn-ea"/>
                          <a:ea typeface="+mn-ea"/>
                        </a:rPr>
                        <a:t>既存のトラストサービスに加え、電子アーカイブ、電子台帳（ブロックチェーン）、属性情報の証明などのトラストサービスを追加して定義、規定する</a:t>
                      </a:r>
                    </a:p>
                  </a:txBody>
                  <a:tcPr anchor="ctr">
                    <a:solidFill>
                      <a:schemeClr val="accent1">
                        <a:lumMod val="20000"/>
                        <a:lumOff val="80000"/>
                      </a:schemeClr>
                    </a:solidFill>
                  </a:tcPr>
                </a:tc>
                <a:extLst>
                  <a:ext uri="{0D108BD9-81ED-4DB2-BD59-A6C34878D82A}">
                    <a16:rowId xmlns:a16="http://schemas.microsoft.com/office/drawing/2014/main" val="1212061067"/>
                  </a:ext>
                </a:extLst>
              </a:tr>
              <a:tr h="561938">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400" b="1" i="0" dirty="0">
                          <a:solidFill>
                            <a:schemeClr val="tx1"/>
                          </a:solidFill>
                          <a:latin typeface="+mn-ea"/>
                          <a:ea typeface="+mn-ea"/>
                        </a:rPr>
                        <a:t>下位規則の整備</a:t>
                      </a:r>
                      <a:endParaRPr kumimoji="1" lang="ja-JP" altLang="en-US" sz="1400" b="1" i="0" dirty="0">
                        <a:solidFill>
                          <a:schemeClr val="tx1"/>
                        </a:solidFill>
                        <a:latin typeface="+mn-ea"/>
                        <a:ea typeface="+mn-ea"/>
                      </a:endParaRPr>
                    </a:p>
                  </a:txBody>
                  <a:tcPr anchor="ctr">
                    <a:solidFill>
                      <a:schemeClr val="bg1">
                        <a:lumMod val="95000"/>
                      </a:schemeClr>
                    </a:solidFill>
                  </a:tcPr>
                </a:tc>
                <a:tc>
                  <a:txBody>
                    <a:bodyPr/>
                    <a:lstStyle/>
                    <a:p>
                      <a:pPr marL="171450" indent="-171450">
                        <a:buFont typeface="Arial" panose="020B0604020202020204" pitchFamily="34" charset="0"/>
                        <a:buChar char="•"/>
                      </a:pPr>
                      <a:r>
                        <a:rPr kumimoji="1" lang="en-US" altLang="ja-JP" sz="1200" b="0" i="0" dirty="0">
                          <a:solidFill>
                            <a:schemeClr val="tx1"/>
                          </a:solidFill>
                          <a:latin typeface="+mn-ea"/>
                          <a:ea typeface="+mn-ea"/>
                        </a:rPr>
                        <a:t>eIDAS</a:t>
                      </a:r>
                      <a:r>
                        <a:rPr kumimoji="1" lang="ja-JP" altLang="en-US" sz="1200" b="0" i="0" dirty="0">
                          <a:solidFill>
                            <a:schemeClr val="tx1"/>
                          </a:solidFill>
                          <a:latin typeface="+mn-ea"/>
                          <a:ea typeface="+mn-ea"/>
                        </a:rPr>
                        <a:t>に適用される技術の基準を規定する、下位規則の整備を</a:t>
                      </a:r>
                      <a:r>
                        <a:rPr kumimoji="1" lang="ja-JP" altLang="en-US" sz="1200" b="0" i="0" dirty="0" smtClean="0">
                          <a:solidFill>
                            <a:schemeClr val="tx1"/>
                          </a:solidFill>
                          <a:latin typeface="+mn-ea"/>
                          <a:ea typeface="+mn-ea"/>
                        </a:rPr>
                        <a:t>義務付ける</a:t>
                      </a:r>
                      <a:endParaRPr kumimoji="1" lang="en-US" altLang="ja-JP" sz="1200" b="0" i="0" dirty="0" smtClean="0">
                        <a:solidFill>
                          <a:schemeClr val="tx1"/>
                        </a:solidFill>
                        <a:latin typeface="+mn-ea"/>
                        <a:ea typeface="+mn-ea"/>
                      </a:endParaRPr>
                    </a:p>
                    <a:p>
                      <a:pPr marL="0" indent="0">
                        <a:buFont typeface="Arial" panose="020B0604020202020204" pitchFamily="34" charset="0"/>
                        <a:buNone/>
                      </a:pPr>
                      <a:r>
                        <a:rPr kumimoji="1" lang="ja-JP" altLang="en-US" sz="1200" b="0" i="0" dirty="0" smtClean="0">
                          <a:solidFill>
                            <a:schemeClr val="tx1"/>
                          </a:solidFill>
                          <a:latin typeface="+mn-ea"/>
                          <a:ea typeface="+mn-ea"/>
                        </a:rPr>
                        <a:t>例：</a:t>
                      </a:r>
                      <a:r>
                        <a:rPr kumimoji="1" lang="en-US" altLang="ja-JP" sz="1200" b="0" i="0" dirty="0" smtClean="0">
                          <a:solidFill>
                            <a:schemeClr val="tx1"/>
                          </a:solidFill>
                          <a:latin typeface="+mn-ea"/>
                          <a:ea typeface="+mn-ea"/>
                        </a:rPr>
                        <a:t>EUDIW</a:t>
                      </a:r>
                      <a:r>
                        <a:rPr kumimoji="1" lang="ja-JP" altLang="en-US" sz="1200" b="0" i="0" dirty="0" smtClean="0">
                          <a:solidFill>
                            <a:schemeClr val="tx1"/>
                          </a:solidFill>
                          <a:latin typeface="+mn-ea"/>
                          <a:ea typeface="+mn-ea"/>
                        </a:rPr>
                        <a:t>の認証基準、身元と属性の検証に関する基準、適格証明書の基準、属性証明とその確認の基準等</a:t>
                      </a:r>
                      <a:endParaRPr kumimoji="1" lang="ja-JP" altLang="en-US" sz="1200" b="0" i="0" dirty="0">
                        <a:solidFill>
                          <a:schemeClr val="tx1"/>
                        </a:solidFill>
                        <a:latin typeface="+mn-ea"/>
                        <a:ea typeface="+mn-ea"/>
                      </a:endParaRPr>
                    </a:p>
                  </a:txBody>
                  <a:tcPr anchor="ctr">
                    <a:solidFill>
                      <a:schemeClr val="bg1">
                        <a:lumMod val="95000"/>
                      </a:schemeClr>
                    </a:solidFill>
                  </a:tcPr>
                </a:tc>
                <a:extLst>
                  <a:ext uri="{0D108BD9-81ED-4DB2-BD59-A6C34878D82A}">
                    <a16:rowId xmlns:a16="http://schemas.microsoft.com/office/drawing/2014/main" val="1617282863"/>
                  </a:ext>
                </a:extLst>
              </a:tr>
              <a:tr h="561938">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lang="ja-JP" altLang="en-US" sz="1400" b="1" i="0" dirty="0">
                          <a:solidFill>
                            <a:schemeClr val="tx1"/>
                          </a:solidFill>
                          <a:latin typeface="+mn-ea"/>
                          <a:ea typeface="+mn-ea"/>
                        </a:rPr>
                        <a:t>ブラウザ対応</a:t>
                      </a:r>
                      <a:endParaRPr kumimoji="1" lang="ja-JP" altLang="en-US" sz="1400" b="1" i="0" dirty="0">
                        <a:solidFill>
                          <a:schemeClr val="tx1"/>
                        </a:solidFill>
                        <a:latin typeface="+mn-ea"/>
                        <a:ea typeface="+mn-ea"/>
                      </a:endParaRPr>
                    </a:p>
                  </a:txBody>
                  <a:tcPr anchor="ctr">
                    <a:solidFill>
                      <a:schemeClr val="accent1">
                        <a:lumMod val="20000"/>
                        <a:lumOff val="80000"/>
                      </a:schemeClr>
                    </a:solidFill>
                  </a:tcPr>
                </a:tc>
                <a:tc>
                  <a:txBody>
                    <a:bodyPr/>
                    <a:lstStyle/>
                    <a:p>
                      <a:pPr marL="171450" indent="-171450">
                        <a:buFont typeface="Arial" panose="020B0604020202020204" pitchFamily="34" charset="0"/>
                        <a:buChar char="•"/>
                      </a:pPr>
                      <a:r>
                        <a:rPr kumimoji="1" lang="ja-JP" altLang="en-US" sz="1200" b="0" i="0" dirty="0">
                          <a:solidFill>
                            <a:schemeClr val="tx1"/>
                          </a:solidFill>
                          <a:latin typeface="+mn-ea"/>
                          <a:ea typeface="+mn-ea"/>
                        </a:rPr>
                        <a:t>ブラウザは、</a:t>
                      </a:r>
                      <a:r>
                        <a:rPr kumimoji="1" lang="en-US" altLang="ja-JP" sz="1200" b="0" i="0" dirty="0">
                          <a:solidFill>
                            <a:schemeClr val="tx1"/>
                          </a:solidFill>
                          <a:latin typeface="+mn-ea"/>
                          <a:ea typeface="+mn-ea"/>
                        </a:rPr>
                        <a:t>EU</a:t>
                      </a:r>
                      <a:r>
                        <a:rPr kumimoji="1" lang="ja-JP" altLang="en-US" sz="1200" b="0" i="0" dirty="0">
                          <a:solidFill>
                            <a:schemeClr val="tx1"/>
                          </a:solidFill>
                          <a:latin typeface="+mn-ea"/>
                          <a:ea typeface="+mn-ea"/>
                        </a:rPr>
                        <a:t>の認定</a:t>
                      </a:r>
                      <a:r>
                        <a:rPr kumimoji="1" lang="en-US" altLang="ja-JP" sz="1200" b="0" i="0" dirty="0">
                          <a:solidFill>
                            <a:schemeClr val="tx1"/>
                          </a:solidFill>
                          <a:latin typeface="+mn-ea"/>
                          <a:ea typeface="+mn-ea"/>
                        </a:rPr>
                        <a:t>Web</a:t>
                      </a:r>
                      <a:r>
                        <a:rPr kumimoji="1" lang="ja-JP" altLang="en-US" sz="1200" b="0" i="0" dirty="0">
                          <a:solidFill>
                            <a:schemeClr val="tx1"/>
                          </a:solidFill>
                          <a:latin typeface="+mn-ea"/>
                          <a:ea typeface="+mn-ea"/>
                        </a:rPr>
                        <a:t>認証用証明書（</a:t>
                      </a:r>
                      <a:r>
                        <a:rPr kumimoji="1" lang="en-US" altLang="ja-JP" sz="1200" b="0" i="0" dirty="0">
                          <a:solidFill>
                            <a:schemeClr val="tx1"/>
                          </a:solidFill>
                          <a:latin typeface="+mn-ea"/>
                          <a:ea typeface="+mn-ea"/>
                        </a:rPr>
                        <a:t>QWAC</a:t>
                      </a:r>
                      <a:r>
                        <a:rPr kumimoji="1" lang="ja-JP" altLang="en-US" sz="1200" b="0" i="0" dirty="0">
                          <a:solidFill>
                            <a:schemeClr val="tx1"/>
                          </a:solidFill>
                          <a:latin typeface="+mn-ea"/>
                          <a:ea typeface="+mn-ea"/>
                        </a:rPr>
                        <a:t>）の認識を義務付ける（信頼性を向上）</a:t>
                      </a:r>
                    </a:p>
                  </a:txBody>
                  <a:tcPr anchor="ctr">
                    <a:solidFill>
                      <a:schemeClr val="accent1">
                        <a:lumMod val="20000"/>
                        <a:lumOff val="80000"/>
                      </a:schemeClr>
                    </a:solidFill>
                  </a:tcPr>
                </a:tc>
                <a:extLst>
                  <a:ext uri="{0D108BD9-81ED-4DB2-BD59-A6C34878D82A}">
                    <a16:rowId xmlns:a16="http://schemas.microsoft.com/office/drawing/2014/main" val="3934276557"/>
                  </a:ext>
                </a:extLst>
              </a:tr>
            </a:tbl>
          </a:graphicData>
        </a:graphic>
      </p:graphicFrame>
      <p:sp>
        <p:nvSpPr>
          <p:cNvPr id="28" name="コンテンツ プレースホルダー 1"/>
          <p:cNvSpPr txBox="1">
            <a:spLocks/>
          </p:cNvSpPr>
          <p:nvPr/>
        </p:nvSpPr>
        <p:spPr>
          <a:xfrm>
            <a:off x="157655" y="1198853"/>
            <a:ext cx="9410530" cy="1977897"/>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marR="0" lvl="0" indent="-285750" algn="l" defTabSz="609559"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1" lang="ja-JP" altLang="en-US" sz="1600" b="0" i="0" u="none" strike="noStrike" kern="1200" cap="none" spc="0" normalizeH="0" baseline="0" noProof="0" dirty="0">
              <a:ln>
                <a:noFill/>
              </a:ln>
              <a:solidFill>
                <a:srgbClr val="000000"/>
              </a:solidFill>
              <a:effectLst/>
              <a:uLnTx/>
              <a:uFillTx/>
              <a:latin typeface="Meiryo UI"/>
              <a:ea typeface="Meiryo UI"/>
              <a:cs typeface="Arial"/>
            </a:endParaRPr>
          </a:p>
        </p:txBody>
      </p:sp>
      <p:sp>
        <p:nvSpPr>
          <p:cNvPr id="29" name="角丸四角形 28"/>
          <p:cNvSpPr/>
          <p:nvPr/>
        </p:nvSpPr>
        <p:spPr>
          <a:xfrm>
            <a:off x="331788" y="1046348"/>
            <a:ext cx="9236397" cy="1921693"/>
          </a:xfrm>
          <a:prstGeom prst="roundRect">
            <a:avLst>
              <a:gd name="adj" fmla="val 6094"/>
            </a:avLst>
          </a:prstGeom>
          <a:no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見直しの結果明らかになった課題を背景に、</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2021</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6</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月に欧州委員会へ</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eIDAS 2.0</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が立法提案された</a:t>
            </a:r>
            <a:r>
              <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rPr>
              <a:t>1</a:t>
            </a:r>
          </a:p>
          <a:p>
            <a:pPr marR="0" lvl="0" algn="l" defTabSz="914400" rtl="0" eaLnBrk="1" fontAlgn="auto" latinLnBrk="0" hangingPunct="1">
              <a:lnSpc>
                <a:spcPct val="100000"/>
              </a:lnSpc>
              <a:spcBef>
                <a:spcPts val="0"/>
              </a:spcBef>
              <a:spcAft>
                <a:spcPts val="0"/>
              </a:spcAft>
              <a:buClrTx/>
              <a:buSzTx/>
              <a:tabLst/>
              <a:defRPr/>
            </a:pPr>
            <a:endPar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EU</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加盟国の中で通知され、承認された</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eID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スキームは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19</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事例のみであり、</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eID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EU</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市民への普及率は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59%</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に留まっていた（稼働していない</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eIDAS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ノードが存在する、</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eIDAS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ネットワークに接続している公共サービスの数が限られていたなど）</a:t>
            </a:r>
            <a:endParaRPr kumimoji="1" lang="en-US" altLang="ja-JP" sz="800" b="0" i="0" u="none" strike="noStrike" kern="1200" cap="none" spc="0" normalizeH="0" baseline="0" noProof="0" dirty="0">
              <a:ln>
                <a:noFill/>
              </a:ln>
              <a:solidFill>
                <a:srgbClr val="000000"/>
              </a:solidFill>
              <a:effectLst/>
              <a:uLnTx/>
              <a:uFillTx/>
              <a:latin typeface="Meiryo UI"/>
              <a:ea typeface="Meiryo UI"/>
              <a:cs typeface="+mn-cs"/>
            </a:endParaRPr>
          </a:p>
          <a:p>
            <a:pPr marL="285750" lvl="0" indent="-285750">
              <a:buFont typeface="Arial" panose="020B0604020202020204" pitchFamily="34" charset="0"/>
              <a:buChar char="•"/>
              <a:defRPr/>
            </a:pPr>
            <a:r>
              <a:rPr lang="en-US" altLang="ja-JP" sz="1400" dirty="0" err="1" smtClean="0">
                <a:solidFill>
                  <a:srgbClr val="000000"/>
                </a:solidFill>
                <a:latin typeface="Meiryo UI"/>
              </a:rPr>
              <a:t>eIDAS</a:t>
            </a:r>
            <a:r>
              <a:rPr lang="ja-JP" altLang="en-US" sz="1400" dirty="0">
                <a:solidFill>
                  <a:srgbClr val="000000"/>
                </a:solidFill>
                <a:latin typeface="Meiryo UI"/>
              </a:rPr>
              <a:t>では、技術的中立性を保つために下位規則で技術要件を十分に示すことができておらず、トラストサービス事業者の間で解釈に相違が発生し、エラーが生じて</a:t>
            </a:r>
            <a:r>
              <a:rPr lang="ja-JP" altLang="en-US" sz="1400" dirty="0" smtClean="0">
                <a:solidFill>
                  <a:srgbClr val="000000"/>
                </a:solidFill>
                <a:latin typeface="Meiryo UI"/>
              </a:rPr>
              <a:t>いた</a:t>
            </a:r>
            <a:endParaRPr lang="ja-JP" altLang="en-US" sz="1400" dirty="0">
              <a:solidFill>
                <a:srgbClr val="000000"/>
              </a:solidFill>
              <a:latin typeface="Meiryo UI"/>
            </a:endParaRPr>
          </a:p>
          <a:p>
            <a:pPr marL="285750" lvl="0" indent="-285750">
              <a:buFont typeface="Arial" panose="020B0604020202020204" pitchFamily="34" charset="0"/>
              <a:buChar char="•"/>
              <a:defRPr/>
            </a:pPr>
            <a:r>
              <a:rPr lang="ja-JP" altLang="en-US" sz="1400" dirty="0" smtClean="0">
                <a:solidFill>
                  <a:srgbClr val="000000"/>
                </a:solidFill>
                <a:latin typeface="Meiryo UI"/>
              </a:rPr>
              <a:t>既存</a:t>
            </a:r>
            <a:r>
              <a:rPr lang="ja-JP" altLang="en-US" sz="1400" dirty="0">
                <a:solidFill>
                  <a:srgbClr val="000000"/>
                </a:solidFill>
                <a:latin typeface="Meiryo UI"/>
              </a:rPr>
              <a:t>の</a:t>
            </a:r>
            <a:r>
              <a:rPr lang="en-US" altLang="ja-JP" sz="1400" dirty="0" err="1">
                <a:solidFill>
                  <a:srgbClr val="000000"/>
                </a:solidFill>
                <a:latin typeface="Meiryo UI"/>
              </a:rPr>
              <a:t>eIDAS</a:t>
            </a:r>
            <a:r>
              <a:rPr lang="en-US" altLang="ja-JP" sz="1400" dirty="0">
                <a:solidFill>
                  <a:srgbClr val="000000"/>
                </a:solidFill>
                <a:latin typeface="Meiryo UI"/>
              </a:rPr>
              <a:t> 1.0</a:t>
            </a:r>
            <a:r>
              <a:rPr lang="ja-JP" altLang="en-US" sz="1400" dirty="0">
                <a:solidFill>
                  <a:srgbClr val="000000"/>
                </a:solidFill>
                <a:latin typeface="Meiryo UI"/>
              </a:rPr>
              <a:t>では、教育・銀行・航空など様々な分野のニーズ（セクター・ドメインごとに要求される属性情報）やブロックチェーンなど新たな技術に対応できて</a:t>
            </a:r>
            <a:r>
              <a:rPr lang="ja-JP" altLang="en-US" sz="1400" dirty="0" smtClean="0">
                <a:solidFill>
                  <a:srgbClr val="000000"/>
                </a:solidFill>
                <a:latin typeface="Meiryo UI"/>
              </a:rPr>
              <a:t>いなかった</a:t>
            </a:r>
            <a:endParaRPr lang="ja-JP" altLang="en-US" sz="1400" dirty="0">
              <a:solidFill>
                <a:srgbClr val="000000"/>
              </a:solidFill>
              <a:latin typeface="Meiryo UI"/>
            </a:endParaRPr>
          </a:p>
        </p:txBody>
      </p:sp>
      <p:sp>
        <p:nvSpPr>
          <p:cNvPr id="30" name="角丸四角形 29"/>
          <p:cNvSpPr/>
          <p:nvPr/>
        </p:nvSpPr>
        <p:spPr>
          <a:xfrm>
            <a:off x="331787" y="699867"/>
            <a:ext cx="2253757" cy="323193"/>
          </a:xfrm>
          <a:prstGeom prst="roundRect">
            <a:avLst/>
          </a:prstGeom>
          <a:solidFill>
            <a:schemeClr val="accent2">
              <a:lumMod val="90000"/>
              <a:lumOff val="1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bg1"/>
                </a:solidFill>
                <a:effectLst/>
                <a:uLnTx/>
                <a:uFillTx/>
                <a:latin typeface="Meiryo UI"/>
                <a:ea typeface="Meiryo UI"/>
                <a:cs typeface="+mn-cs"/>
              </a:rPr>
              <a:t>改正の背景・課題</a:t>
            </a:r>
          </a:p>
        </p:txBody>
      </p:sp>
      <p:sp>
        <p:nvSpPr>
          <p:cNvPr id="16" name="タイトル 7"/>
          <p:cNvSpPr>
            <a:spLocks noGrp="1"/>
          </p:cNvSpPr>
          <p:nvPr>
            <p:ph type="title"/>
          </p:nvPr>
        </p:nvSpPr>
        <p:spPr>
          <a:xfrm>
            <a:off x="331490" y="164692"/>
            <a:ext cx="9243021" cy="497459"/>
          </a:xfrm>
        </p:spPr>
        <p:txBody>
          <a:bodyPr>
            <a:normAutofit fontScale="90000"/>
          </a:bodyPr>
          <a:lstStyle/>
          <a:p>
            <a:r>
              <a:rPr lang="en-US" altLang="ja-JP" sz="1100" dirty="0">
                <a:solidFill>
                  <a:schemeClr val="accent2">
                    <a:lumMod val="90000"/>
                    <a:lumOff val="10000"/>
                  </a:schemeClr>
                </a:solidFill>
              </a:rPr>
              <a:t>3.1.1</a:t>
            </a:r>
            <a:r>
              <a:rPr lang="ja-JP" altLang="en-US" sz="1100" dirty="0">
                <a:solidFill>
                  <a:schemeClr val="accent2">
                    <a:lumMod val="90000"/>
                    <a:lumOff val="10000"/>
                  </a:schemeClr>
                </a:solidFill>
              </a:rPr>
              <a:t>　</a:t>
            </a:r>
            <a:r>
              <a:rPr lang="zh-TW" altLang="en-US" sz="1100" dirty="0">
                <a:solidFill>
                  <a:schemeClr val="accent2">
                    <a:lumMod val="90000"/>
                    <a:lumOff val="10000"/>
                  </a:schemeClr>
                </a:solidFill>
              </a:rPr>
              <a:t>共通識別番号</a:t>
            </a:r>
            <a:r>
              <a:rPr lang="ja-JP" altLang="en-US" sz="1100" dirty="0">
                <a:solidFill>
                  <a:schemeClr val="accent2">
                    <a:lumMod val="90000"/>
                    <a:lumOff val="10000"/>
                  </a:schemeClr>
                </a:solidFill>
              </a:rPr>
              <a:t>・デジタル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に関する政策動向　</a:t>
            </a:r>
            <a:r>
              <a:rPr lang="en-US" altLang="ja-JP" sz="1100" dirty="0">
                <a:solidFill>
                  <a:schemeClr val="accent2">
                    <a:lumMod val="90000"/>
                    <a:lumOff val="10000"/>
                  </a:schemeClr>
                </a:solidFill>
              </a:rPr>
              <a:t>-</a:t>
            </a:r>
            <a:r>
              <a:rPr lang="ja-JP" altLang="en-US" sz="1100" dirty="0">
                <a:solidFill>
                  <a:schemeClr val="accent2">
                    <a:lumMod val="90000"/>
                    <a:lumOff val="10000"/>
                  </a:schemeClr>
                </a:solidFill>
              </a:rPr>
              <a:t>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に関する調査結果</a:t>
            </a:r>
            <a:r>
              <a:rPr lang="ja-JP" altLang="en-US" sz="1000" dirty="0">
                <a:solidFill>
                  <a:schemeClr val="accent2">
                    <a:lumMod val="90000"/>
                    <a:lumOff val="10000"/>
                  </a:schemeClr>
                </a:solidFill>
              </a:rPr>
              <a:t/>
            </a:r>
            <a:br>
              <a:rPr lang="ja-JP" altLang="en-US" sz="1000" dirty="0">
                <a:solidFill>
                  <a:schemeClr val="accent2">
                    <a:lumMod val="90000"/>
                    <a:lumOff val="10000"/>
                  </a:schemeClr>
                </a:solidFill>
              </a:rPr>
            </a:br>
            <a:r>
              <a:rPr lang="en-US" altLang="ja-JP" sz="2000" dirty="0" err="1">
                <a:solidFill>
                  <a:schemeClr val="accent2">
                    <a:lumMod val="90000"/>
                    <a:lumOff val="10000"/>
                  </a:schemeClr>
                </a:solidFill>
              </a:rPr>
              <a:t>eIDAS</a:t>
            </a:r>
            <a:r>
              <a:rPr lang="ja-JP" altLang="en-US" sz="2000" dirty="0">
                <a:solidFill>
                  <a:schemeClr val="accent2">
                    <a:lumMod val="90000"/>
                    <a:lumOff val="10000"/>
                  </a:schemeClr>
                </a:solidFill>
              </a:rPr>
              <a:t>の改正提案</a:t>
            </a:r>
            <a:endParaRPr lang="ja-JP" altLang="en-US" sz="2000" b="1" spc="0" dirty="0">
              <a:solidFill>
                <a:schemeClr val="accent2">
                  <a:lumMod val="90000"/>
                  <a:lumOff val="10000"/>
                </a:schemeClr>
              </a:solidFill>
            </a:endParaRPr>
          </a:p>
        </p:txBody>
      </p:sp>
      <p:sp>
        <p:nvSpPr>
          <p:cNvPr id="14" name="正方形/長方形 13"/>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7" name="正方形/長方形 16"/>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8" name="正方形/長方形 17"/>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Tree>
    <p:extLst>
      <p:ext uri="{BB962C8B-B14F-4D97-AF65-F5344CB8AC3E}">
        <p14:creationId xmlns:p14="http://schemas.microsoft.com/office/powerpoint/2010/main" val="2837653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1"/>
          <p:cNvSpPr txBox="1">
            <a:spLocks/>
          </p:cNvSpPr>
          <p:nvPr/>
        </p:nvSpPr>
        <p:spPr>
          <a:xfrm>
            <a:off x="335694" y="643475"/>
            <a:ext cx="9168070" cy="877050"/>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lvl="0" indent="-285750">
              <a:buFont typeface="Arial" panose="020B0604020202020204" pitchFamily="34" charset="0"/>
              <a:buChar char="•"/>
              <a:defRPr/>
            </a:pPr>
            <a:r>
              <a:rPr lang="ja-JP" altLang="en-US" sz="1600" b="1" dirty="0">
                <a:solidFill>
                  <a:srgbClr val="000000">
                    <a:lumMod val="85000"/>
                    <a:lumOff val="15000"/>
                  </a:srgbClr>
                </a:solidFill>
              </a:rPr>
              <a:t>既存のトラストサービスの一部である電子署名、</a:t>
            </a:r>
            <a:r>
              <a:rPr lang="en-US" altLang="ja-JP" sz="1600" b="1" dirty="0">
                <a:solidFill>
                  <a:srgbClr val="000000">
                    <a:lumMod val="85000"/>
                    <a:lumOff val="15000"/>
                  </a:srgbClr>
                </a:solidFill>
              </a:rPr>
              <a:t>e</a:t>
            </a:r>
            <a:r>
              <a:rPr lang="ja-JP" altLang="en-US" sz="1600" b="1" dirty="0">
                <a:solidFill>
                  <a:srgbClr val="000000">
                    <a:lumMod val="85000"/>
                    <a:lumOff val="15000"/>
                  </a:srgbClr>
                </a:solidFill>
              </a:rPr>
              <a:t>シール及び新たに追加された属性情報の電子証明などは</a:t>
            </a:r>
            <a:r>
              <a:rPr lang="en-US" altLang="ja-JP" sz="1600" b="1" dirty="0">
                <a:solidFill>
                  <a:srgbClr val="000000">
                    <a:lumMod val="85000"/>
                    <a:lumOff val="15000"/>
                  </a:srgbClr>
                </a:solidFill>
              </a:rPr>
              <a:t>EUDIW</a:t>
            </a:r>
            <a:r>
              <a:rPr lang="ja-JP" altLang="en-US" sz="1600" b="1" dirty="0">
                <a:solidFill>
                  <a:srgbClr val="000000">
                    <a:lumMod val="85000"/>
                    <a:lumOff val="15000"/>
                  </a:srgbClr>
                </a:solidFill>
              </a:rPr>
              <a:t>の機能としてフレームワークに含まれることとなり、</a:t>
            </a:r>
            <a:r>
              <a:rPr lang="en-US" altLang="ja-JP" sz="1600" b="1" dirty="0">
                <a:solidFill>
                  <a:srgbClr val="000000">
                    <a:lumMod val="85000"/>
                    <a:lumOff val="15000"/>
                  </a:srgbClr>
                </a:solidFill>
              </a:rPr>
              <a:t>EUDIW</a:t>
            </a:r>
            <a:r>
              <a:rPr lang="ja-JP" altLang="en-US" sz="1600" b="1" dirty="0">
                <a:solidFill>
                  <a:srgbClr val="000000">
                    <a:lumMod val="85000"/>
                    <a:lumOff val="15000"/>
                  </a:srgbClr>
                </a:solidFill>
              </a:rPr>
              <a:t>は電子アーカイブや電子台帳といった新たなトラストサービスの導入と併せて、物理的な文書を必要としないデジタル証明手段を</a:t>
            </a:r>
            <a:r>
              <a:rPr lang="en-US" altLang="ja-JP" sz="1600" b="1" dirty="0">
                <a:solidFill>
                  <a:srgbClr val="000000">
                    <a:lumMod val="85000"/>
                    <a:lumOff val="15000"/>
                  </a:srgbClr>
                </a:solidFill>
              </a:rPr>
              <a:t>EU</a:t>
            </a:r>
            <a:r>
              <a:rPr lang="ja-JP" altLang="en-US" sz="1600" b="1" dirty="0">
                <a:solidFill>
                  <a:srgbClr val="000000">
                    <a:lumMod val="85000"/>
                    <a:lumOff val="15000"/>
                  </a:srgbClr>
                </a:solidFill>
              </a:rPr>
              <a:t>市民に提供するとされて</a:t>
            </a:r>
            <a:r>
              <a:rPr lang="ja-JP" altLang="en-US" sz="1600" b="1" dirty="0" smtClean="0">
                <a:solidFill>
                  <a:srgbClr val="000000">
                    <a:lumMod val="85000"/>
                    <a:lumOff val="15000"/>
                  </a:srgbClr>
                </a:solidFill>
              </a:rPr>
              <a:t>いる</a:t>
            </a:r>
            <a:r>
              <a:rPr lang="en-US" altLang="ja-JP" sz="1600" b="1" baseline="30000" dirty="0">
                <a:solidFill>
                  <a:srgbClr val="000000">
                    <a:lumMod val="85000"/>
                    <a:lumOff val="15000"/>
                  </a:srgbClr>
                </a:solidFill>
              </a:rPr>
              <a:t>1</a:t>
            </a:r>
            <a:endParaRPr lang="en-US" altLang="ja-JP" sz="1600" b="1" dirty="0" smtClean="0">
              <a:solidFill>
                <a:srgbClr val="000000">
                  <a:lumMod val="85000"/>
                  <a:lumOff val="15000"/>
                </a:srgbClr>
              </a:solidFill>
            </a:endParaRPr>
          </a:p>
          <a:p>
            <a:pPr marL="285750" lvl="0" indent="-285750">
              <a:buFont typeface="Arial" panose="020B0604020202020204" pitchFamily="34" charset="0"/>
              <a:buChar char="•"/>
              <a:defRPr/>
            </a:pPr>
            <a:r>
              <a:rPr lang="ja-JP" altLang="en-US" sz="1600" b="1" dirty="0" smtClean="0">
                <a:solidFill>
                  <a:srgbClr val="000000">
                    <a:lumMod val="85000"/>
                    <a:lumOff val="15000"/>
                  </a:srgbClr>
                </a:solidFill>
              </a:rPr>
              <a:t>技術</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に関する下位規則の整備の義務化は、トラストサービス事業者の間での認識統一が容易になり、技術的エラーの減少に寄与するものと思われる</a:t>
            </a:r>
          </a:p>
        </p:txBody>
      </p:sp>
      <p:sp>
        <p:nvSpPr>
          <p:cNvPr id="4" name="正方形/長方形 3"/>
          <p:cNvSpPr/>
          <p:nvPr/>
        </p:nvSpPr>
        <p:spPr>
          <a:xfrm>
            <a:off x="5370152" y="3349634"/>
            <a:ext cx="2691678" cy="258433"/>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電子署名</a:t>
            </a:r>
          </a:p>
        </p:txBody>
      </p:sp>
      <p:sp>
        <p:nvSpPr>
          <p:cNvPr id="5" name="正方形/長方形 4"/>
          <p:cNvSpPr/>
          <p:nvPr/>
        </p:nvSpPr>
        <p:spPr>
          <a:xfrm>
            <a:off x="5360594" y="3994073"/>
            <a:ext cx="2691678" cy="258433"/>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n-ea"/>
                <a:cs typeface="+mn-cs"/>
              </a:rPr>
              <a:t>e</a:t>
            </a:r>
            <a:r>
              <a:rPr kumimoji="1" lang="ja-JP" altLang="en-US" sz="1400" b="1" i="0" u="none" strike="noStrike" kern="1200" cap="none" spc="0" normalizeH="0" baseline="0" noProof="0" dirty="0">
                <a:ln>
                  <a:noFill/>
                </a:ln>
                <a:solidFill>
                  <a:srgbClr val="000000"/>
                </a:solidFill>
                <a:effectLst/>
                <a:uLnTx/>
                <a:uFillTx/>
                <a:latin typeface="+mn-ea"/>
                <a:cs typeface="+mn-cs"/>
              </a:rPr>
              <a:t>シール</a:t>
            </a:r>
          </a:p>
        </p:txBody>
      </p:sp>
      <p:sp>
        <p:nvSpPr>
          <p:cNvPr id="6" name="正方形/長方形 5"/>
          <p:cNvSpPr/>
          <p:nvPr/>
        </p:nvSpPr>
        <p:spPr>
          <a:xfrm>
            <a:off x="5360594" y="4334167"/>
            <a:ext cx="2691678" cy="258433"/>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n-ea"/>
                <a:cs typeface="+mn-cs"/>
              </a:rPr>
              <a:t>e</a:t>
            </a:r>
            <a:r>
              <a:rPr kumimoji="1" lang="ja-JP" altLang="en-US" sz="1400" b="1" i="0" u="none" strike="noStrike" kern="1200" cap="none" spc="0" normalizeH="0" baseline="0" noProof="0" dirty="0">
                <a:ln>
                  <a:noFill/>
                </a:ln>
                <a:solidFill>
                  <a:srgbClr val="000000"/>
                </a:solidFill>
                <a:effectLst/>
                <a:uLnTx/>
                <a:uFillTx/>
                <a:latin typeface="+mn-ea"/>
                <a:cs typeface="+mn-cs"/>
              </a:rPr>
              <a:t>タイムスタンプ</a:t>
            </a:r>
          </a:p>
        </p:txBody>
      </p:sp>
      <p:sp>
        <p:nvSpPr>
          <p:cNvPr id="7" name="正方形/長方形 6"/>
          <p:cNvSpPr/>
          <p:nvPr/>
        </p:nvSpPr>
        <p:spPr>
          <a:xfrm>
            <a:off x="5360586" y="4670123"/>
            <a:ext cx="2691678" cy="258433"/>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電子登録配送サービス</a:t>
            </a:r>
          </a:p>
        </p:txBody>
      </p:sp>
      <p:sp>
        <p:nvSpPr>
          <p:cNvPr id="8" name="正方形/長方形 7"/>
          <p:cNvSpPr/>
          <p:nvPr/>
        </p:nvSpPr>
        <p:spPr>
          <a:xfrm>
            <a:off x="5360587" y="5000356"/>
            <a:ext cx="2691678" cy="258433"/>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ウェブサイト認証</a:t>
            </a:r>
          </a:p>
        </p:txBody>
      </p:sp>
      <p:sp>
        <p:nvSpPr>
          <p:cNvPr id="9" name="正方形/長方形 8"/>
          <p:cNvSpPr/>
          <p:nvPr/>
        </p:nvSpPr>
        <p:spPr>
          <a:xfrm>
            <a:off x="3957461" y="3362109"/>
            <a:ext cx="1332184" cy="2870062"/>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トラスト</a:t>
            </a:r>
            <a:endParaRPr kumimoji="1" lang="en-US" altLang="ja-JP" sz="1400" b="1" i="0" u="none" strike="noStrike" kern="1200" cap="none" spc="0" normalizeH="0" baseline="0" noProof="0" dirty="0">
              <a:ln>
                <a:noFill/>
              </a:ln>
              <a:solidFill>
                <a:srgbClr val="000000"/>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サービス</a:t>
            </a:r>
          </a:p>
        </p:txBody>
      </p:sp>
      <p:sp>
        <p:nvSpPr>
          <p:cNvPr id="10" name="正方形/長方形 9"/>
          <p:cNvSpPr/>
          <p:nvPr/>
        </p:nvSpPr>
        <p:spPr>
          <a:xfrm>
            <a:off x="5360591" y="5325269"/>
            <a:ext cx="2691678" cy="258433"/>
          </a:xfrm>
          <a:prstGeom prst="rect">
            <a:avLst/>
          </a:prstGeom>
          <a:solidFill>
            <a:schemeClr val="accent2">
              <a:lumMod val="25000"/>
              <a:lumOff val="75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電子アーカイブ</a:t>
            </a:r>
          </a:p>
        </p:txBody>
      </p:sp>
      <p:sp>
        <p:nvSpPr>
          <p:cNvPr id="11" name="正方形/長方形 10"/>
          <p:cNvSpPr/>
          <p:nvPr/>
        </p:nvSpPr>
        <p:spPr>
          <a:xfrm>
            <a:off x="5360590" y="5649503"/>
            <a:ext cx="2691678" cy="258433"/>
          </a:xfrm>
          <a:prstGeom prst="rect">
            <a:avLst/>
          </a:prstGeom>
          <a:solidFill>
            <a:schemeClr val="accent2">
              <a:lumMod val="25000"/>
              <a:lumOff val="75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電子台帳</a:t>
            </a:r>
          </a:p>
        </p:txBody>
      </p:sp>
      <p:sp>
        <p:nvSpPr>
          <p:cNvPr id="12" name="正方形/長方形 11"/>
          <p:cNvSpPr/>
          <p:nvPr/>
        </p:nvSpPr>
        <p:spPr>
          <a:xfrm>
            <a:off x="5360591" y="5973737"/>
            <a:ext cx="2691678" cy="258433"/>
          </a:xfrm>
          <a:prstGeom prst="rect">
            <a:avLst/>
          </a:prstGeom>
          <a:solidFill>
            <a:schemeClr val="accent2">
              <a:lumMod val="25000"/>
              <a:lumOff val="75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属性の電子証明</a:t>
            </a:r>
          </a:p>
        </p:txBody>
      </p:sp>
      <p:sp>
        <p:nvSpPr>
          <p:cNvPr id="13" name="正方形/長方形 12"/>
          <p:cNvSpPr/>
          <p:nvPr/>
        </p:nvSpPr>
        <p:spPr>
          <a:xfrm>
            <a:off x="5366761" y="3013947"/>
            <a:ext cx="2691679" cy="251404"/>
          </a:xfrm>
          <a:prstGeom prst="rect">
            <a:avLst/>
          </a:prstGeom>
          <a:solidFill>
            <a:schemeClr val="accent2">
              <a:lumMod val="25000"/>
              <a:lumOff val="75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n-ea"/>
                <a:cs typeface="+mn-cs"/>
              </a:rPr>
              <a:t>EUDIW</a:t>
            </a:r>
            <a:endParaRPr kumimoji="1" lang="ja-JP" altLang="en-US" sz="1400" b="1" i="0" u="none" strike="noStrike" kern="1200" cap="none" spc="0" normalizeH="0" baseline="0" noProof="0" dirty="0">
              <a:ln>
                <a:noFill/>
              </a:ln>
              <a:solidFill>
                <a:srgbClr val="000000"/>
              </a:solidFill>
              <a:effectLst/>
              <a:uLnTx/>
              <a:uFillTx/>
              <a:latin typeface="+mn-ea"/>
              <a:cs typeface="+mn-cs"/>
            </a:endParaRPr>
          </a:p>
        </p:txBody>
      </p:sp>
      <p:sp>
        <p:nvSpPr>
          <p:cNvPr id="14" name="正方形/長方形 13"/>
          <p:cNvSpPr/>
          <p:nvPr/>
        </p:nvSpPr>
        <p:spPr>
          <a:xfrm>
            <a:off x="3957461" y="2683962"/>
            <a:ext cx="1332184" cy="581390"/>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err="1">
                <a:ln>
                  <a:noFill/>
                </a:ln>
                <a:solidFill>
                  <a:srgbClr val="000000"/>
                </a:solidFill>
                <a:effectLst/>
                <a:uLnTx/>
                <a:uFillTx/>
                <a:latin typeface="+mn-ea"/>
                <a:cs typeface="+mn-cs"/>
              </a:rPr>
              <a:t>eID</a:t>
            </a:r>
            <a:endParaRPr kumimoji="1" lang="ja-JP" altLang="en-US" sz="1400" b="1" i="0" u="none" strike="noStrike" kern="1200" cap="none" spc="0" normalizeH="0" baseline="0" noProof="0" dirty="0">
              <a:ln>
                <a:noFill/>
              </a:ln>
              <a:solidFill>
                <a:srgbClr val="000000"/>
              </a:solidFill>
              <a:effectLst/>
              <a:uLnTx/>
              <a:uFillTx/>
              <a:latin typeface="+mn-ea"/>
              <a:cs typeface="+mn-cs"/>
            </a:endParaRPr>
          </a:p>
        </p:txBody>
      </p:sp>
      <p:sp>
        <p:nvSpPr>
          <p:cNvPr id="15" name="正方形/長方形 14"/>
          <p:cNvSpPr/>
          <p:nvPr/>
        </p:nvSpPr>
        <p:spPr>
          <a:xfrm>
            <a:off x="5289645" y="2683961"/>
            <a:ext cx="2780298" cy="258433"/>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i="0" u="none" strike="noStrike" kern="1200" cap="none" spc="0" normalizeH="0" baseline="0" noProof="0" dirty="0">
              <a:ln>
                <a:noFill/>
              </a:ln>
              <a:solidFill>
                <a:srgbClr val="000000"/>
              </a:solidFill>
              <a:effectLst/>
              <a:uLnTx/>
              <a:uFillTx/>
              <a:latin typeface="+mn-ea"/>
              <a:cs typeface="+mn-cs"/>
            </a:endParaRPr>
          </a:p>
        </p:txBody>
      </p:sp>
      <p:sp>
        <p:nvSpPr>
          <p:cNvPr id="16" name="正方形/長方形 15"/>
          <p:cNvSpPr/>
          <p:nvPr/>
        </p:nvSpPr>
        <p:spPr>
          <a:xfrm>
            <a:off x="5775748" y="3655601"/>
            <a:ext cx="2264689" cy="251404"/>
          </a:xfrm>
          <a:prstGeom prst="rect">
            <a:avLst/>
          </a:prstGeom>
          <a:solidFill>
            <a:schemeClr val="accent2">
              <a:lumMod val="25000"/>
              <a:lumOff val="75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リモート署名作成装置の管理</a:t>
            </a:r>
          </a:p>
        </p:txBody>
      </p:sp>
      <p:sp>
        <p:nvSpPr>
          <p:cNvPr id="17" name="正方形/長方形 16"/>
          <p:cNvSpPr/>
          <p:nvPr/>
        </p:nvSpPr>
        <p:spPr>
          <a:xfrm>
            <a:off x="5366762" y="3562926"/>
            <a:ext cx="338962" cy="343521"/>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1" i="0" u="none" strike="noStrike" kern="1200" cap="none" spc="0" normalizeH="0" baseline="0" noProof="0" dirty="0">
              <a:ln>
                <a:noFill/>
              </a:ln>
              <a:solidFill>
                <a:srgbClr val="000000"/>
              </a:solidFill>
              <a:effectLst/>
              <a:uLnTx/>
              <a:uFillTx/>
              <a:latin typeface="+mn-ea"/>
              <a:cs typeface="+mn-cs"/>
            </a:endParaRPr>
          </a:p>
        </p:txBody>
      </p:sp>
      <p:sp>
        <p:nvSpPr>
          <p:cNvPr id="18" name="正方形/長方形 17"/>
          <p:cNvSpPr/>
          <p:nvPr/>
        </p:nvSpPr>
        <p:spPr>
          <a:xfrm>
            <a:off x="8514084" y="5649503"/>
            <a:ext cx="1030671" cy="254708"/>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9" name="正方形/長方形 18"/>
          <p:cNvSpPr/>
          <p:nvPr/>
        </p:nvSpPr>
        <p:spPr>
          <a:xfrm>
            <a:off x="8507912" y="5973737"/>
            <a:ext cx="1030671" cy="256730"/>
          </a:xfrm>
          <a:prstGeom prst="rect">
            <a:avLst/>
          </a:prstGeom>
          <a:solidFill>
            <a:schemeClr val="accent2">
              <a:lumMod val="25000"/>
              <a:lumOff val="75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0" name="テキスト ボックス 19"/>
          <p:cNvSpPr txBox="1"/>
          <p:nvPr/>
        </p:nvSpPr>
        <p:spPr>
          <a:xfrm>
            <a:off x="8514084" y="5607185"/>
            <a:ext cx="914400" cy="675581"/>
          </a:xfrm>
          <a:prstGeom prst="rect">
            <a:avLst/>
          </a:prstGeom>
          <a:noFill/>
          <a:effectLst>
            <a:outerShdw blurRad="50800" dist="38100" dir="2700000" algn="tl" rotWithShape="0">
              <a:prstClr val="black">
                <a:alpha val="40000"/>
              </a:prstClr>
            </a:outerShdw>
          </a:effectLst>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a:t>
            </a:r>
            <a:r>
              <a:rPr kumimoji="1" lang="ja-JP" altLang="en-US" sz="1400" b="0" i="0" u="none" strike="noStrike" kern="1200" cap="none" spc="0" normalizeH="0" baseline="0" noProof="0" dirty="0">
                <a:ln>
                  <a:noFill/>
                </a:ln>
                <a:solidFill>
                  <a:srgbClr val="000000"/>
                </a:solidFill>
                <a:effectLst/>
                <a:uLnTx/>
                <a:uFillTx/>
                <a:latin typeface="+mn-ea"/>
                <a:cs typeface="+mn-cs"/>
              </a:rPr>
              <a:t>既存</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a:t>
            </a:r>
            <a:r>
              <a:rPr kumimoji="1" lang="ja-JP" altLang="en-US" sz="1400" b="0" i="0" u="none" strike="noStrike" kern="1200" cap="none" spc="0" normalizeH="0" baseline="0" noProof="0" dirty="0">
                <a:ln>
                  <a:noFill/>
                </a:ln>
                <a:solidFill>
                  <a:srgbClr val="000000"/>
                </a:solidFill>
                <a:effectLst/>
                <a:uLnTx/>
                <a:uFillTx/>
                <a:latin typeface="+mn-ea"/>
                <a:cs typeface="+mn-cs"/>
              </a:rPr>
              <a:t>新規</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1" name="角丸四角形 20"/>
          <p:cNvSpPr/>
          <p:nvPr/>
        </p:nvSpPr>
        <p:spPr>
          <a:xfrm>
            <a:off x="481401" y="2823103"/>
            <a:ext cx="3125787" cy="3459663"/>
          </a:xfrm>
          <a:prstGeom prst="roundRect">
            <a:avLst>
              <a:gd name="adj" fmla="val 6349"/>
            </a:avLst>
          </a:prstGeom>
          <a:no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2" name="角丸四角形 21"/>
          <p:cNvSpPr/>
          <p:nvPr/>
        </p:nvSpPr>
        <p:spPr>
          <a:xfrm>
            <a:off x="912327" y="3160073"/>
            <a:ext cx="2331616" cy="433551"/>
          </a:xfrm>
          <a:prstGeom prst="roundRect">
            <a:avLst/>
          </a:prstGeom>
          <a:solidFill>
            <a:schemeClr val="bg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１．総則</a:t>
            </a:r>
          </a:p>
        </p:txBody>
      </p:sp>
      <p:sp>
        <p:nvSpPr>
          <p:cNvPr id="23" name="角丸四角形 22"/>
          <p:cNvSpPr/>
          <p:nvPr/>
        </p:nvSpPr>
        <p:spPr>
          <a:xfrm>
            <a:off x="912327" y="3668944"/>
            <a:ext cx="2331616" cy="433551"/>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２．電子本人確認（</a:t>
            </a:r>
            <a:r>
              <a:rPr kumimoji="1" lang="en-US" altLang="ja-JP" sz="1400" b="1" i="0" u="none" strike="noStrike" kern="1200" cap="none" spc="0" normalizeH="0" baseline="0" noProof="0" dirty="0" err="1">
                <a:ln>
                  <a:noFill/>
                </a:ln>
                <a:solidFill>
                  <a:srgbClr val="000000"/>
                </a:solidFill>
                <a:effectLst/>
                <a:uLnTx/>
                <a:uFillTx/>
                <a:latin typeface="+mn-ea"/>
                <a:cs typeface="+mn-cs"/>
              </a:rPr>
              <a:t>eID</a:t>
            </a:r>
            <a:r>
              <a:rPr kumimoji="1" lang="ja-JP" altLang="en-US" sz="1400" b="1" i="0" u="none" strike="noStrike" kern="1200" cap="none" spc="0" normalizeH="0" baseline="0" noProof="0" dirty="0">
                <a:ln>
                  <a:noFill/>
                </a:ln>
                <a:solidFill>
                  <a:srgbClr val="000000"/>
                </a:solidFill>
                <a:effectLst/>
                <a:uLnTx/>
                <a:uFillTx/>
                <a:latin typeface="+mn-ea"/>
                <a:cs typeface="+mn-cs"/>
              </a:rPr>
              <a:t>）</a:t>
            </a:r>
          </a:p>
        </p:txBody>
      </p:sp>
      <p:sp>
        <p:nvSpPr>
          <p:cNvPr id="24" name="角丸四角形 23"/>
          <p:cNvSpPr/>
          <p:nvPr/>
        </p:nvSpPr>
        <p:spPr>
          <a:xfrm>
            <a:off x="912327" y="4162051"/>
            <a:ext cx="2331616" cy="433551"/>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３．トラストサービス</a:t>
            </a:r>
          </a:p>
        </p:txBody>
      </p:sp>
      <p:sp>
        <p:nvSpPr>
          <p:cNvPr id="25" name="角丸四角形 24"/>
          <p:cNvSpPr/>
          <p:nvPr/>
        </p:nvSpPr>
        <p:spPr>
          <a:xfrm>
            <a:off x="912327" y="4655158"/>
            <a:ext cx="2331616" cy="433551"/>
          </a:xfrm>
          <a:prstGeom prst="roundRect">
            <a:avLst/>
          </a:prstGeom>
          <a:solidFill>
            <a:schemeClr val="bg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４．電子文書</a:t>
            </a:r>
          </a:p>
        </p:txBody>
      </p:sp>
      <p:sp>
        <p:nvSpPr>
          <p:cNvPr id="26" name="角丸四角形 25"/>
          <p:cNvSpPr/>
          <p:nvPr/>
        </p:nvSpPr>
        <p:spPr>
          <a:xfrm>
            <a:off x="912327" y="5142996"/>
            <a:ext cx="2331616" cy="433551"/>
          </a:xfrm>
          <a:prstGeom prst="roundRect">
            <a:avLst/>
          </a:prstGeom>
          <a:solidFill>
            <a:schemeClr val="bg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５．権限移譲・実施規則</a:t>
            </a:r>
          </a:p>
        </p:txBody>
      </p:sp>
      <p:sp>
        <p:nvSpPr>
          <p:cNvPr id="27" name="角丸四角形 26"/>
          <p:cNvSpPr/>
          <p:nvPr/>
        </p:nvSpPr>
        <p:spPr>
          <a:xfrm>
            <a:off x="912327" y="5630834"/>
            <a:ext cx="2331616" cy="433551"/>
          </a:xfrm>
          <a:prstGeom prst="roundRect">
            <a:avLst/>
          </a:prstGeom>
          <a:solidFill>
            <a:schemeClr val="bg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６．末則</a:t>
            </a:r>
          </a:p>
        </p:txBody>
      </p:sp>
      <p:sp>
        <p:nvSpPr>
          <p:cNvPr id="28" name="角丸四角形 27"/>
          <p:cNvSpPr/>
          <p:nvPr/>
        </p:nvSpPr>
        <p:spPr>
          <a:xfrm>
            <a:off x="912327" y="2683088"/>
            <a:ext cx="2215056" cy="327660"/>
          </a:xfrm>
          <a:prstGeom prst="round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n-ea"/>
                <a:cs typeface="+mn-cs"/>
              </a:rPr>
              <a:t>eIDAS</a:t>
            </a:r>
            <a:r>
              <a:rPr kumimoji="1" lang="ja-JP" altLang="en-US" sz="1600" b="1" i="0" u="none" strike="noStrike" kern="1200" cap="none" spc="0" normalizeH="0" baseline="0" noProof="0" dirty="0">
                <a:ln>
                  <a:noFill/>
                </a:ln>
                <a:solidFill>
                  <a:srgbClr val="FFFFFF"/>
                </a:solidFill>
                <a:effectLst/>
                <a:uLnTx/>
                <a:uFillTx/>
                <a:latin typeface="+mn-ea"/>
                <a:cs typeface="+mn-cs"/>
              </a:rPr>
              <a:t>の章構成</a:t>
            </a:r>
          </a:p>
        </p:txBody>
      </p:sp>
      <p:cxnSp>
        <p:nvCxnSpPr>
          <p:cNvPr id="29" name="直線矢印コネクタ 28"/>
          <p:cNvCxnSpPr>
            <a:stCxn id="23" idx="3"/>
            <a:endCxn id="14" idx="1"/>
          </p:cNvCxnSpPr>
          <p:nvPr/>
        </p:nvCxnSpPr>
        <p:spPr>
          <a:xfrm flipV="1">
            <a:off x="3243943" y="2974657"/>
            <a:ext cx="713518" cy="911063"/>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直線矢印コネクタ 29"/>
          <p:cNvCxnSpPr>
            <a:stCxn id="24" idx="3"/>
            <a:endCxn id="9" idx="1"/>
          </p:cNvCxnSpPr>
          <p:nvPr/>
        </p:nvCxnSpPr>
        <p:spPr>
          <a:xfrm>
            <a:off x="3243943" y="4378827"/>
            <a:ext cx="713518" cy="418313"/>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1" name="カギ線コネクタ 30"/>
          <p:cNvCxnSpPr>
            <a:stCxn id="4" idx="3"/>
            <a:endCxn id="13" idx="3"/>
          </p:cNvCxnSpPr>
          <p:nvPr/>
        </p:nvCxnSpPr>
        <p:spPr>
          <a:xfrm flipH="1" flipV="1">
            <a:off x="8058440" y="3139649"/>
            <a:ext cx="3390" cy="339202"/>
          </a:xfrm>
          <a:prstGeom prst="bentConnector3">
            <a:avLst>
              <a:gd name="adj1" fmla="val -6743363"/>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2" name="カギ線コネクタ 31"/>
          <p:cNvCxnSpPr>
            <a:stCxn id="12" idx="3"/>
            <a:endCxn id="13" idx="3"/>
          </p:cNvCxnSpPr>
          <p:nvPr/>
        </p:nvCxnSpPr>
        <p:spPr>
          <a:xfrm flipV="1">
            <a:off x="8052269" y="3139649"/>
            <a:ext cx="6171" cy="2963305"/>
          </a:xfrm>
          <a:prstGeom prst="bentConnector3">
            <a:avLst>
              <a:gd name="adj1" fmla="val 3804424"/>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3" name="カギ線コネクタ 32"/>
          <p:cNvCxnSpPr>
            <a:stCxn id="16" idx="3"/>
            <a:endCxn id="13" idx="3"/>
          </p:cNvCxnSpPr>
          <p:nvPr/>
        </p:nvCxnSpPr>
        <p:spPr>
          <a:xfrm flipV="1">
            <a:off x="8040437" y="3139649"/>
            <a:ext cx="18003" cy="641654"/>
          </a:xfrm>
          <a:prstGeom prst="bentConnector3">
            <a:avLst>
              <a:gd name="adj1" fmla="val 1369788"/>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4" name="テキスト ボックス 33"/>
          <p:cNvSpPr txBox="1"/>
          <p:nvPr/>
        </p:nvSpPr>
        <p:spPr>
          <a:xfrm>
            <a:off x="8338848" y="4095734"/>
            <a:ext cx="914400" cy="914400"/>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n-ea"/>
                <a:cs typeface="+mn-cs"/>
              </a:rPr>
              <a:t>EUDIW</a:t>
            </a:r>
            <a:r>
              <a:rPr kumimoji="1" lang="ja-JP" altLang="en-US" sz="1200" b="0" i="0" u="none" strike="noStrike" kern="1200" cap="none" spc="0" normalizeH="0" baseline="0" noProof="0" dirty="0">
                <a:ln>
                  <a:noFill/>
                </a:ln>
                <a:solidFill>
                  <a:srgbClr val="000000"/>
                </a:solidFill>
                <a:effectLst/>
                <a:uLnTx/>
                <a:uFillTx/>
                <a:latin typeface="+mn-ea"/>
                <a:cs typeface="+mn-cs"/>
              </a:rPr>
              <a:t>の</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フレームワーク</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に含まれる</a:t>
            </a:r>
          </a:p>
        </p:txBody>
      </p:sp>
      <p:cxnSp>
        <p:nvCxnSpPr>
          <p:cNvPr id="35" name="カギ線コネクタ 34"/>
          <p:cNvCxnSpPr>
            <a:stCxn id="5" idx="3"/>
            <a:endCxn id="13" idx="3"/>
          </p:cNvCxnSpPr>
          <p:nvPr/>
        </p:nvCxnSpPr>
        <p:spPr>
          <a:xfrm flipV="1">
            <a:off x="8052272" y="3139649"/>
            <a:ext cx="6168" cy="983641"/>
          </a:xfrm>
          <a:prstGeom prst="bentConnector3">
            <a:avLst>
              <a:gd name="adj1" fmla="val 3806226"/>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6" name="テキスト ボックス 35"/>
          <p:cNvSpPr txBox="1"/>
          <p:nvPr/>
        </p:nvSpPr>
        <p:spPr>
          <a:xfrm>
            <a:off x="494929" y="6317520"/>
            <a:ext cx="9347475" cy="191433"/>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https://eur-lex.europa.eu/legal-content/EN/TXT/PDF/?uri=CELEX:52021DC0290</a:t>
            </a:r>
            <a:endParaRPr kumimoji="1" lang="ja-JP" altLang="en-US" sz="900" b="0" i="0" u="none" strike="noStrike" kern="1200" cap="none" spc="0" normalizeH="0" baseline="0" noProof="0" dirty="0">
              <a:ln>
                <a:noFill/>
              </a:ln>
              <a:solidFill>
                <a:srgbClr val="000000"/>
              </a:solidFill>
              <a:effectLst/>
              <a:uLnTx/>
              <a:uFillTx/>
              <a:latin typeface="+mn-ea"/>
              <a:cs typeface="+mn-cs"/>
            </a:endParaRPr>
          </a:p>
        </p:txBody>
      </p:sp>
      <p:sp>
        <p:nvSpPr>
          <p:cNvPr id="37" name="テキスト ボックス 36"/>
          <p:cNvSpPr txBox="1"/>
          <p:nvPr/>
        </p:nvSpPr>
        <p:spPr>
          <a:xfrm>
            <a:off x="2554363" y="2344890"/>
            <a:ext cx="4488763" cy="252179"/>
          </a:xfrm>
          <a:prstGeom prst="rect">
            <a:avLst/>
          </a:prstGeom>
          <a:noFill/>
        </p:spPr>
        <p:txBody>
          <a:bodyPr wrap="none" lIns="0" rIns="0" rtlCol="0" anchor="ctr">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n-ea"/>
                <a:cs typeface="+mn-cs"/>
              </a:rPr>
              <a:t>eIDAS</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改正による、</a:t>
            </a:r>
            <a:r>
              <a:rPr kumimoji="1" lang="en-US" altLang="ja-JP" sz="1600" b="1" i="0" u="sng" strike="noStrike" kern="1200" cap="none" spc="0" normalizeH="0" baseline="0" noProof="0" dirty="0" err="1">
                <a:ln>
                  <a:noFill/>
                </a:ln>
                <a:solidFill>
                  <a:schemeClr val="accent2">
                    <a:lumMod val="75000"/>
                    <a:lumOff val="25000"/>
                  </a:schemeClr>
                </a:solidFill>
                <a:effectLst/>
                <a:uLnTx/>
                <a:uFillTx/>
                <a:latin typeface="+mn-ea"/>
                <a:cs typeface="+mn-cs"/>
              </a:rPr>
              <a:t>eID</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・トラストサービスへの新規追加項目</a:t>
            </a:r>
          </a:p>
        </p:txBody>
      </p:sp>
      <p:sp>
        <p:nvSpPr>
          <p:cNvPr id="39" name="タイトル 7"/>
          <p:cNvSpPr>
            <a:spLocks noGrp="1"/>
          </p:cNvSpPr>
          <p:nvPr>
            <p:ph type="title"/>
          </p:nvPr>
        </p:nvSpPr>
        <p:spPr>
          <a:xfrm>
            <a:off x="331490" y="149452"/>
            <a:ext cx="9243021" cy="497459"/>
          </a:xfrm>
        </p:spPr>
        <p:txBody>
          <a:bodyPr>
            <a:normAutofit fontScale="90000"/>
          </a:bodyPr>
          <a:lstStyle/>
          <a:p>
            <a:r>
              <a:rPr lang="en-US" altLang="ja-JP" sz="1100" dirty="0">
                <a:solidFill>
                  <a:schemeClr val="accent2">
                    <a:lumMod val="90000"/>
                    <a:lumOff val="10000"/>
                  </a:schemeClr>
                </a:solidFill>
              </a:rPr>
              <a:t>3.1.1</a:t>
            </a:r>
            <a:r>
              <a:rPr lang="ja-JP" altLang="en-US" sz="1100" dirty="0">
                <a:solidFill>
                  <a:schemeClr val="accent2">
                    <a:lumMod val="90000"/>
                    <a:lumOff val="10000"/>
                  </a:schemeClr>
                </a:solidFill>
              </a:rPr>
              <a:t>　</a:t>
            </a:r>
            <a:r>
              <a:rPr lang="zh-TW" altLang="en-US" sz="1100" dirty="0">
                <a:solidFill>
                  <a:schemeClr val="accent2">
                    <a:lumMod val="90000"/>
                    <a:lumOff val="10000"/>
                  </a:schemeClr>
                </a:solidFill>
              </a:rPr>
              <a:t>共通識別番号</a:t>
            </a:r>
            <a:r>
              <a:rPr lang="ja-JP" altLang="en-US" sz="1100" dirty="0">
                <a:solidFill>
                  <a:schemeClr val="accent2">
                    <a:lumMod val="90000"/>
                    <a:lumOff val="10000"/>
                  </a:schemeClr>
                </a:solidFill>
              </a:rPr>
              <a:t>・デジタル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に関する政策動向　</a:t>
            </a:r>
            <a:r>
              <a:rPr lang="en-US" altLang="ja-JP" sz="1100" dirty="0">
                <a:solidFill>
                  <a:schemeClr val="accent2">
                    <a:lumMod val="90000"/>
                    <a:lumOff val="10000"/>
                  </a:schemeClr>
                </a:solidFill>
              </a:rPr>
              <a:t>-</a:t>
            </a:r>
            <a:r>
              <a:rPr lang="ja-JP" altLang="en-US" sz="1100" dirty="0">
                <a:solidFill>
                  <a:schemeClr val="accent2">
                    <a:lumMod val="90000"/>
                    <a:lumOff val="10000"/>
                  </a:schemeClr>
                </a:solidFill>
              </a:rPr>
              <a:t>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に関する調査結果</a:t>
            </a:r>
            <a:r>
              <a:rPr lang="ja-JP" altLang="en-US" sz="1200" dirty="0">
                <a:solidFill>
                  <a:schemeClr val="accent2">
                    <a:lumMod val="90000"/>
                    <a:lumOff val="10000"/>
                  </a:schemeClr>
                </a:solidFill>
              </a:rPr>
              <a:t/>
            </a:r>
            <a:br>
              <a:rPr lang="ja-JP" altLang="en-US" sz="1200" dirty="0">
                <a:solidFill>
                  <a:schemeClr val="accent2">
                    <a:lumMod val="90000"/>
                    <a:lumOff val="10000"/>
                  </a:schemeClr>
                </a:solidFill>
              </a:rPr>
            </a:br>
            <a:r>
              <a:rPr lang="en-US" altLang="ja-JP" sz="2000" dirty="0" err="1">
                <a:solidFill>
                  <a:schemeClr val="accent2">
                    <a:lumMod val="90000"/>
                    <a:lumOff val="10000"/>
                  </a:schemeClr>
                </a:solidFill>
              </a:rPr>
              <a:t>eIDAS</a:t>
            </a:r>
            <a:r>
              <a:rPr lang="ja-JP" altLang="en-US" sz="2000" dirty="0">
                <a:solidFill>
                  <a:schemeClr val="accent2">
                    <a:lumMod val="90000"/>
                    <a:lumOff val="10000"/>
                  </a:schemeClr>
                </a:solidFill>
              </a:rPr>
              <a:t>改正の影響</a:t>
            </a:r>
            <a:endParaRPr lang="ja-JP" altLang="en-US" sz="2000" b="1" spc="0" dirty="0">
              <a:solidFill>
                <a:schemeClr val="accent2">
                  <a:lumMod val="90000"/>
                  <a:lumOff val="10000"/>
                </a:schemeClr>
              </a:solidFill>
            </a:endParaRPr>
          </a:p>
        </p:txBody>
      </p:sp>
      <p:sp>
        <p:nvSpPr>
          <p:cNvPr id="38" name="正方形/長方形 37"/>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40" name="正方形/長方形 39"/>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41" name="正方形/長方形 40"/>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Tree>
    <p:extLst>
      <p:ext uri="{BB962C8B-B14F-4D97-AF65-F5344CB8AC3E}">
        <p14:creationId xmlns:p14="http://schemas.microsoft.com/office/powerpoint/2010/main" val="3494929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1"/>
          <p:cNvSpPr txBox="1">
            <a:spLocks/>
          </p:cNvSpPr>
          <p:nvPr/>
        </p:nvSpPr>
        <p:spPr>
          <a:xfrm>
            <a:off x="335694" y="635855"/>
            <a:ext cx="9168070" cy="877050"/>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r>
              <a:rPr kumimoji="1" lang="en-US" altLang="ja-JP" sz="1600" b="1" i="0" u="none" strike="noStrike" kern="1200" cap="none" spc="0" normalizeH="0" baseline="0" noProof="0" dirty="0">
                <a:ln>
                  <a:noFill/>
                </a:ln>
                <a:solidFill>
                  <a:srgbClr val="000000">
                    <a:lumMod val="85000"/>
                    <a:lumOff val="15000"/>
                  </a:srgbClr>
                </a:solidFill>
                <a:effectLst/>
                <a:uLnTx/>
                <a:uFillTx/>
              </a:rPr>
              <a:t>eIDAS</a:t>
            </a:r>
            <a:r>
              <a:rPr kumimoji="1" lang="ja-JP" altLang="en-US" sz="1600" b="1" i="0" u="none" strike="noStrike" kern="1200" cap="none" spc="0" normalizeH="0" baseline="0" noProof="0" dirty="0">
                <a:ln>
                  <a:noFill/>
                </a:ln>
                <a:solidFill>
                  <a:srgbClr val="000000">
                    <a:lumMod val="85000"/>
                    <a:lumOff val="15000"/>
                  </a:srgbClr>
                </a:solidFill>
                <a:effectLst/>
                <a:uLnTx/>
                <a:uFillTx/>
              </a:rPr>
              <a:t>の専門家グループは、</a:t>
            </a:r>
            <a:r>
              <a:rPr kumimoji="1" lang="en-US" altLang="ja-JP" sz="1600" b="1" i="0" u="none" strike="noStrike" kern="1200" cap="none" spc="0" normalizeH="0" baseline="0" noProof="0" dirty="0">
                <a:ln>
                  <a:noFill/>
                </a:ln>
                <a:solidFill>
                  <a:srgbClr val="000000">
                    <a:lumMod val="85000"/>
                    <a:lumOff val="15000"/>
                  </a:srgbClr>
                </a:solidFill>
                <a:effectLst/>
                <a:uLnTx/>
                <a:uFillTx/>
              </a:rPr>
              <a:t>EUDIW</a:t>
            </a:r>
            <a:r>
              <a:rPr kumimoji="1" lang="ja-JP" altLang="en-US" sz="1600" b="1" i="0" u="none" strike="noStrike" kern="1200" cap="none" spc="0" normalizeH="0" baseline="0" noProof="0" dirty="0">
                <a:ln>
                  <a:noFill/>
                </a:ln>
                <a:solidFill>
                  <a:srgbClr val="000000">
                    <a:lumMod val="85000"/>
                    <a:lumOff val="15000"/>
                  </a:srgbClr>
                </a:solidFill>
                <a:effectLst/>
                <a:uLnTx/>
                <a:uFillTx/>
              </a:rPr>
              <a:t>の概念に関する理解を促進する</a:t>
            </a:r>
            <a:r>
              <a:rPr lang="ja-JP" altLang="en-US" sz="1600" b="1" dirty="0">
                <a:solidFill>
                  <a:srgbClr val="000000">
                    <a:lumMod val="85000"/>
                    <a:lumOff val="15000"/>
                  </a:srgbClr>
                </a:solidFill>
              </a:rPr>
              <a:t>ため「</a:t>
            </a:r>
            <a:r>
              <a:rPr lang="en-US" altLang="ja-JP" sz="1600" b="1" dirty="0">
                <a:solidFill>
                  <a:srgbClr val="000000">
                    <a:lumMod val="85000"/>
                    <a:lumOff val="15000"/>
                  </a:srgbClr>
                </a:solidFill>
              </a:rPr>
              <a:t>EU</a:t>
            </a:r>
            <a:r>
              <a:rPr lang="ja-JP" altLang="en-US" sz="1600" b="1" dirty="0">
                <a:solidFill>
                  <a:srgbClr val="000000">
                    <a:lumMod val="85000"/>
                    <a:lumOff val="15000"/>
                  </a:srgbClr>
                </a:solidFill>
              </a:rPr>
              <a:t>デジタル</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アーキテクチャとリファレンスフレームワーク」</a:t>
            </a:r>
            <a:r>
              <a:rPr lang="en-US" altLang="ja-JP" sz="1600" b="1" baseline="30000" dirty="0">
                <a:solidFill>
                  <a:srgbClr val="000000">
                    <a:lumMod val="85000"/>
                    <a:lumOff val="15000"/>
                  </a:srgbClr>
                </a:solidFill>
              </a:rPr>
              <a:t>1</a:t>
            </a:r>
            <a:r>
              <a:rPr lang="ja-JP" altLang="en-US" sz="1600" b="1" dirty="0">
                <a:solidFill>
                  <a:srgbClr val="000000">
                    <a:lumMod val="85000"/>
                    <a:lumOff val="15000"/>
                  </a:srgbClr>
                </a:solidFill>
              </a:rPr>
              <a:t>を公開しており、その中で説明されている</a:t>
            </a:r>
            <a:r>
              <a:rPr kumimoji="1" lang="en-US" altLang="ja-JP" sz="1600" b="1" i="0" u="none" strike="noStrike" kern="1200" cap="none" spc="0" normalizeH="0" baseline="0" noProof="0" dirty="0">
                <a:ln>
                  <a:noFill/>
                </a:ln>
                <a:solidFill>
                  <a:srgbClr val="000000">
                    <a:lumMod val="85000"/>
                    <a:lumOff val="15000"/>
                  </a:srgbClr>
                </a:solidFill>
                <a:effectLst/>
                <a:uLnTx/>
                <a:uFillTx/>
              </a:rPr>
              <a:t>EUDIW</a:t>
            </a:r>
            <a:r>
              <a:rPr kumimoji="1" lang="ja-JP" altLang="en-US" sz="1600" b="1" i="0" u="none" strike="noStrike" kern="1200" cap="none" spc="0" normalizeH="0" baseline="0" noProof="0" dirty="0">
                <a:ln>
                  <a:noFill/>
                </a:ln>
                <a:solidFill>
                  <a:srgbClr val="000000">
                    <a:lumMod val="85000"/>
                    <a:lumOff val="15000"/>
                  </a:srgbClr>
                </a:solidFill>
                <a:effectLst/>
                <a:uLnTx/>
                <a:uFillTx/>
              </a:rPr>
              <a:t>の</a:t>
            </a:r>
            <a:r>
              <a:rPr kumimoji="1" lang="ja-JP" altLang="en-US" sz="1600" b="1" i="0" u="none" strike="noStrike" kern="1200" cap="none" spc="0" normalizeH="0" baseline="0" noProof="0" dirty="0" smtClean="0">
                <a:ln>
                  <a:noFill/>
                </a:ln>
                <a:solidFill>
                  <a:srgbClr val="000000">
                    <a:lumMod val="85000"/>
                    <a:lumOff val="15000"/>
                  </a:srgbClr>
                </a:solidFill>
                <a:effectLst/>
                <a:uLnTx/>
                <a:uFillTx/>
              </a:rPr>
              <a:t>エコシステムではエンドユーザー</a:t>
            </a:r>
            <a:r>
              <a:rPr kumimoji="1" lang="ja-JP" altLang="en-US" sz="1600" b="1" i="0" u="none" strike="noStrike" kern="1200" cap="none" spc="0" normalizeH="0" baseline="0" noProof="0" dirty="0">
                <a:ln>
                  <a:noFill/>
                </a:ln>
                <a:solidFill>
                  <a:srgbClr val="000000">
                    <a:lumMod val="85000"/>
                    <a:lumOff val="15000"/>
                  </a:srgbClr>
                </a:solidFill>
                <a:effectLst/>
                <a:uLnTx/>
                <a:uFillTx/>
              </a:rPr>
              <a:t>が中心に</a:t>
            </a:r>
            <a:r>
              <a:rPr kumimoji="1" lang="ja-JP" altLang="en-US" sz="1600" b="1" i="0" u="none" strike="noStrike" kern="1200" cap="none" spc="0" normalizeH="0" baseline="0" noProof="0" dirty="0" smtClean="0">
                <a:ln>
                  <a:noFill/>
                </a:ln>
                <a:solidFill>
                  <a:srgbClr val="000000">
                    <a:lumMod val="85000"/>
                    <a:lumOff val="15000"/>
                  </a:srgbClr>
                </a:solidFill>
                <a:effectLst/>
                <a:uLnTx/>
                <a:uFillTx/>
              </a:rPr>
              <a:t>据えられ</a:t>
            </a:r>
            <a:r>
              <a:rPr kumimoji="1" lang="en-US" altLang="ja-JP" sz="1600" b="1" i="0" u="none" strike="noStrike" kern="1200" cap="none" spc="0" normalizeH="0" baseline="0" noProof="0" dirty="0" smtClean="0">
                <a:ln>
                  <a:noFill/>
                </a:ln>
                <a:solidFill>
                  <a:srgbClr val="000000">
                    <a:lumMod val="85000"/>
                    <a:lumOff val="15000"/>
                  </a:srgbClr>
                </a:solidFill>
                <a:effectLst/>
                <a:uLnTx/>
                <a:uFillTx/>
              </a:rPr>
              <a:t>ID</a:t>
            </a:r>
            <a:r>
              <a:rPr kumimoji="1" lang="ja-JP" altLang="en-US" sz="1600" b="1" i="0" u="none" strike="noStrike" kern="1200" cap="none" spc="0" normalizeH="0" baseline="0" noProof="0" dirty="0" smtClean="0">
                <a:ln>
                  <a:noFill/>
                </a:ln>
                <a:solidFill>
                  <a:srgbClr val="000000">
                    <a:lumMod val="85000"/>
                    <a:lumOff val="15000"/>
                  </a:srgbClr>
                </a:solidFill>
                <a:effectLst/>
                <a:uLnTx/>
                <a:uFillTx/>
              </a:rPr>
              <a:t>や資格情報をコントロール</a:t>
            </a:r>
            <a:r>
              <a:rPr lang="ja-JP" altLang="en-US" sz="1600" b="1" dirty="0">
                <a:solidFill>
                  <a:srgbClr val="000000">
                    <a:lumMod val="85000"/>
                    <a:lumOff val="15000"/>
                  </a:srgbClr>
                </a:solidFill>
              </a:rPr>
              <a:t>する</a:t>
            </a:r>
            <a:r>
              <a:rPr kumimoji="1" lang="ja-JP" altLang="en-US" sz="1600" b="1" i="0" u="none" strike="noStrike" kern="1200" cap="none" spc="0" normalizeH="0" baseline="0" noProof="0" dirty="0">
                <a:ln>
                  <a:noFill/>
                </a:ln>
                <a:solidFill>
                  <a:srgbClr val="000000">
                    <a:lumMod val="85000"/>
                    <a:lumOff val="15000"/>
                  </a:srgbClr>
                </a:solidFill>
                <a:effectLst/>
                <a:uLnTx/>
                <a:uFillTx/>
              </a:rPr>
              <a:t>構造がうかがえる</a:t>
            </a:r>
          </a:p>
        </p:txBody>
      </p:sp>
      <p:pic>
        <p:nvPicPr>
          <p:cNvPr id="4" name="図 3"/>
          <p:cNvPicPr>
            <a:picLocks noChangeAspect="1"/>
          </p:cNvPicPr>
          <p:nvPr/>
        </p:nvPicPr>
        <p:blipFill>
          <a:blip r:embed="rId3"/>
          <a:stretch>
            <a:fillRect/>
          </a:stretch>
        </p:blipFill>
        <p:spPr>
          <a:xfrm>
            <a:off x="880263" y="1776365"/>
            <a:ext cx="4687077" cy="4832848"/>
          </a:xfrm>
          <a:prstGeom prst="rect">
            <a:avLst/>
          </a:prstGeom>
        </p:spPr>
      </p:pic>
      <p:sp>
        <p:nvSpPr>
          <p:cNvPr id="5" name="正方形/長方形 4"/>
          <p:cNvSpPr/>
          <p:nvPr/>
        </p:nvSpPr>
        <p:spPr>
          <a:xfrm>
            <a:off x="954502" y="2421653"/>
            <a:ext cx="4644419" cy="666549"/>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 name="正方形/長方形 5"/>
          <p:cNvSpPr/>
          <p:nvPr/>
        </p:nvSpPr>
        <p:spPr>
          <a:xfrm>
            <a:off x="954502" y="3088202"/>
            <a:ext cx="1021094" cy="1900697"/>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 name="正方形/長方形 6"/>
          <p:cNvSpPr/>
          <p:nvPr/>
        </p:nvSpPr>
        <p:spPr>
          <a:xfrm>
            <a:off x="968224" y="3063207"/>
            <a:ext cx="994379" cy="74970"/>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 name="正方形/長方形 7"/>
          <p:cNvSpPr/>
          <p:nvPr/>
        </p:nvSpPr>
        <p:spPr>
          <a:xfrm>
            <a:off x="4531868" y="3256547"/>
            <a:ext cx="1067054" cy="1806467"/>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9" name="正方形/長方形 8"/>
          <p:cNvSpPr/>
          <p:nvPr/>
        </p:nvSpPr>
        <p:spPr>
          <a:xfrm rot="5400000">
            <a:off x="2119372" y="4076511"/>
            <a:ext cx="587603" cy="2889902"/>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 name="正方形/長方形 9"/>
          <p:cNvSpPr/>
          <p:nvPr/>
        </p:nvSpPr>
        <p:spPr>
          <a:xfrm rot="5400000">
            <a:off x="3009042" y="-253943"/>
            <a:ext cx="525941" cy="4653818"/>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 name="テキスト ボックス 10"/>
          <p:cNvSpPr txBox="1"/>
          <p:nvPr/>
        </p:nvSpPr>
        <p:spPr>
          <a:xfrm>
            <a:off x="502289" y="1795995"/>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①</a:t>
            </a:r>
          </a:p>
        </p:txBody>
      </p:sp>
      <p:sp>
        <p:nvSpPr>
          <p:cNvPr id="12" name="テキスト ボックス 11"/>
          <p:cNvSpPr txBox="1"/>
          <p:nvPr/>
        </p:nvSpPr>
        <p:spPr>
          <a:xfrm>
            <a:off x="502289" y="2421653"/>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②</a:t>
            </a:r>
          </a:p>
        </p:txBody>
      </p:sp>
      <p:sp>
        <p:nvSpPr>
          <p:cNvPr id="13" name="テキスト ボックス 12"/>
          <p:cNvSpPr txBox="1"/>
          <p:nvPr/>
        </p:nvSpPr>
        <p:spPr>
          <a:xfrm>
            <a:off x="4088520" y="3230656"/>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③</a:t>
            </a:r>
          </a:p>
        </p:txBody>
      </p:sp>
      <p:sp>
        <p:nvSpPr>
          <p:cNvPr id="14" name="テキスト ボックス 13"/>
          <p:cNvSpPr txBox="1"/>
          <p:nvPr/>
        </p:nvSpPr>
        <p:spPr>
          <a:xfrm>
            <a:off x="502289" y="5223188"/>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④</a:t>
            </a:r>
          </a:p>
        </p:txBody>
      </p:sp>
      <p:sp>
        <p:nvSpPr>
          <p:cNvPr id="15" name="テキスト ボックス 14"/>
          <p:cNvSpPr txBox="1"/>
          <p:nvPr/>
        </p:nvSpPr>
        <p:spPr>
          <a:xfrm>
            <a:off x="5995153" y="1844747"/>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①</a:t>
            </a:r>
          </a:p>
        </p:txBody>
      </p:sp>
      <p:sp>
        <p:nvSpPr>
          <p:cNvPr id="16" name="テキスト ボックス 15"/>
          <p:cNvSpPr txBox="1"/>
          <p:nvPr/>
        </p:nvSpPr>
        <p:spPr>
          <a:xfrm>
            <a:off x="5995153" y="2776496"/>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②</a:t>
            </a:r>
          </a:p>
        </p:txBody>
      </p:sp>
      <p:sp>
        <p:nvSpPr>
          <p:cNvPr id="17" name="テキスト ボックス 16"/>
          <p:cNvSpPr txBox="1"/>
          <p:nvPr/>
        </p:nvSpPr>
        <p:spPr>
          <a:xfrm>
            <a:off x="5995153" y="3733931"/>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③</a:t>
            </a:r>
          </a:p>
        </p:txBody>
      </p:sp>
      <p:sp>
        <p:nvSpPr>
          <p:cNvPr id="18" name="テキスト ボックス 17"/>
          <p:cNvSpPr txBox="1"/>
          <p:nvPr/>
        </p:nvSpPr>
        <p:spPr>
          <a:xfrm>
            <a:off x="5995153" y="4932739"/>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④</a:t>
            </a:r>
          </a:p>
        </p:txBody>
      </p:sp>
      <p:sp>
        <p:nvSpPr>
          <p:cNvPr id="19" name="正方形/長方形 18"/>
          <p:cNvSpPr/>
          <p:nvPr/>
        </p:nvSpPr>
        <p:spPr>
          <a:xfrm>
            <a:off x="6409615" y="1840218"/>
            <a:ext cx="3303635" cy="886126"/>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mn-ea"/>
                <a:cs typeface="+mn-cs"/>
              </a:rPr>
              <a:t>EUDIW</a:t>
            </a:r>
            <a:r>
              <a:rPr kumimoji="1" lang="ja-JP" altLang="en-US" sz="1200" b="0" i="0" u="none" strike="noStrike" kern="1200" cap="none" spc="0" normalizeH="0" baseline="0" noProof="0" dirty="0">
                <a:ln>
                  <a:noFill/>
                </a:ln>
                <a:solidFill>
                  <a:srgbClr val="000000"/>
                </a:solidFill>
                <a:effectLst/>
                <a:uLnTx/>
                <a:uFillTx/>
                <a:latin typeface="+mn-ea"/>
                <a:cs typeface="+mn-cs"/>
              </a:rPr>
              <a:t>やトラストサービス事業者、トラステッドリストの適合性評価を行い、その管理監督を行う機関</a:t>
            </a:r>
          </a:p>
        </p:txBody>
      </p:sp>
      <p:sp>
        <p:nvSpPr>
          <p:cNvPr id="20" name="正方形/長方形 19"/>
          <p:cNvSpPr/>
          <p:nvPr/>
        </p:nvSpPr>
        <p:spPr>
          <a:xfrm>
            <a:off x="6409615" y="2776496"/>
            <a:ext cx="3303635" cy="886126"/>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　エンドユーザーの</a:t>
            </a:r>
            <a:r>
              <a:rPr kumimoji="1" lang="en-US" altLang="ja-JP" sz="1200" b="0" i="0" u="none" strike="noStrike" kern="1200" cap="none" spc="0" normalizeH="0" baseline="0" noProof="0" dirty="0">
                <a:ln>
                  <a:noFill/>
                </a:ln>
                <a:solidFill>
                  <a:srgbClr val="000000"/>
                </a:solidFill>
                <a:effectLst/>
                <a:uLnTx/>
                <a:uFillTx/>
                <a:latin typeface="+mn-ea"/>
                <a:cs typeface="+mn-cs"/>
              </a:rPr>
              <a:t>EUDIW</a:t>
            </a:r>
            <a:r>
              <a:rPr kumimoji="1" lang="ja-JP" altLang="en-US" sz="1200" b="0" i="0" u="none" strike="noStrike" kern="1200" cap="none" spc="0" normalizeH="0" baseline="0" noProof="0" dirty="0">
                <a:ln>
                  <a:noFill/>
                </a:ln>
                <a:solidFill>
                  <a:srgbClr val="000000"/>
                </a:solidFill>
                <a:effectLst/>
                <a:uLnTx/>
                <a:uFillTx/>
                <a:latin typeface="+mn-ea"/>
                <a:cs typeface="+mn-cs"/>
              </a:rPr>
              <a:t>に格納する各種情報（個人</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err="1">
                <a:ln>
                  <a:noFill/>
                </a:ln>
                <a:solidFill>
                  <a:srgbClr val="000000"/>
                </a:solidFill>
                <a:effectLst/>
                <a:uLnTx/>
                <a:uFillTx/>
                <a:latin typeface="+mn-ea"/>
                <a:cs typeface="+mn-cs"/>
              </a:rPr>
              <a:t>、</a:t>
            </a:r>
            <a:r>
              <a:rPr kumimoji="1" lang="ja-JP" altLang="en-US" sz="1200" b="0" i="0" u="none" strike="noStrike" kern="1200" cap="none" spc="0" normalizeH="0" baseline="0" noProof="0" dirty="0">
                <a:ln>
                  <a:noFill/>
                </a:ln>
                <a:solidFill>
                  <a:srgbClr val="000000"/>
                </a:solidFill>
                <a:effectLst/>
                <a:uLnTx/>
                <a:uFillTx/>
                <a:latin typeface="+mn-ea"/>
                <a:cs typeface="+mn-cs"/>
              </a:rPr>
              <a:t>属性情報の証明書）や、電子署名機能を提供する、トラストサービス事業者等の活動</a:t>
            </a:r>
          </a:p>
        </p:txBody>
      </p:sp>
      <p:sp>
        <p:nvSpPr>
          <p:cNvPr id="21" name="正方形/長方形 20"/>
          <p:cNvSpPr/>
          <p:nvPr/>
        </p:nvSpPr>
        <p:spPr>
          <a:xfrm>
            <a:off x="6409615" y="3733931"/>
            <a:ext cx="3303635" cy="1136964"/>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　</a:t>
            </a:r>
            <a:r>
              <a:rPr kumimoji="1" lang="en-US" altLang="ja-JP" sz="1200" b="0" i="0" u="none" strike="noStrike" kern="1200" cap="none" spc="0" normalizeH="0" baseline="0" noProof="0" dirty="0">
                <a:ln>
                  <a:noFill/>
                </a:ln>
                <a:solidFill>
                  <a:srgbClr val="000000"/>
                </a:solidFill>
                <a:effectLst/>
                <a:uLnTx/>
                <a:uFillTx/>
                <a:latin typeface="+mn-ea"/>
                <a:cs typeface="+mn-cs"/>
              </a:rPr>
              <a:t>EUDIW</a:t>
            </a:r>
            <a:r>
              <a:rPr kumimoji="1" lang="ja-JP" altLang="en-US" sz="1200" b="0" i="0" u="none" strike="noStrike" kern="1200" cap="none" spc="0" normalizeH="0" baseline="0" noProof="0" dirty="0">
                <a:ln>
                  <a:noFill/>
                </a:ln>
                <a:solidFill>
                  <a:srgbClr val="000000"/>
                </a:solidFill>
                <a:effectLst/>
                <a:uLnTx/>
                <a:uFillTx/>
                <a:latin typeface="+mn-ea"/>
                <a:cs typeface="+mn-cs"/>
              </a:rPr>
              <a:t>と、それを提示される当事者（</a:t>
            </a:r>
            <a:r>
              <a:rPr kumimoji="1" lang="en-US" altLang="ja-JP" sz="1200" b="0" i="0" u="none" strike="noStrike" kern="1200" cap="none" spc="0" normalizeH="0" baseline="0" noProof="0" dirty="0">
                <a:ln>
                  <a:noFill/>
                </a:ln>
                <a:solidFill>
                  <a:srgbClr val="000000"/>
                </a:solidFill>
                <a:effectLst/>
                <a:uLnTx/>
                <a:uFillTx/>
                <a:latin typeface="+mn-ea"/>
                <a:cs typeface="+mn-cs"/>
              </a:rPr>
              <a:t>Relying Party</a:t>
            </a:r>
            <a:r>
              <a:rPr kumimoji="1" lang="ja-JP" altLang="en-US" sz="1200" b="0" i="0" u="none" strike="noStrike" kern="1200" cap="none" spc="0" normalizeH="0" baseline="0" noProof="0" dirty="0">
                <a:ln>
                  <a:noFill/>
                </a:ln>
                <a:solidFill>
                  <a:srgbClr val="000000"/>
                </a:solidFill>
                <a:effectLst/>
                <a:uLnTx/>
                <a:uFillTx/>
                <a:latin typeface="+mn-ea"/>
                <a:cs typeface="+mn-cs"/>
              </a:rPr>
              <a:t>）の双方に検証のための情報提供が行われる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　</a:t>
            </a:r>
            <a:r>
              <a:rPr kumimoji="1" lang="en-US" altLang="ja-JP" sz="1200" b="0" i="0" u="none" strike="noStrike" kern="1200" cap="none" spc="0" normalizeH="0" baseline="0" noProof="0" dirty="0">
                <a:ln>
                  <a:noFill/>
                </a:ln>
                <a:solidFill>
                  <a:srgbClr val="000000"/>
                </a:solidFill>
                <a:effectLst/>
                <a:uLnTx/>
                <a:uFillTx/>
                <a:latin typeface="+mn-ea"/>
                <a:cs typeface="+mn-cs"/>
              </a:rPr>
              <a:t>Wallet</a:t>
            </a:r>
            <a:r>
              <a:rPr kumimoji="1" lang="ja-JP" altLang="en-US" sz="1200" b="0" i="0" u="none" strike="noStrike" kern="1200" cap="none" spc="0" normalizeH="0" baseline="0" noProof="0" dirty="0">
                <a:ln>
                  <a:noFill/>
                </a:ln>
                <a:solidFill>
                  <a:srgbClr val="000000"/>
                </a:solidFill>
                <a:effectLst/>
                <a:uLnTx/>
                <a:uFillTx/>
                <a:latin typeface="+mn-ea"/>
                <a:cs typeface="+mn-cs"/>
              </a:rPr>
              <a:t>の発行者やトラストサービス事業者がその役割を担う予定</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22" name="正方形/長方形 21"/>
          <p:cNvSpPr/>
          <p:nvPr/>
        </p:nvSpPr>
        <p:spPr>
          <a:xfrm>
            <a:off x="6409615" y="4933541"/>
            <a:ext cx="3303635" cy="762765"/>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　</a:t>
            </a:r>
            <a:r>
              <a:rPr kumimoji="1" lang="en-US" altLang="ja-JP" sz="1200" b="0" i="0" u="none" strike="noStrike" kern="1200" cap="none" spc="0" normalizeH="0" baseline="0" noProof="0" dirty="0">
                <a:ln>
                  <a:noFill/>
                </a:ln>
                <a:solidFill>
                  <a:srgbClr val="000000"/>
                </a:solidFill>
                <a:effectLst/>
                <a:uLnTx/>
                <a:uFillTx/>
                <a:latin typeface="+mn-ea"/>
                <a:cs typeface="+mn-cs"/>
              </a:rPr>
              <a:t>EUDIW</a:t>
            </a:r>
            <a:r>
              <a:rPr kumimoji="1" lang="ja-JP" altLang="en-US" sz="1200" b="0" i="0" u="none" strike="noStrike" kern="1200" cap="none" spc="0" normalizeH="0" baseline="0" noProof="0" dirty="0">
                <a:ln>
                  <a:noFill/>
                </a:ln>
                <a:solidFill>
                  <a:srgbClr val="000000"/>
                </a:solidFill>
                <a:effectLst/>
                <a:uLnTx/>
                <a:uFillTx/>
                <a:latin typeface="+mn-ea"/>
                <a:cs typeface="+mn-cs"/>
              </a:rPr>
              <a:t>の発行と、必要なツールの製造</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　</a:t>
            </a:r>
            <a:r>
              <a:rPr kumimoji="1" lang="en-US" altLang="ja-JP" sz="1200" b="0" i="0" u="none" strike="noStrike" kern="1200" cap="none" spc="0" normalizeH="0" baseline="0" noProof="0" dirty="0">
                <a:ln>
                  <a:noFill/>
                </a:ln>
                <a:solidFill>
                  <a:srgbClr val="000000"/>
                </a:solidFill>
                <a:effectLst/>
                <a:uLnTx/>
                <a:uFillTx/>
                <a:latin typeface="+mn-ea"/>
                <a:cs typeface="+mn-cs"/>
              </a:rPr>
              <a:t>EUDIW</a:t>
            </a:r>
            <a:r>
              <a:rPr kumimoji="1" lang="ja-JP" altLang="en-US" sz="1200" b="0" i="0" u="none" strike="noStrike" kern="1200" cap="none" spc="0" normalizeH="0" baseline="0" noProof="0" dirty="0">
                <a:ln>
                  <a:noFill/>
                </a:ln>
                <a:solidFill>
                  <a:srgbClr val="000000"/>
                </a:solidFill>
                <a:effectLst/>
                <a:uLnTx/>
                <a:uFillTx/>
                <a:latin typeface="+mn-ea"/>
                <a:cs typeface="+mn-cs"/>
              </a:rPr>
              <a:t>は国もしくは国の指定した機関によって発行するとされる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23" name="正方形/長方形 22"/>
          <p:cNvSpPr/>
          <p:nvPr/>
        </p:nvSpPr>
        <p:spPr>
          <a:xfrm rot="5400000">
            <a:off x="2823329" y="4114060"/>
            <a:ext cx="860806" cy="1204224"/>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4" name="テキスト ボックス 23"/>
          <p:cNvSpPr txBox="1"/>
          <p:nvPr/>
        </p:nvSpPr>
        <p:spPr>
          <a:xfrm>
            <a:off x="2199407" y="4268506"/>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⑤</a:t>
            </a:r>
          </a:p>
        </p:txBody>
      </p:sp>
      <p:sp>
        <p:nvSpPr>
          <p:cNvPr id="25" name="テキスト ボックス 24"/>
          <p:cNvSpPr txBox="1"/>
          <p:nvPr/>
        </p:nvSpPr>
        <p:spPr>
          <a:xfrm>
            <a:off x="5995153" y="5767064"/>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⑤</a:t>
            </a:r>
          </a:p>
        </p:txBody>
      </p:sp>
      <p:sp>
        <p:nvSpPr>
          <p:cNvPr id="26" name="正方形/長方形 25"/>
          <p:cNvSpPr/>
          <p:nvPr/>
        </p:nvSpPr>
        <p:spPr>
          <a:xfrm>
            <a:off x="6409615" y="5758345"/>
            <a:ext cx="3303635" cy="364280"/>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　</a:t>
            </a:r>
            <a:r>
              <a:rPr kumimoji="1" lang="en-US" altLang="ja-JP" sz="1200" b="0" i="0" u="none" strike="noStrike" kern="1200" cap="none" spc="0" normalizeH="0" baseline="0" noProof="0" dirty="0">
                <a:ln>
                  <a:noFill/>
                </a:ln>
                <a:solidFill>
                  <a:srgbClr val="000000"/>
                </a:solidFill>
                <a:effectLst/>
                <a:uLnTx/>
                <a:uFillTx/>
                <a:latin typeface="+mn-ea"/>
                <a:cs typeface="+mn-cs"/>
              </a:rPr>
              <a:t>EUDIW</a:t>
            </a:r>
            <a:r>
              <a:rPr kumimoji="1" lang="ja-JP" altLang="en-US" sz="1200" b="0" i="0" u="none" strike="noStrike" kern="1200" cap="none" spc="0" normalizeH="0" baseline="0" noProof="0" dirty="0">
                <a:ln>
                  <a:noFill/>
                </a:ln>
                <a:solidFill>
                  <a:srgbClr val="000000"/>
                </a:solidFill>
                <a:effectLst/>
                <a:uLnTx/>
                <a:uFillTx/>
                <a:latin typeface="+mn-ea"/>
                <a:cs typeface="+mn-cs"/>
              </a:rPr>
              <a:t>とそのエンドユーザー</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27" name="正方形/長方形 26"/>
          <p:cNvSpPr/>
          <p:nvPr/>
        </p:nvSpPr>
        <p:spPr>
          <a:xfrm rot="5400000">
            <a:off x="4695529" y="5065455"/>
            <a:ext cx="750590" cy="1074998"/>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8" name="テキスト ボックス 27"/>
          <p:cNvSpPr txBox="1"/>
          <p:nvPr/>
        </p:nvSpPr>
        <p:spPr>
          <a:xfrm>
            <a:off x="5995153" y="6204319"/>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⑥</a:t>
            </a:r>
          </a:p>
        </p:txBody>
      </p:sp>
      <p:sp>
        <p:nvSpPr>
          <p:cNvPr id="29" name="正方形/長方形 28"/>
          <p:cNvSpPr/>
          <p:nvPr/>
        </p:nvSpPr>
        <p:spPr>
          <a:xfrm>
            <a:off x="6409615" y="6200706"/>
            <a:ext cx="3303635" cy="354069"/>
          </a:xfrm>
          <a:prstGeom prst="rect">
            <a:avLst/>
          </a:prstGeom>
          <a:noFill/>
          <a:ln w="28575">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mn-ea"/>
                <a:cs typeface="+mn-cs"/>
              </a:rPr>
              <a:t>EUDIW</a:t>
            </a:r>
            <a:r>
              <a:rPr kumimoji="1" lang="ja-JP" altLang="en-US" sz="1200" b="0" i="0" u="none" strike="noStrike" kern="1200" cap="none" spc="0" normalizeH="0" baseline="0" noProof="0" dirty="0" err="1">
                <a:ln>
                  <a:noFill/>
                </a:ln>
                <a:solidFill>
                  <a:srgbClr val="000000"/>
                </a:solidFill>
                <a:effectLst/>
                <a:uLnTx/>
                <a:uFillTx/>
                <a:latin typeface="+mn-ea"/>
                <a:cs typeface="+mn-cs"/>
              </a:rPr>
              <a:t>を提</a:t>
            </a:r>
            <a:r>
              <a:rPr kumimoji="1" lang="ja-JP" altLang="en-US" sz="1200" b="0" i="0" u="none" strike="noStrike" kern="1200" cap="none" spc="0" normalizeH="0" baseline="0" noProof="0" dirty="0">
                <a:ln>
                  <a:noFill/>
                </a:ln>
                <a:solidFill>
                  <a:srgbClr val="000000"/>
                </a:solidFill>
                <a:effectLst/>
                <a:uLnTx/>
                <a:uFillTx/>
                <a:latin typeface="+mn-ea"/>
                <a:cs typeface="+mn-cs"/>
              </a:rPr>
              <a:t>示される当事者（</a:t>
            </a:r>
            <a:r>
              <a:rPr kumimoji="1" lang="en-US" altLang="ja-JP" sz="1200" b="0" i="0" u="none" strike="noStrike" kern="1200" cap="none" spc="0" normalizeH="0" baseline="0" noProof="0" dirty="0">
                <a:ln>
                  <a:noFill/>
                </a:ln>
                <a:solidFill>
                  <a:srgbClr val="000000"/>
                </a:solidFill>
                <a:effectLst/>
                <a:uLnTx/>
                <a:uFillTx/>
                <a:latin typeface="+mn-ea"/>
                <a:cs typeface="+mn-cs"/>
              </a:rPr>
              <a:t>Relying Party</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0" name="テキスト ボックス 29"/>
          <p:cNvSpPr txBox="1"/>
          <p:nvPr/>
        </p:nvSpPr>
        <p:spPr>
          <a:xfrm>
            <a:off x="4088520" y="5223188"/>
            <a:ext cx="378372" cy="346842"/>
          </a:xfrm>
          <a:prstGeom prst="rect">
            <a:avLst/>
          </a:prstGeom>
          <a:solidFill>
            <a:schemeClr val="accent1"/>
          </a:solid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FFFF"/>
                </a:solidFill>
                <a:effectLst/>
                <a:uLnTx/>
                <a:uFillTx/>
                <a:latin typeface="Meiryo UI"/>
                <a:ea typeface="Meiryo UI"/>
                <a:cs typeface="+mn-cs"/>
              </a:rPr>
              <a:t>⑥</a:t>
            </a:r>
          </a:p>
        </p:txBody>
      </p:sp>
      <p:sp>
        <p:nvSpPr>
          <p:cNvPr id="31" name="テキスト ボックス 30"/>
          <p:cNvSpPr txBox="1"/>
          <p:nvPr/>
        </p:nvSpPr>
        <p:spPr>
          <a:xfrm>
            <a:off x="148401" y="6548622"/>
            <a:ext cx="4888419" cy="240610"/>
          </a:xfrm>
          <a:prstGeom prst="rect">
            <a:avLst/>
          </a:prstGeom>
          <a:noFill/>
          <a:ln>
            <a:noFill/>
          </a:ln>
        </p:spPr>
        <p:txBody>
          <a:bodyPr wrap="square" lIns="36000" tIns="36000" rIns="36000" bIns="36000" rtlCol="0" anchor="ctr">
            <a:noAutofit/>
          </a:bodyPr>
          <a:lstStyle/>
          <a:p>
            <a:pPr lvl="0"/>
            <a:r>
              <a:rPr kumimoji="1" lang="ja-JP" altLang="en-US" sz="800" b="0" i="0" u="none" strike="noStrike" kern="1200" cap="none" spc="0" normalizeH="0" baseline="0" noProof="0" dirty="0">
                <a:ln>
                  <a:noFill/>
                </a:ln>
                <a:solidFill>
                  <a:srgbClr val="000000"/>
                </a:solidFill>
                <a:effectLst/>
                <a:uLnTx/>
                <a:uFillTx/>
                <a:latin typeface="Meiryo UI"/>
                <a:ea typeface="Meiryo UI"/>
              </a:rPr>
              <a:t>出所）</a:t>
            </a:r>
            <a:endParaRPr kumimoji="1" lang="en-US" altLang="ja-JP" sz="800" b="0" i="0" u="none" strike="noStrike" kern="1200" cap="none" spc="0" normalizeH="0" baseline="0" noProof="0" dirty="0">
              <a:ln>
                <a:noFill/>
              </a:ln>
              <a:solidFill>
                <a:srgbClr val="000000"/>
              </a:solidFill>
              <a:effectLst/>
              <a:uLnTx/>
              <a:uFillTx/>
              <a:latin typeface="Meiryo UI"/>
              <a:ea typeface="Meiryo UI"/>
            </a:endParaRPr>
          </a:p>
          <a:p>
            <a:pPr lvl="0"/>
            <a:r>
              <a:rPr kumimoji="1" lang="en-US" altLang="ja-JP" sz="800" b="0" i="0" u="none" strike="noStrike" kern="1200" cap="none" spc="0" normalizeH="0" baseline="0" noProof="0" dirty="0">
                <a:ln>
                  <a:noFill/>
                </a:ln>
                <a:solidFill>
                  <a:srgbClr val="000000"/>
                </a:solidFill>
                <a:effectLst/>
                <a:uLnTx/>
                <a:uFillTx/>
                <a:latin typeface="Meiryo UI"/>
                <a:ea typeface="Meiryo UI"/>
              </a:rPr>
              <a:t>1</a:t>
            </a:r>
            <a:r>
              <a:rPr kumimoji="1" lang="ja-JP" altLang="en-US" sz="800" b="0" i="0" u="none" strike="noStrike" kern="1200" cap="none" spc="0" normalizeH="0" baseline="0" noProof="0" dirty="0">
                <a:ln>
                  <a:noFill/>
                </a:ln>
                <a:solidFill>
                  <a:srgbClr val="000000"/>
                </a:solidFill>
                <a:effectLst/>
                <a:uLnTx/>
                <a:uFillTx/>
                <a:latin typeface="Meiryo UI"/>
                <a:ea typeface="Meiryo UI"/>
              </a:rPr>
              <a:t>　</a:t>
            </a:r>
            <a:r>
              <a:rPr lang="en-US" altLang="ja-JP" sz="800" dirty="0">
                <a:solidFill>
                  <a:srgbClr val="000000"/>
                </a:solidFill>
                <a:latin typeface="Meiryo UI"/>
              </a:rPr>
              <a:t>https://digital-strategy.ec.europa.eu/en/library/european-digital-identity-architecture-and-reference-framework-outline</a:t>
            </a:r>
            <a:endParaRPr kumimoji="1" lang="ja-JP" altLang="en-US" sz="800" b="0" i="0" u="none" strike="noStrike" kern="1200" cap="none" spc="0" normalizeH="0" baseline="0" noProof="0" dirty="0">
              <a:ln>
                <a:noFill/>
              </a:ln>
              <a:solidFill>
                <a:srgbClr val="000000"/>
              </a:solidFill>
              <a:effectLst/>
              <a:uLnTx/>
              <a:uFillTx/>
              <a:latin typeface="Meiryo UI"/>
              <a:ea typeface="Meiryo UI"/>
            </a:endParaRPr>
          </a:p>
        </p:txBody>
      </p:sp>
      <p:cxnSp>
        <p:nvCxnSpPr>
          <p:cNvPr id="33" name="直線コネクタ 32"/>
          <p:cNvCxnSpPr/>
          <p:nvPr/>
        </p:nvCxnSpPr>
        <p:spPr>
          <a:xfrm flipH="1">
            <a:off x="5746604" y="1816772"/>
            <a:ext cx="0" cy="4764420"/>
          </a:xfrm>
          <a:prstGeom prst="line">
            <a:avLst/>
          </a:prstGeom>
          <a:ln w="31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4" name="タイトル 7"/>
          <p:cNvSpPr>
            <a:spLocks noGrp="1"/>
          </p:cNvSpPr>
          <p:nvPr>
            <p:ph type="title"/>
          </p:nvPr>
        </p:nvSpPr>
        <p:spPr>
          <a:xfrm>
            <a:off x="331490" y="157072"/>
            <a:ext cx="9243021" cy="497459"/>
          </a:xfrm>
        </p:spPr>
        <p:txBody>
          <a:bodyPr>
            <a:normAutofit fontScale="90000"/>
          </a:bodyPr>
          <a:lstStyle/>
          <a:p>
            <a:r>
              <a:rPr lang="en-US" altLang="ja-JP" sz="1100" dirty="0">
                <a:solidFill>
                  <a:schemeClr val="accent2">
                    <a:lumMod val="90000"/>
                    <a:lumOff val="10000"/>
                  </a:schemeClr>
                </a:solidFill>
              </a:rPr>
              <a:t>3.1.1</a:t>
            </a:r>
            <a:r>
              <a:rPr lang="ja-JP" altLang="en-US" sz="1100" dirty="0">
                <a:solidFill>
                  <a:schemeClr val="accent2">
                    <a:lumMod val="90000"/>
                    <a:lumOff val="10000"/>
                  </a:schemeClr>
                </a:solidFill>
              </a:rPr>
              <a:t>　</a:t>
            </a:r>
            <a:r>
              <a:rPr lang="zh-TW" altLang="en-US" sz="1100" dirty="0">
                <a:solidFill>
                  <a:schemeClr val="accent2">
                    <a:lumMod val="90000"/>
                    <a:lumOff val="10000"/>
                  </a:schemeClr>
                </a:solidFill>
              </a:rPr>
              <a:t>共通識別番号</a:t>
            </a:r>
            <a:r>
              <a:rPr lang="ja-JP" altLang="en-US" sz="1100" dirty="0">
                <a:solidFill>
                  <a:schemeClr val="accent2">
                    <a:lumMod val="90000"/>
                    <a:lumOff val="10000"/>
                  </a:schemeClr>
                </a:solidFill>
              </a:rPr>
              <a:t>・デジタル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に関する政策動向　</a:t>
            </a:r>
            <a:r>
              <a:rPr lang="en-US" altLang="ja-JP" sz="1100" dirty="0">
                <a:solidFill>
                  <a:schemeClr val="accent2">
                    <a:lumMod val="90000"/>
                    <a:lumOff val="10000"/>
                  </a:schemeClr>
                </a:solidFill>
              </a:rPr>
              <a:t>-</a:t>
            </a:r>
            <a:r>
              <a:rPr lang="ja-JP" altLang="en-US" sz="1100" dirty="0">
                <a:solidFill>
                  <a:schemeClr val="accent2">
                    <a:lumMod val="90000"/>
                    <a:lumOff val="10000"/>
                  </a:schemeClr>
                </a:solidFill>
              </a:rPr>
              <a:t>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に関する調査結果</a:t>
            </a:r>
            <a:br>
              <a:rPr lang="ja-JP" altLang="en-US" sz="1100" dirty="0">
                <a:solidFill>
                  <a:schemeClr val="accent2">
                    <a:lumMod val="90000"/>
                    <a:lumOff val="10000"/>
                  </a:schemeClr>
                </a:solidFill>
              </a:rPr>
            </a:br>
            <a:r>
              <a:rPr lang="en-US" altLang="ja-JP" sz="2000" dirty="0">
                <a:solidFill>
                  <a:schemeClr val="accent2">
                    <a:lumMod val="90000"/>
                    <a:lumOff val="10000"/>
                  </a:schemeClr>
                </a:solidFill>
              </a:rPr>
              <a:t>EUDIW</a:t>
            </a:r>
            <a:r>
              <a:rPr lang="ja-JP" altLang="en-US" sz="2000" dirty="0">
                <a:solidFill>
                  <a:schemeClr val="accent2">
                    <a:lumMod val="90000"/>
                    <a:lumOff val="10000"/>
                  </a:schemeClr>
                </a:solidFill>
              </a:rPr>
              <a:t>のエコシステム</a:t>
            </a:r>
            <a:endParaRPr lang="ja-JP" altLang="en-US" sz="3100" b="1" spc="0" dirty="0">
              <a:solidFill>
                <a:schemeClr val="accent2">
                  <a:lumMod val="90000"/>
                  <a:lumOff val="10000"/>
                </a:schemeClr>
              </a:solidFill>
            </a:endParaRPr>
          </a:p>
        </p:txBody>
      </p:sp>
      <p:sp>
        <p:nvSpPr>
          <p:cNvPr id="35" name="正方形/長方形 34"/>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36" name="正方形/長方形 35"/>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37" name="正方形/長方形 36"/>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38" name="テキスト ボックス 37"/>
          <p:cNvSpPr txBox="1"/>
          <p:nvPr/>
        </p:nvSpPr>
        <p:spPr>
          <a:xfrm>
            <a:off x="2792438" y="1502455"/>
            <a:ext cx="4488763" cy="252179"/>
          </a:xfrm>
          <a:prstGeom prst="rect">
            <a:avLst/>
          </a:prstGeom>
          <a:noFill/>
        </p:spPr>
        <p:txBody>
          <a:bodyPr wrap="non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smtClean="0">
                <a:ln>
                  <a:noFill/>
                </a:ln>
                <a:solidFill>
                  <a:schemeClr val="accent2">
                    <a:lumMod val="75000"/>
                    <a:lumOff val="25000"/>
                  </a:schemeClr>
                </a:solidFill>
                <a:effectLst/>
                <a:uLnTx/>
                <a:uFillTx/>
                <a:latin typeface="+mn-ea"/>
                <a:cs typeface="+mn-cs"/>
              </a:rPr>
              <a:t>EUDIW</a:t>
            </a: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mn-ea"/>
                <a:cs typeface="+mn-cs"/>
              </a:rPr>
              <a:t>のエコシステム</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endParaRPr>
          </a:p>
        </p:txBody>
      </p:sp>
    </p:spTree>
    <p:extLst>
      <p:ext uri="{BB962C8B-B14F-4D97-AF65-F5344CB8AC3E}">
        <p14:creationId xmlns:p14="http://schemas.microsoft.com/office/powerpoint/2010/main" val="4058391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eID</a:t>
            </a:r>
            <a:r>
              <a:rPr lang="ja-JP" altLang="en-US" sz="1800" dirty="0">
                <a:solidFill>
                  <a:schemeClr val="accent2">
                    <a:lumMod val="90000"/>
                    <a:lumOff val="10000"/>
                  </a:schemeClr>
                </a:solidFill>
              </a:rPr>
              <a:t>（１）</a:t>
            </a:r>
            <a:r>
              <a:rPr lang="ja-JP" altLang="en-US" sz="1800" dirty="0">
                <a:solidFill>
                  <a:srgbClr val="002060"/>
                </a:solidFill>
              </a:rPr>
              <a:t>　</a:t>
            </a:r>
            <a:endParaRPr lang="ja-JP" altLang="en-US" sz="1800" b="1" spc="0" dirty="0">
              <a:solidFill>
                <a:srgbClr val="002060"/>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2" name="正方形/長方形 11"/>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3" name="テキスト ボックス 12"/>
          <p:cNvSpPr txBox="1"/>
          <p:nvPr/>
        </p:nvSpPr>
        <p:spPr>
          <a:xfrm>
            <a:off x="331490" y="776150"/>
            <a:ext cx="9397126" cy="682038"/>
          </a:xfrm>
          <a:prstGeom prst="rect">
            <a:avLst/>
          </a:prstGeom>
          <a:noFill/>
        </p:spPr>
        <p:txBody>
          <a:bodyPr wrap="square" lIns="0" rIns="0" rtlCol="0">
            <a:noAutofit/>
          </a:bodyPr>
          <a:lstStyle/>
          <a:p>
            <a:pPr marR="0" lvl="0" algn="l" defTabSz="288000" rtl="0" eaLnBrk="1" fontAlgn="auto" latinLnBrk="0" hangingPunct="1">
              <a:lnSpc>
                <a:spcPct val="100000"/>
              </a:lnSpc>
              <a:spcBef>
                <a:spcPts val="0"/>
              </a:spcBef>
              <a:spcAft>
                <a:spcPts val="0"/>
              </a:spcAft>
              <a:buClrTx/>
              <a:buSzTx/>
              <a:tabLst/>
              <a:defRPr/>
            </a:pP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mn-cs"/>
              </a:rPr>
              <a:t>eID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2014</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年に成立した</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eIDAS1.0</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によって規定される、</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EU</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加盟国間で公共オンラインサービスへのアクセス時に</a:t>
            </a:r>
            <a:r>
              <a:rPr lang="ja-JP" altLang="en-US" sz="1600" b="1" noProof="0" dirty="0">
                <a:solidFill>
                  <a:srgbClr val="000000"/>
                </a:solidFill>
                <a:latin typeface="Meiryo UI"/>
                <a:ea typeface="Meiryo UI"/>
              </a:rPr>
              <a:t>本人確認</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を行うことのできるデジタル</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であり、加盟国は</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eIDAS</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のネットワークに接続する国内の</a:t>
            </a: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mn-cs"/>
              </a:rPr>
              <a:t>eID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スキームを指定し、それを他の加盟国へ通知することでピアレビューを受け、相互に承認されたならば利用可能となる</a:t>
            </a:r>
            <a:r>
              <a:rPr kumimoji="1" lang="en-US" altLang="ja-JP" sz="1600" b="1" i="0" u="none" strike="noStrike" kern="1200" cap="none" spc="0" normalizeH="0" baseline="30000" noProof="0" dirty="0">
                <a:ln>
                  <a:noFill/>
                </a:ln>
                <a:solidFill>
                  <a:srgbClr val="000000"/>
                </a:solidFill>
                <a:effectLst/>
                <a:uLnTx/>
                <a:uFillTx/>
                <a:latin typeface="Meiryo UI"/>
                <a:ea typeface="Meiryo UI"/>
                <a:cs typeface="+mn-cs"/>
              </a:rPr>
              <a:t>1,2</a:t>
            </a: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8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4" name="正方形/長方形 13"/>
          <p:cNvSpPr/>
          <p:nvPr/>
        </p:nvSpPr>
        <p:spPr>
          <a:xfrm>
            <a:off x="248116" y="1853008"/>
            <a:ext cx="9384615" cy="4221556"/>
          </a:xfrm>
          <a:prstGeom prst="rect">
            <a:avLst/>
          </a:prstGeom>
          <a:noFill/>
          <a:ln w="127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189600" y="6173444"/>
            <a:ext cx="9716400"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noProof="0" dirty="0">
                <a:solidFill>
                  <a:srgbClr val="000000"/>
                </a:solidFill>
                <a:latin typeface="+mn-ea"/>
              </a:rPr>
              <a:t>1</a:t>
            </a:r>
            <a:r>
              <a:rPr lang="ja-JP" altLang="en-US" sz="900" noProof="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https://ec.europa.eu/digital-building-blocks/wikis/display/DIGITAL/eIDAS+Levels+of+Assurance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2</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https://eur-lex.europa.eu/legal-content/EN/TXT/?uri=OJ%3AJOL_2015_235_R_0002</a:t>
            </a:r>
          </a:p>
        </p:txBody>
      </p:sp>
      <p:sp>
        <p:nvSpPr>
          <p:cNvPr id="16" name="正方形/長方形 15"/>
          <p:cNvSpPr/>
          <p:nvPr/>
        </p:nvSpPr>
        <p:spPr>
          <a:xfrm>
            <a:off x="248116" y="1853568"/>
            <a:ext cx="3561884"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6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eID</a:t>
            </a:r>
            <a:r>
              <a:rPr kumimoji="1" lang="ja-JP" altLang="en-US"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の通知・承認</a:t>
            </a:r>
            <a:endParaRPr kumimoji="1" lang="en-US" altLang="ja-JP"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7" name="正方形/長方形 16"/>
          <p:cNvSpPr/>
          <p:nvPr/>
        </p:nvSpPr>
        <p:spPr>
          <a:xfrm>
            <a:off x="331490" y="2105568"/>
            <a:ext cx="9243021" cy="152326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通知には、当該加盟国（もしくは委任を受けた国）の公共機関が提供する</a:t>
            </a:r>
            <a:r>
              <a:rPr kumimoji="1" lang="en-US" altLang="ja-JP" sz="1400" b="0" i="0" u="none" strike="noStrike" kern="1200" cap="none" spc="0" normalizeH="0" baseline="0" noProof="0" dirty="0" err="1">
                <a:ln>
                  <a:noFill/>
                </a:ln>
                <a:solidFill>
                  <a:srgbClr val="000000"/>
                </a:solidFill>
                <a:effectLst/>
                <a:uLnTx/>
                <a:uFillTx/>
                <a:latin typeface="+mn-ea"/>
                <a:cs typeface="+mn-cs"/>
              </a:rPr>
              <a:t>eID</a:t>
            </a:r>
            <a:r>
              <a:rPr kumimoji="1" lang="ja-JP" altLang="en-US" sz="1400" b="0" i="0" u="none" strike="noStrike" kern="1200" cap="none" spc="0" normalizeH="0" baseline="0" noProof="0" dirty="0">
                <a:ln>
                  <a:noFill/>
                </a:ln>
                <a:solidFill>
                  <a:srgbClr val="000000"/>
                </a:solidFill>
                <a:effectLst/>
                <a:uLnTx/>
                <a:uFillTx/>
                <a:latin typeface="+mn-ea"/>
                <a:cs typeface="+mn-cs"/>
              </a:rPr>
              <a:t>スキームであり、かつ一つ以上のオンラインサービスに既に利用できること、</a:t>
            </a:r>
            <a:r>
              <a:rPr kumimoji="1" lang="en-US" altLang="ja-JP" sz="1400" b="0" i="0" u="none" strike="noStrike" kern="1200" cap="none" spc="0" normalizeH="0" baseline="0" noProof="0" dirty="0">
                <a:ln>
                  <a:noFill/>
                </a:ln>
                <a:solidFill>
                  <a:srgbClr val="000000"/>
                </a:solidFill>
                <a:effectLst/>
                <a:uLnTx/>
                <a:uFillTx/>
                <a:latin typeface="+mn-ea"/>
                <a:cs typeface="+mn-cs"/>
              </a:rPr>
              <a:t>eIDAS</a:t>
            </a:r>
            <a:r>
              <a:rPr kumimoji="1" lang="ja-JP" altLang="en-US" sz="1400" b="0" i="0" u="none" strike="noStrike" kern="1200" cap="none" spc="0" normalizeH="0" baseline="0" noProof="0" dirty="0">
                <a:ln>
                  <a:noFill/>
                </a:ln>
                <a:solidFill>
                  <a:srgbClr val="000000"/>
                </a:solidFill>
                <a:effectLst/>
                <a:uLnTx/>
                <a:uFillTx/>
                <a:latin typeface="+mn-ea"/>
                <a:cs typeface="+mn-cs"/>
              </a:rPr>
              <a:t>の下位規則に定める保証レベル（</a:t>
            </a:r>
            <a:r>
              <a:rPr kumimoji="1" lang="en-US" altLang="ja-JP" sz="1400" b="0" i="0" u="none" strike="noStrike" kern="1200" cap="none" spc="0" normalizeH="0" baseline="0" noProof="0" dirty="0" err="1">
                <a:ln>
                  <a:noFill/>
                </a:ln>
                <a:solidFill>
                  <a:srgbClr val="000000"/>
                </a:solidFill>
                <a:effectLst/>
                <a:uLnTx/>
                <a:uFillTx/>
                <a:latin typeface="+mn-ea"/>
                <a:cs typeface="+mn-cs"/>
              </a:rPr>
              <a:t>LoA</a:t>
            </a:r>
            <a:r>
              <a:rPr kumimoji="1" lang="ja-JP" altLang="en-US" sz="1400" b="0" i="0" u="none" strike="noStrike" kern="1200" cap="none" spc="0" normalizeH="0" baseline="0" noProof="0" dirty="0">
                <a:ln>
                  <a:noFill/>
                </a:ln>
                <a:solidFill>
                  <a:srgbClr val="000000"/>
                </a:solidFill>
                <a:effectLst/>
                <a:uLnTx/>
                <a:uFillTx/>
                <a:latin typeface="+mn-ea"/>
                <a:cs typeface="+mn-cs"/>
              </a:rPr>
              <a:t>）を満たしていることなどが必要となる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当該加盟国の通知する</a:t>
            </a:r>
            <a:r>
              <a:rPr kumimoji="1" lang="en-US" altLang="ja-JP" sz="1400" b="0" i="0" u="none" strike="noStrike" kern="1200" cap="none" spc="0" normalizeH="0" baseline="0" noProof="0" dirty="0" err="1">
                <a:ln>
                  <a:noFill/>
                </a:ln>
                <a:solidFill>
                  <a:srgbClr val="000000"/>
                </a:solidFill>
                <a:effectLst/>
                <a:uLnTx/>
                <a:uFillTx/>
                <a:latin typeface="+mn-ea"/>
                <a:cs typeface="+mn-cs"/>
              </a:rPr>
              <a:t>eID</a:t>
            </a:r>
            <a:r>
              <a:rPr kumimoji="1" lang="ja-JP" altLang="en-US" sz="1400" b="0" i="0" u="none" strike="noStrike" kern="1200" cap="none" spc="0" normalizeH="0" baseline="0" noProof="0" dirty="0">
                <a:ln>
                  <a:noFill/>
                </a:ln>
                <a:solidFill>
                  <a:srgbClr val="000000"/>
                </a:solidFill>
                <a:effectLst/>
                <a:uLnTx/>
                <a:uFillTx/>
                <a:latin typeface="+mn-ea"/>
                <a:cs typeface="+mn-cs"/>
              </a:rPr>
              <a:t>スキームが、他の加盟国において承認されるには、当該</a:t>
            </a:r>
            <a:r>
              <a:rPr kumimoji="1" lang="en-US" altLang="ja-JP" sz="1400" b="0" i="0" u="none" strike="noStrike" kern="1200" cap="none" spc="0" normalizeH="0" baseline="0" noProof="0" dirty="0" err="1">
                <a:ln>
                  <a:noFill/>
                </a:ln>
                <a:solidFill>
                  <a:srgbClr val="000000"/>
                </a:solidFill>
                <a:effectLst/>
                <a:uLnTx/>
                <a:uFillTx/>
                <a:latin typeface="+mn-ea"/>
                <a:cs typeface="+mn-cs"/>
              </a:rPr>
              <a:t>eID</a:t>
            </a:r>
            <a:r>
              <a:rPr kumimoji="1" lang="ja-JP" altLang="en-US" sz="1400" b="0" i="0" u="none" strike="noStrike" kern="1200" cap="none" spc="0" normalizeH="0" baseline="0" noProof="0" dirty="0">
                <a:ln>
                  <a:noFill/>
                </a:ln>
                <a:solidFill>
                  <a:srgbClr val="000000"/>
                </a:solidFill>
                <a:effectLst/>
                <a:uLnTx/>
                <a:uFillTx/>
                <a:latin typeface="+mn-ea"/>
                <a:cs typeface="+mn-cs"/>
              </a:rPr>
              <a:t>スキームの保証レベルが、他の加盟国で対象となるオンラインサービスと同等、もしくはそれ以上の保証レベルを満たすことが必要となる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eIDAS</a:t>
            </a:r>
            <a:r>
              <a:rPr kumimoji="1" lang="ja-JP" altLang="en-US" sz="1400" b="0" i="0" u="none" strike="noStrike" kern="1200" cap="none" spc="0" normalizeH="0" baseline="0" noProof="0" dirty="0">
                <a:ln>
                  <a:noFill/>
                </a:ln>
                <a:solidFill>
                  <a:srgbClr val="000000"/>
                </a:solidFill>
                <a:effectLst/>
                <a:uLnTx/>
                <a:uFillTx/>
                <a:latin typeface="+mn-ea"/>
                <a:cs typeface="+mn-cs"/>
              </a:rPr>
              <a:t>スキームにおける本人確認プロセスの保証レベルは、下位規則</a:t>
            </a:r>
            <a:r>
              <a:rPr kumimoji="1" lang="en-US" altLang="ja-JP" sz="1400" b="0" i="0" u="none" strike="noStrike" kern="1200" cap="none" spc="0" normalizeH="0" baseline="0" noProof="0" dirty="0">
                <a:ln>
                  <a:noFill/>
                </a:ln>
                <a:solidFill>
                  <a:srgbClr val="000000"/>
                </a:solidFill>
                <a:effectLst/>
                <a:uLnTx/>
                <a:uFillTx/>
                <a:latin typeface="+mn-ea"/>
                <a:cs typeface="+mn-cs"/>
              </a:rPr>
              <a:t>CIR (EU) 2015</a:t>
            </a:r>
            <a:r>
              <a:rPr kumimoji="1" lang="ja-JP" altLang="en-US" sz="1400" b="0" i="0" u="none" strike="noStrike" kern="1200" cap="none" spc="0" normalizeH="0" baseline="0" noProof="0" dirty="0">
                <a:ln>
                  <a:noFill/>
                </a:ln>
                <a:solidFill>
                  <a:srgbClr val="000000"/>
                </a:solidFill>
                <a:effectLst/>
                <a:uLnTx/>
                <a:uFillTx/>
                <a:latin typeface="+mn-ea"/>
                <a:cs typeface="+mn-cs"/>
              </a:rPr>
              <a:t>／</a:t>
            </a:r>
            <a:r>
              <a:rPr kumimoji="1" lang="en-US" altLang="ja-JP" sz="1400" b="0" i="0" u="none" strike="noStrike" kern="1200" cap="none" spc="0" normalizeH="0" baseline="0" noProof="0" dirty="0">
                <a:ln>
                  <a:noFill/>
                </a:ln>
                <a:solidFill>
                  <a:srgbClr val="000000"/>
                </a:solidFill>
                <a:effectLst/>
                <a:uLnTx/>
                <a:uFillTx/>
                <a:latin typeface="+mn-ea"/>
                <a:cs typeface="+mn-cs"/>
              </a:rPr>
              <a:t>1502</a:t>
            </a:r>
            <a:r>
              <a:rPr kumimoji="1" lang="ja-JP" altLang="en-US" sz="1400" b="0" i="0" u="none" strike="noStrike" kern="1200" cap="none" spc="0" normalizeH="0" baseline="0" noProof="0" dirty="0">
                <a:ln>
                  <a:noFill/>
                </a:ln>
                <a:solidFill>
                  <a:srgbClr val="000000"/>
                </a:solidFill>
                <a:effectLst/>
                <a:uLnTx/>
                <a:uFillTx/>
                <a:latin typeface="+mn-ea"/>
                <a:cs typeface="+mn-cs"/>
              </a:rPr>
              <a:t>によって規定されており、登録、本人確認のプロセスにおいて満たすべき要件を規定し、レベルを</a:t>
            </a:r>
            <a:r>
              <a:rPr kumimoji="1" lang="en-US" altLang="ja-JP" sz="1400" b="0" i="0" u="none" strike="noStrike" kern="1200" cap="none" spc="0" normalizeH="0" baseline="0" noProof="0" dirty="0">
                <a:ln>
                  <a:noFill/>
                </a:ln>
                <a:solidFill>
                  <a:srgbClr val="000000"/>
                </a:solidFill>
                <a:effectLst/>
                <a:uLnTx/>
                <a:uFillTx/>
                <a:latin typeface="+mn-ea"/>
                <a:cs typeface="+mn-cs"/>
              </a:rPr>
              <a:t>Low</a:t>
            </a:r>
            <a:r>
              <a:rPr kumimoji="1" lang="ja-JP" altLang="en-US" sz="1400" b="0" i="0" u="none" strike="noStrike" kern="1200" cap="none" spc="0" normalizeH="0" baseline="0" noProof="0" dirty="0">
                <a:ln>
                  <a:noFill/>
                </a:ln>
                <a:solidFill>
                  <a:srgbClr val="000000"/>
                </a:solidFill>
                <a:effectLst/>
                <a:uLnTx/>
                <a:uFillTx/>
                <a:latin typeface="+mn-ea"/>
                <a:cs typeface="+mn-cs"/>
              </a:rPr>
              <a:t>から</a:t>
            </a:r>
            <a:r>
              <a:rPr kumimoji="1" lang="en-US" altLang="ja-JP" sz="1400" b="0" i="0" u="none" strike="noStrike" kern="1200" cap="none" spc="0" normalizeH="0" baseline="0" noProof="0" dirty="0">
                <a:ln>
                  <a:noFill/>
                </a:ln>
                <a:solidFill>
                  <a:srgbClr val="000000"/>
                </a:solidFill>
                <a:effectLst/>
                <a:uLnTx/>
                <a:uFillTx/>
                <a:latin typeface="+mn-ea"/>
                <a:cs typeface="+mn-cs"/>
              </a:rPr>
              <a:t>High</a:t>
            </a:r>
            <a:r>
              <a:rPr kumimoji="1" lang="ja-JP" altLang="en-US" sz="1400" b="0" i="0" u="none" strike="noStrike" kern="1200" cap="none" spc="0" normalizeH="0" baseline="0" noProof="0" dirty="0" err="1">
                <a:ln>
                  <a:noFill/>
                </a:ln>
                <a:solidFill>
                  <a:srgbClr val="000000"/>
                </a:solidFill>
                <a:effectLst/>
                <a:uLnTx/>
                <a:uFillTx/>
                <a:latin typeface="+mn-ea"/>
                <a:cs typeface="+mn-cs"/>
              </a:rPr>
              <a:t>までの</a:t>
            </a:r>
            <a:r>
              <a:rPr kumimoji="1" lang="en-US" altLang="ja-JP" sz="1400" b="0" i="0" u="none" strike="noStrike" kern="1200" cap="none" spc="0" normalizeH="0" baseline="0" noProof="0" dirty="0">
                <a:ln>
                  <a:noFill/>
                </a:ln>
                <a:solidFill>
                  <a:srgbClr val="000000"/>
                </a:solidFill>
                <a:effectLst/>
                <a:uLnTx/>
                <a:uFillTx/>
                <a:latin typeface="+mn-ea"/>
                <a:cs typeface="+mn-cs"/>
              </a:rPr>
              <a:t>3</a:t>
            </a:r>
            <a:r>
              <a:rPr kumimoji="1" lang="ja-JP" altLang="en-US" sz="1400" b="0" i="0" u="none" strike="noStrike" kern="1200" cap="none" spc="0" normalizeH="0" baseline="0" noProof="0" dirty="0">
                <a:ln>
                  <a:noFill/>
                </a:ln>
                <a:solidFill>
                  <a:srgbClr val="000000"/>
                </a:solidFill>
                <a:effectLst/>
                <a:uLnTx/>
                <a:uFillTx/>
                <a:latin typeface="+mn-ea"/>
                <a:cs typeface="+mn-cs"/>
              </a:rPr>
              <a:t>段階に区分している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18" name="正方形/長方形 17"/>
          <p:cNvSpPr/>
          <p:nvPr/>
        </p:nvSpPr>
        <p:spPr>
          <a:xfrm>
            <a:off x="1095703" y="3628828"/>
            <a:ext cx="7446141" cy="338554"/>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n-ea"/>
                <a:cs typeface="+mn-cs"/>
              </a:rPr>
              <a:t>CIR (EU) 2015</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n-ea"/>
                <a:cs typeface="+mn-cs"/>
              </a:rPr>
              <a:t>1502</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に規定される保証レベルの一例</a:t>
            </a:r>
            <a:endParaRPr kumimoji="1" lang="en-US" altLang="ja-JP" sz="1600" b="1" i="0" u="sng" strike="noStrike" kern="1200" cap="none" spc="0" normalizeH="0" baseline="0" noProof="0" dirty="0">
              <a:ln>
                <a:noFill/>
              </a:ln>
              <a:solidFill>
                <a:schemeClr val="accent2">
                  <a:lumMod val="75000"/>
                  <a:lumOff val="25000"/>
                </a:schemeClr>
              </a:solidFill>
              <a:effectLst/>
              <a:uLnTx/>
              <a:uFillTx/>
              <a:latin typeface="+mn-ea"/>
              <a:cs typeface="+mn-cs"/>
            </a:endParaRPr>
          </a:p>
        </p:txBody>
      </p:sp>
      <p:graphicFrame>
        <p:nvGraphicFramePr>
          <p:cNvPr id="19" name="表 18"/>
          <p:cNvGraphicFramePr>
            <a:graphicFrameLocks noGrp="1"/>
          </p:cNvGraphicFramePr>
          <p:nvPr>
            <p:extLst>
              <p:ext uri="{D42A27DB-BD31-4B8C-83A1-F6EECF244321}">
                <p14:modId xmlns:p14="http://schemas.microsoft.com/office/powerpoint/2010/main" val="1477166948"/>
              </p:ext>
            </p:extLst>
          </p:nvPr>
        </p:nvGraphicFramePr>
        <p:xfrm>
          <a:off x="1095703" y="4040788"/>
          <a:ext cx="7446141" cy="1676400"/>
        </p:xfrm>
        <a:graphic>
          <a:graphicData uri="http://schemas.openxmlformats.org/drawingml/2006/table">
            <a:tbl>
              <a:tblPr firstRow="1" bandRow="1">
                <a:tableStyleId>{5C22544A-7EE6-4342-B048-85BDC9FD1C3A}</a:tableStyleId>
              </a:tblPr>
              <a:tblGrid>
                <a:gridCol w="2482047">
                  <a:extLst>
                    <a:ext uri="{9D8B030D-6E8A-4147-A177-3AD203B41FA5}">
                      <a16:colId xmlns:a16="http://schemas.microsoft.com/office/drawing/2014/main" val="3039837443"/>
                    </a:ext>
                  </a:extLst>
                </a:gridCol>
                <a:gridCol w="2482047">
                  <a:extLst>
                    <a:ext uri="{9D8B030D-6E8A-4147-A177-3AD203B41FA5}">
                      <a16:colId xmlns:a16="http://schemas.microsoft.com/office/drawing/2014/main" val="304037990"/>
                    </a:ext>
                  </a:extLst>
                </a:gridCol>
                <a:gridCol w="2482047">
                  <a:extLst>
                    <a:ext uri="{9D8B030D-6E8A-4147-A177-3AD203B41FA5}">
                      <a16:colId xmlns:a16="http://schemas.microsoft.com/office/drawing/2014/main" val="1445822738"/>
                    </a:ext>
                  </a:extLst>
                </a:gridCol>
              </a:tblGrid>
              <a:tr h="230876">
                <a:tc>
                  <a:txBody>
                    <a:bodyPr/>
                    <a:lstStyle/>
                    <a:p>
                      <a:pPr algn="ctr"/>
                      <a:r>
                        <a:rPr kumimoji="1" lang="en-US" altLang="ja-JP" sz="1400" dirty="0">
                          <a:solidFill>
                            <a:schemeClr val="tx1"/>
                          </a:solidFill>
                          <a:latin typeface="+mn-ea"/>
                          <a:ea typeface="+mn-ea"/>
                        </a:rPr>
                        <a:t>Low</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a:r>
                        <a:rPr kumimoji="1" lang="en-US" altLang="ja-JP" sz="1400" dirty="0">
                          <a:solidFill>
                            <a:schemeClr val="tx1"/>
                          </a:solidFill>
                          <a:latin typeface="+mn-ea"/>
                          <a:ea typeface="+mn-ea"/>
                        </a:rPr>
                        <a:t>Substantial</a:t>
                      </a:r>
                      <a:endParaRPr kumimoji="1" lang="ja-JP" altLang="en-US" sz="1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5000"/>
                        <a:lumOff val="75000"/>
                      </a:schemeClr>
                    </a:solidFill>
                  </a:tcPr>
                </a:tc>
                <a:tc>
                  <a:txBody>
                    <a:bodyPr/>
                    <a:lstStyle/>
                    <a:p>
                      <a:pPr algn="ctr"/>
                      <a:r>
                        <a:rPr kumimoji="1" lang="en-US" altLang="ja-JP" sz="1400" dirty="0">
                          <a:solidFill>
                            <a:schemeClr val="bg1"/>
                          </a:solidFill>
                          <a:latin typeface="+mn-ea"/>
                          <a:ea typeface="+mn-ea"/>
                        </a:rPr>
                        <a:t>High</a:t>
                      </a:r>
                      <a:endParaRPr kumimoji="1" lang="ja-JP" altLang="en-US" sz="1400" dirty="0">
                        <a:solidFill>
                          <a:schemeClr val="bg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lumOff val="25000"/>
                      </a:schemeClr>
                    </a:solidFill>
                  </a:tcPr>
                </a:tc>
                <a:extLst>
                  <a:ext uri="{0D108BD9-81ED-4DB2-BD59-A6C34878D82A}">
                    <a16:rowId xmlns:a16="http://schemas.microsoft.com/office/drawing/2014/main" val="2944513148"/>
                  </a:ext>
                </a:extLst>
              </a:tr>
              <a:tr h="961888">
                <a:tc>
                  <a:txBody>
                    <a:bodyPr/>
                    <a:lstStyle/>
                    <a:p>
                      <a:r>
                        <a:rPr kumimoji="1" lang="en-US" altLang="ja-JP" sz="1400" dirty="0">
                          <a:solidFill>
                            <a:schemeClr val="tx1"/>
                          </a:solidFill>
                          <a:latin typeface="+mn-ea"/>
                          <a:ea typeface="+mn-ea"/>
                        </a:rPr>
                        <a:t>Web</a:t>
                      </a:r>
                      <a:r>
                        <a:rPr kumimoji="1" lang="ja-JP" altLang="en-US" sz="1400" dirty="0">
                          <a:solidFill>
                            <a:schemeClr val="tx1"/>
                          </a:solidFill>
                          <a:latin typeface="+mn-ea"/>
                          <a:ea typeface="+mn-ea"/>
                        </a:rPr>
                        <a:t>ページでの自己申告登録によって実行され、本人確認が行われることが無い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400" dirty="0">
                          <a:solidFill>
                            <a:schemeClr val="tx1"/>
                          </a:solidFill>
                          <a:latin typeface="+mn-ea"/>
                          <a:ea typeface="+mn-ea"/>
                        </a:rPr>
                        <a:t>Low</a:t>
                      </a:r>
                      <a:r>
                        <a:rPr kumimoji="1" lang="ja-JP" altLang="en-US" sz="1400" dirty="0">
                          <a:solidFill>
                            <a:schemeClr val="tx1"/>
                          </a:solidFill>
                          <a:latin typeface="+mn-ea"/>
                          <a:ea typeface="+mn-ea"/>
                        </a:rPr>
                        <a:t>に加え、</a:t>
                      </a:r>
                      <a:endParaRPr kumimoji="1" lang="en-US" altLang="ja-JP" sz="1400" dirty="0">
                        <a:solidFill>
                          <a:schemeClr val="tx1"/>
                        </a:solidFill>
                        <a:latin typeface="+mn-ea"/>
                        <a:ea typeface="+mn-ea"/>
                      </a:endParaRPr>
                    </a:p>
                    <a:p>
                      <a:pPr marL="285750" indent="-285750">
                        <a:buFont typeface="Arial" panose="020B0604020202020204" pitchFamily="34" charset="0"/>
                        <a:buChar char="•"/>
                      </a:pPr>
                      <a:r>
                        <a:rPr kumimoji="1" lang="ja-JP" altLang="en-US" sz="1400" dirty="0">
                          <a:solidFill>
                            <a:schemeClr val="tx1"/>
                          </a:solidFill>
                          <a:latin typeface="+mn-ea"/>
                          <a:ea typeface="+mn-ea"/>
                        </a:rPr>
                        <a:t>国の認可した</a:t>
                      </a:r>
                      <a:r>
                        <a:rPr kumimoji="1" lang="en-US" altLang="ja-JP" sz="1400" dirty="0">
                          <a:solidFill>
                            <a:schemeClr val="tx1"/>
                          </a:solidFill>
                          <a:latin typeface="+mn-ea"/>
                          <a:ea typeface="+mn-ea"/>
                        </a:rPr>
                        <a:t>ID</a:t>
                      </a:r>
                      <a:r>
                        <a:rPr kumimoji="1" lang="ja-JP" altLang="en-US" sz="1400" dirty="0">
                          <a:solidFill>
                            <a:schemeClr val="tx1"/>
                          </a:solidFill>
                          <a:latin typeface="+mn-ea"/>
                          <a:ea typeface="+mn-ea"/>
                        </a:rPr>
                        <a:t>文書によって登録内容の真正性を確認する</a:t>
                      </a:r>
                      <a:endParaRPr kumimoji="1" lang="en-US" altLang="ja-JP" sz="1400" dirty="0">
                        <a:solidFill>
                          <a:schemeClr val="tx1"/>
                        </a:solidFill>
                        <a:latin typeface="+mn-ea"/>
                        <a:ea typeface="+mn-ea"/>
                      </a:endParaRPr>
                    </a:p>
                    <a:p>
                      <a:pPr marL="285750" indent="-285750">
                        <a:buFont typeface="Arial" panose="020B0604020202020204" pitchFamily="34" charset="0"/>
                        <a:buChar char="•"/>
                      </a:pPr>
                      <a:r>
                        <a:rPr kumimoji="1" lang="ja-JP" altLang="en-US" sz="1400" dirty="0">
                          <a:solidFill>
                            <a:schemeClr val="tx1"/>
                          </a:solidFill>
                          <a:latin typeface="+mn-ea"/>
                          <a:ea typeface="+mn-ea"/>
                        </a:rPr>
                        <a:t>少なくとも</a:t>
                      </a:r>
                      <a:r>
                        <a:rPr kumimoji="1" lang="en-US" altLang="ja-JP" sz="1400" dirty="0">
                          <a:solidFill>
                            <a:schemeClr val="tx1"/>
                          </a:solidFill>
                          <a:latin typeface="+mn-ea"/>
                          <a:ea typeface="+mn-ea"/>
                        </a:rPr>
                        <a:t>2</a:t>
                      </a:r>
                      <a:r>
                        <a:rPr kumimoji="1" lang="ja-JP" altLang="en-US" sz="1400" dirty="0">
                          <a:solidFill>
                            <a:schemeClr val="tx1"/>
                          </a:solidFill>
                          <a:latin typeface="+mn-ea"/>
                          <a:ea typeface="+mn-ea"/>
                        </a:rPr>
                        <a:t>つ以上の要素の認証手段を使用する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400" dirty="0">
                          <a:solidFill>
                            <a:schemeClr val="tx1"/>
                          </a:solidFill>
                          <a:latin typeface="+mn-ea"/>
                          <a:ea typeface="+mn-ea"/>
                        </a:rPr>
                        <a:t>Substantial</a:t>
                      </a:r>
                      <a:r>
                        <a:rPr kumimoji="1" lang="ja-JP" altLang="en-US" sz="1400" dirty="0">
                          <a:solidFill>
                            <a:schemeClr val="tx1"/>
                          </a:solidFill>
                          <a:latin typeface="+mn-ea"/>
                          <a:ea typeface="+mn-ea"/>
                        </a:rPr>
                        <a:t>に加え、国の認める写真、もしくは生体認証</a:t>
                      </a:r>
                      <a:r>
                        <a:rPr kumimoji="1" lang="en-US" altLang="ja-JP" sz="1400" dirty="0">
                          <a:solidFill>
                            <a:schemeClr val="tx1"/>
                          </a:solidFill>
                          <a:latin typeface="+mn-ea"/>
                          <a:ea typeface="+mn-ea"/>
                        </a:rPr>
                        <a:t>ID</a:t>
                      </a:r>
                      <a:r>
                        <a:rPr kumimoji="1" lang="ja-JP" altLang="en-US" sz="1400" dirty="0">
                          <a:solidFill>
                            <a:schemeClr val="tx1"/>
                          </a:solidFill>
                          <a:latin typeface="+mn-ea"/>
                          <a:ea typeface="+mn-ea"/>
                        </a:rPr>
                        <a:t>を使用する</a:t>
                      </a:r>
                      <a:endParaRPr kumimoji="1" lang="en-US" altLang="ja-JP" sz="1400" dirty="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7293476"/>
                  </a:ext>
                </a:extLst>
              </a:tr>
            </a:tbl>
          </a:graphicData>
        </a:graphic>
      </p:graphicFrame>
    </p:spTree>
    <p:extLst>
      <p:ext uri="{BB962C8B-B14F-4D97-AF65-F5344CB8AC3E}">
        <p14:creationId xmlns:p14="http://schemas.microsoft.com/office/powerpoint/2010/main" val="1371438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dirty="0">
                <a:solidFill>
                  <a:schemeClr val="accent2">
                    <a:lumMod val="90000"/>
                    <a:lumOff val="10000"/>
                  </a:schemeClr>
                </a:solidFill>
              </a:rPr>
              <a:t>eID</a:t>
            </a:r>
            <a:r>
              <a:rPr lang="ja-JP" altLang="en-US" sz="1800" dirty="0">
                <a:solidFill>
                  <a:schemeClr val="accent2">
                    <a:lumMod val="90000"/>
                    <a:lumOff val="10000"/>
                  </a:schemeClr>
                </a:solidFill>
              </a:rPr>
              <a:t>（２）</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2" name="正方形/長方形 11"/>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3" name="テキスト ボックス 12"/>
          <p:cNvSpPr txBox="1"/>
          <p:nvPr/>
        </p:nvSpPr>
        <p:spPr>
          <a:xfrm>
            <a:off x="331490" y="769062"/>
            <a:ext cx="9397126" cy="682038"/>
          </a:xfrm>
          <a:prstGeom prst="rect">
            <a:avLst/>
          </a:prstGeom>
          <a:noFill/>
        </p:spPr>
        <p:txBody>
          <a:bodyPr wrap="square" lIns="0" rIns="0" rtlCol="0">
            <a:noAutofit/>
          </a:bodyPr>
          <a:lstStyle/>
          <a:p>
            <a:pPr defTabSz="288000">
              <a:defRPr/>
            </a:pPr>
            <a:r>
              <a:rPr lang="en-US" altLang="ja-JP" sz="1600" b="1" dirty="0" err="1">
                <a:solidFill>
                  <a:srgbClr val="000000"/>
                </a:solidFill>
                <a:latin typeface="+mn-ea"/>
              </a:rPr>
              <a:t>eID</a:t>
            </a:r>
            <a:r>
              <a:rPr lang="ja-JP" altLang="en-US" sz="1600" b="1" dirty="0">
                <a:solidFill>
                  <a:srgbClr val="000000"/>
                </a:solidFill>
                <a:latin typeface="+mn-ea"/>
              </a:rPr>
              <a:t>の</a:t>
            </a:r>
            <a:r>
              <a:rPr lang="ja-JP" altLang="en-US" sz="1600" b="1" dirty="0" smtClean="0">
                <a:solidFill>
                  <a:srgbClr val="000000"/>
                </a:solidFill>
                <a:latin typeface="+mn-ea"/>
              </a:rPr>
              <a:t>利用に伴う加盟</a:t>
            </a:r>
            <a:r>
              <a:rPr lang="ja-JP" altLang="en-US" sz="1600" b="1" dirty="0">
                <a:solidFill>
                  <a:srgbClr val="000000"/>
                </a:solidFill>
                <a:latin typeface="+mn-ea"/>
              </a:rPr>
              <a:t>国間の通信を行うために、各国は</a:t>
            </a:r>
            <a:r>
              <a:rPr lang="en-US" altLang="ja-JP" sz="1600" b="1" dirty="0">
                <a:solidFill>
                  <a:srgbClr val="000000"/>
                </a:solidFill>
                <a:latin typeface="+mn-ea"/>
              </a:rPr>
              <a:t>eIDAS</a:t>
            </a:r>
            <a:r>
              <a:rPr lang="ja-JP" altLang="en-US" sz="1600" b="1" dirty="0">
                <a:solidFill>
                  <a:srgbClr val="000000"/>
                </a:solidFill>
                <a:latin typeface="+mn-ea"/>
              </a:rPr>
              <a:t>ノードを実装する必要がある</a:t>
            </a:r>
            <a:endParaRPr lang="en-US" altLang="ja-JP" sz="1600" b="1" dirty="0">
              <a:solidFill>
                <a:srgbClr val="000000"/>
              </a:solidFill>
              <a:latin typeface="+mn-ea"/>
            </a:endParaRPr>
          </a:p>
          <a:p>
            <a:pPr defTabSz="288000">
              <a:defRPr/>
            </a:pPr>
            <a:r>
              <a:rPr lang="en-US" altLang="ja-JP" sz="1600" b="1" dirty="0">
                <a:solidFill>
                  <a:srgbClr val="000000"/>
                </a:solidFill>
                <a:latin typeface="+mn-ea"/>
              </a:rPr>
              <a:t>eIDAS</a:t>
            </a:r>
            <a:r>
              <a:rPr lang="ja-JP" altLang="en-US" sz="1600" b="1" dirty="0">
                <a:solidFill>
                  <a:srgbClr val="000000"/>
                </a:solidFill>
                <a:latin typeface="+mn-ea"/>
              </a:rPr>
              <a:t>ノードは下位規則</a:t>
            </a:r>
            <a:r>
              <a:rPr lang="en-US" altLang="ja-JP" sz="1600" b="1" dirty="0">
                <a:solidFill>
                  <a:srgbClr val="000000"/>
                </a:solidFill>
                <a:latin typeface="+mn-ea"/>
              </a:rPr>
              <a:t>CIR (EU) 2015</a:t>
            </a:r>
            <a:r>
              <a:rPr lang="ja-JP" altLang="en-US" sz="1600" b="1" dirty="0">
                <a:solidFill>
                  <a:srgbClr val="000000"/>
                </a:solidFill>
                <a:latin typeface="+mn-ea"/>
              </a:rPr>
              <a:t>／</a:t>
            </a:r>
            <a:r>
              <a:rPr lang="en-US" altLang="ja-JP" sz="1600" b="1" dirty="0">
                <a:solidFill>
                  <a:srgbClr val="000000"/>
                </a:solidFill>
                <a:latin typeface="+mn-ea"/>
              </a:rPr>
              <a:t>1501</a:t>
            </a:r>
            <a:r>
              <a:rPr lang="ja-JP" altLang="en-US" sz="1600" b="1" dirty="0">
                <a:solidFill>
                  <a:srgbClr val="000000"/>
                </a:solidFill>
                <a:latin typeface="+mn-ea"/>
              </a:rPr>
              <a:t>においてその要件が規定されている</a:t>
            </a:r>
            <a:r>
              <a:rPr lang="ja-JP" altLang="en-US" sz="1600" b="1" dirty="0" smtClean="0">
                <a:solidFill>
                  <a:srgbClr val="000000"/>
                </a:solidFill>
                <a:latin typeface="+mn-ea"/>
              </a:rPr>
              <a:t>が、具体的</a:t>
            </a:r>
            <a:r>
              <a:rPr lang="ja-JP" altLang="en-US" sz="1600" b="1" dirty="0">
                <a:solidFill>
                  <a:srgbClr val="000000"/>
                </a:solidFill>
                <a:latin typeface="+mn-ea"/>
              </a:rPr>
              <a:t>に使用する技術等は指定されてはおらず、実装の参考となるサンプルソフトウェアが欧州委員会から提供されている</a:t>
            </a:r>
            <a:r>
              <a:rPr lang="en-US" altLang="ja-JP" sz="1600" b="1" baseline="30000" dirty="0">
                <a:solidFill>
                  <a:srgbClr val="000000"/>
                </a:solidFill>
                <a:latin typeface="Meiryo UI"/>
              </a:rPr>
              <a:t>1,2</a:t>
            </a:r>
          </a:p>
          <a:p>
            <a:pPr lvl="0" defTabSz="288000">
              <a:defRPr/>
            </a:pPr>
            <a:endParaRPr lang="en-US" altLang="ja-JP" sz="1600" b="1" dirty="0">
              <a:solidFill>
                <a:srgbClr val="000000"/>
              </a:solidFill>
              <a:latin typeface="+mn-ea"/>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8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0" name="正方形/長方形 19"/>
          <p:cNvSpPr/>
          <p:nvPr/>
        </p:nvSpPr>
        <p:spPr>
          <a:xfrm>
            <a:off x="248116" y="1732505"/>
            <a:ext cx="9384615" cy="4221556"/>
          </a:xfrm>
          <a:prstGeom prst="rect">
            <a:avLst/>
          </a:prstGeom>
          <a:noFill/>
          <a:ln w="127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21" name="正方形/長方形 20"/>
          <p:cNvSpPr/>
          <p:nvPr/>
        </p:nvSpPr>
        <p:spPr>
          <a:xfrm>
            <a:off x="331490" y="1985065"/>
            <a:ext cx="9243021" cy="132282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加盟国は、</a:t>
            </a:r>
            <a:r>
              <a:rPr kumimoji="1" lang="en-US" altLang="ja-JP" sz="1400" b="0" i="0" u="none" strike="noStrike" kern="1200" cap="none" spc="0" normalizeH="0" baseline="0" noProof="0" dirty="0" err="1">
                <a:ln>
                  <a:noFill/>
                </a:ln>
                <a:solidFill>
                  <a:srgbClr val="000000"/>
                </a:solidFill>
                <a:effectLst/>
                <a:uLnTx/>
                <a:uFillTx/>
                <a:latin typeface="+mn-ea"/>
                <a:cs typeface="+mn-cs"/>
              </a:rPr>
              <a:t>eID</a:t>
            </a:r>
            <a:r>
              <a:rPr kumimoji="1" lang="ja-JP" altLang="en-US" sz="1400" b="0" i="0" u="none" strike="noStrike" kern="1200" cap="none" spc="0" normalizeH="0" baseline="0" noProof="0" dirty="0">
                <a:ln>
                  <a:noFill/>
                </a:ln>
                <a:solidFill>
                  <a:srgbClr val="000000"/>
                </a:solidFill>
                <a:effectLst/>
                <a:uLnTx/>
                <a:uFillTx/>
                <a:latin typeface="+mn-ea"/>
                <a:cs typeface="+mn-cs"/>
              </a:rPr>
              <a:t>スキームの通知と利用を行うにあたり、加盟国間で相互接続される</a:t>
            </a:r>
            <a:r>
              <a:rPr kumimoji="1" lang="en-US" altLang="ja-JP" sz="1400" b="0" i="0" u="none" strike="noStrike" kern="1200" cap="none" spc="0" normalizeH="0" baseline="0" noProof="0" dirty="0">
                <a:ln>
                  <a:noFill/>
                </a:ln>
                <a:solidFill>
                  <a:srgbClr val="000000"/>
                </a:solidFill>
                <a:effectLst/>
                <a:uLnTx/>
                <a:uFillTx/>
                <a:latin typeface="+mn-ea"/>
                <a:cs typeface="+mn-cs"/>
              </a:rPr>
              <a:t>eIDAS</a:t>
            </a:r>
            <a:r>
              <a:rPr kumimoji="1" lang="ja-JP" altLang="en-US" sz="1400" b="0" i="0" u="none" strike="noStrike" kern="1200" cap="none" spc="0" normalizeH="0" baseline="0" noProof="0" dirty="0">
                <a:ln>
                  <a:noFill/>
                </a:ln>
                <a:solidFill>
                  <a:srgbClr val="000000"/>
                </a:solidFill>
                <a:effectLst/>
                <a:uLnTx/>
                <a:uFillTx/>
                <a:latin typeface="+mn-ea"/>
                <a:cs typeface="+mn-cs"/>
              </a:rPr>
              <a:t>ノードを実装する必要がある。</a:t>
            </a:r>
            <a:r>
              <a:rPr kumimoji="1" lang="en-US" altLang="ja-JP" sz="1400" b="0" i="0" u="none" strike="noStrike" kern="1200" cap="none" spc="0" normalizeH="0" baseline="0" noProof="0" dirty="0">
                <a:ln>
                  <a:noFill/>
                </a:ln>
                <a:solidFill>
                  <a:srgbClr val="000000"/>
                </a:solidFill>
                <a:effectLst/>
                <a:uLnTx/>
                <a:uFillTx/>
                <a:latin typeface="+mn-ea"/>
                <a:cs typeface="+mn-cs"/>
              </a:rPr>
              <a:t>eIDAS</a:t>
            </a:r>
            <a:r>
              <a:rPr kumimoji="1" lang="ja-JP" altLang="en-US" sz="1400" b="0" i="0" u="none" strike="noStrike" kern="1200" cap="none" spc="0" normalizeH="0" baseline="0" noProof="0" dirty="0">
                <a:ln>
                  <a:noFill/>
                </a:ln>
                <a:solidFill>
                  <a:srgbClr val="000000"/>
                </a:solidFill>
                <a:effectLst/>
                <a:uLnTx/>
                <a:uFillTx/>
                <a:latin typeface="+mn-ea"/>
                <a:cs typeface="+mn-cs"/>
              </a:rPr>
              <a:t>ノードは、ある加盟国の</a:t>
            </a:r>
            <a:r>
              <a:rPr kumimoji="1" lang="en-US" altLang="ja-JP" sz="1400" b="0" i="0" u="none" strike="noStrike" kern="1200" cap="none" spc="0" normalizeH="0" baseline="0" noProof="0" dirty="0" err="1">
                <a:ln>
                  <a:noFill/>
                </a:ln>
                <a:solidFill>
                  <a:srgbClr val="000000"/>
                </a:solidFill>
                <a:effectLst/>
                <a:uLnTx/>
                <a:uFillTx/>
                <a:latin typeface="+mn-ea"/>
                <a:cs typeface="+mn-cs"/>
              </a:rPr>
              <a:t>eID</a:t>
            </a:r>
            <a:r>
              <a:rPr kumimoji="1" lang="ja-JP" altLang="en-US" sz="1400" b="0" i="0" u="none" strike="noStrike" kern="1200" cap="none" spc="0" normalizeH="0" baseline="0" noProof="0" dirty="0">
                <a:ln>
                  <a:noFill/>
                </a:ln>
                <a:solidFill>
                  <a:srgbClr val="000000"/>
                </a:solidFill>
                <a:effectLst/>
                <a:uLnTx/>
                <a:uFillTx/>
                <a:latin typeface="+mn-ea"/>
                <a:cs typeface="+mn-cs"/>
              </a:rPr>
              <a:t>スキームと、別の加盟国との間で通信を行うためのコネクター等からなるソフトウェアコンポーネントであり、各国は実装者（公的機関）を指名する必要がある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各国の</a:t>
            </a:r>
            <a:r>
              <a:rPr kumimoji="1" lang="en-US" altLang="ja-JP" sz="1400" b="0" i="0" u="none" strike="noStrike" kern="1200" cap="none" spc="0" normalizeH="0" baseline="0" noProof="0" dirty="0">
                <a:ln>
                  <a:noFill/>
                </a:ln>
                <a:solidFill>
                  <a:srgbClr val="000000"/>
                </a:solidFill>
                <a:effectLst/>
                <a:uLnTx/>
                <a:uFillTx/>
                <a:latin typeface="+mn-ea"/>
                <a:cs typeface="+mn-cs"/>
              </a:rPr>
              <a:t>eIDAS</a:t>
            </a:r>
            <a:r>
              <a:rPr kumimoji="1" lang="ja-JP" altLang="en-US" sz="1400" b="0" i="0" u="none" strike="noStrike" kern="1200" cap="none" spc="0" normalizeH="0" baseline="0" noProof="0" dirty="0">
                <a:ln>
                  <a:noFill/>
                </a:ln>
                <a:solidFill>
                  <a:srgbClr val="000000"/>
                </a:solidFill>
                <a:effectLst/>
                <a:uLnTx/>
                <a:uFillTx/>
                <a:latin typeface="+mn-ea"/>
                <a:cs typeface="+mn-cs"/>
              </a:rPr>
              <a:t>ノードの実装者は、</a:t>
            </a:r>
            <a:r>
              <a:rPr kumimoji="1" lang="en-US" altLang="ja-JP" sz="1400" b="0" i="0" u="none" strike="noStrike" kern="1200" cap="none" spc="0" normalizeH="0" baseline="0" noProof="0" dirty="0" err="1">
                <a:ln>
                  <a:noFill/>
                </a:ln>
                <a:solidFill>
                  <a:srgbClr val="000000"/>
                </a:solidFill>
                <a:effectLst/>
                <a:uLnTx/>
                <a:uFillTx/>
                <a:latin typeface="+mn-ea"/>
                <a:cs typeface="+mn-cs"/>
              </a:rPr>
              <a:t>eID</a:t>
            </a:r>
            <a:r>
              <a:rPr kumimoji="1" lang="ja-JP" altLang="en-US" sz="1400" b="0" i="0" u="none" strike="noStrike" kern="1200" cap="none" spc="0" normalizeH="0" baseline="0" noProof="0" dirty="0">
                <a:ln>
                  <a:noFill/>
                </a:ln>
                <a:solidFill>
                  <a:srgbClr val="000000"/>
                </a:solidFill>
                <a:effectLst/>
                <a:uLnTx/>
                <a:uFillTx/>
                <a:latin typeface="+mn-ea"/>
                <a:cs typeface="+mn-cs"/>
              </a:rPr>
              <a:t>スキームを提供するアイデンティティプロバイダと、</a:t>
            </a:r>
            <a:r>
              <a:rPr kumimoji="1" lang="en-US" altLang="ja-JP" sz="1400" b="0" i="0" u="none" strike="noStrike" kern="1200" cap="none" spc="0" normalizeH="0" baseline="0" noProof="0" dirty="0" err="1">
                <a:ln>
                  <a:noFill/>
                </a:ln>
                <a:solidFill>
                  <a:srgbClr val="000000"/>
                </a:solidFill>
                <a:effectLst/>
                <a:uLnTx/>
                <a:uFillTx/>
                <a:latin typeface="+mn-ea"/>
                <a:cs typeface="+mn-cs"/>
              </a:rPr>
              <a:t>eID</a:t>
            </a:r>
            <a:r>
              <a:rPr kumimoji="1" lang="ja-JP" altLang="en-US" sz="1400" b="0" i="0" u="none" strike="noStrike" kern="1200" cap="none" spc="0" normalizeH="0" baseline="0" noProof="0" dirty="0">
                <a:ln>
                  <a:noFill/>
                </a:ln>
                <a:solidFill>
                  <a:srgbClr val="000000"/>
                </a:solidFill>
                <a:effectLst/>
                <a:uLnTx/>
                <a:uFillTx/>
                <a:latin typeface="+mn-ea"/>
                <a:cs typeface="+mn-cs"/>
              </a:rPr>
              <a:t>によって本人確認を行うサービスプロバイダ等が</a:t>
            </a:r>
            <a:r>
              <a:rPr kumimoji="1" lang="en-US" altLang="ja-JP" sz="1400" b="0" i="0" u="none" strike="noStrike" kern="1200" cap="none" spc="0" normalizeH="0" baseline="0" noProof="0" dirty="0">
                <a:ln>
                  <a:noFill/>
                </a:ln>
                <a:solidFill>
                  <a:srgbClr val="000000"/>
                </a:solidFill>
                <a:effectLst/>
                <a:uLnTx/>
                <a:uFillTx/>
                <a:latin typeface="+mn-ea"/>
                <a:cs typeface="+mn-cs"/>
              </a:rPr>
              <a:t>eIDAS</a:t>
            </a:r>
            <a:r>
              <a:rPr kumimoji="1" lang="ja-JP" altLang="en-US" sz="1400" b="0" i="0" u="none" strike="noStrike" kern="1200" cap="none" spc="0" normalizeH="0" baseline="0" noProof="0" dirty="0">
                <a:ln>
                  <a:noFill/>
                </a:ln>
                <a:solidFill>
                  <a:srgbClr val="000000"/>
                </a:solidFill>
                <a:effectLst/>
                <a:uLnTx/>
                <a:uFillTx/>
                <a:latin typeface="+mn-ea"/>
                <a:cs typeface="+mn-cs"/>
              </a:rPr>
              <a:t>ネットワークに接続するための支援を行うこととなっている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22" name="正方形/長方形 21"/>
          <p:cNvSpPr/>
          <p:nvPr/>
        </p:nvSpPr>
        <p:spPr>
          <a:xfrm>
            <a:off x="189600" y="6045751"/>
            <a:ext cx="9716400"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https://ec.europa.eu/digital-building-blocks/wikis/pages/viewpage.action?pageId=467109829</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2</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https://ec.europa.eu/digital-building-blocks/wikis/pages/viewpage.action?pageId=467109866</a:t>
            </a:r>
          </a:p>
        </p:txBody>
      </p:sp>
      <p:pic>
        <p:nvPicPr>
          <p:cNvPr id="23" name="図 22"/>
          <p:cNvPicPr>
            <a:picLocks noChangeAspect="1"/>
          </p:cNvPicPr>
          <p:nvPr/>
        </p:nvPicPr>
        <p:blipFill>
          <a:blip r:embed="rId2"/>
          <a:stretch>
            <a:fillRect/>
          </a:stretch>
        </p:blipFill>
        <p:spPr>
          <a:xfrm>
            <a:off x="610668" y="3666643"/>
            <a:ext cx="5428629" cy="2221935"/>
          </a:xfrm>
          <a:prstGeom prst="rect">
            <a:avLst/>
          </a:prstGeom>
        </p:spPr>
      </p:pic>
      <p:sp>
        <p:nvSpPr>
          <p:cNvPr id="24" name="テキスト ボックス 23"/>
          <p:cNvSpPr txBox="1"/>
          <p:nvPr/>
        </p:nvSpPr>
        <p:spPr>
          <a:xfrm>
            <a:off x="3096611" y="3275586"/>
            <a:ext cx="3712779" cy="445793"/>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n-ea"/>
                <a:cs typeface="+mn-cs"/>
              </a:rPr>
              <a:t>eIDAS</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ノードを通じた加盟国間の</a:t>
            </a:r>
            <a:r>
              <a:rPr kumimoji="1" lang="en-US" altLang="ja-JP" sz="1600" b="1" i="0" u="sng" strike="noStrike" kern="1200" cap="none" spc="0" normalizeH="0" baseline="0" noProof="0" dirty="0" err="1">
                <a:ln>
                  <a:noFill/>
                </a:ln>
                <a:solidFill>
                  <a:schemeClr val="accent2">
                    <a:lumMod val="75000"/>
                    <a:lumOff val="25000"/>
                  </a:schemeClr>
                </a:solidFill>
                <a:effectLst/>
                <a:uLnTx/>
                <a:uFillTx/>
                <a:latin typeface="+mn-ea"/>
                <a:cs typeface="+mn-cs"/>
              </a:rPr>
              <a:t>eID</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利用</a:t>
            </a:r>
          </a:p>
        </p:txBody>
      </p:sp>
      <p:sp>
        <p:nvSpPr>
          <p:cNvPr id="25" name="正方形/長方形 24"/>
          <p:cNvSpPr/>
          <p:nvPr/>
        </p:nvSpPr>
        <p:spPr>
          <a:xfrm>
            <a:off x="6162588" y="3666643"/>
            <a:ext cx="3355219" cy="2221935"/>
          </a:xfrm>
          <a:prstGeom prst="rect">
            <a:avLst/>
          </a:prstGeom>
          <a:noFill/>
          <a:ln w="127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１加盟国</a:t>
            </a:r>
            <a:r>
              <a:rPr kumimoji="1" lang="en-US" altLang="ja-JP" sz="1200" b="0" i="0" u="none" strike="noStrike" kern="1200" cap="none" spc="0" normalizeH="0" baseline="0" noProof="0" dirty="0">
                <a:ln>
                  <a:noFill/>
                </a:ln>
                <a:solidFill>
                  <a:srgbClr val="000000"/>
                </a:solidFill>
                <a:effectLst/>
                <a:uLnTx/>
                <a:uFillTx/>
                <a:latin typeface="+mn-ea"/>
                <a:cs typeface="+mn-cs"/>
              </a:rPr>
              <a:t>A</a:t>
            </a:r>
            <a:r>
              <a:rPr kumimoji="1" lang="ja-JP" altLang="en-US" sz="1200" b="0" i="0" u="none" strike="noStrike" kern="1200" cap="none" spc="0" normalizeH="0" baseline="0" noProof="0" dirty="0">
                <a:ln>
                  <a:noFill/>
                </a:ln>
                <a:solidFill>
                  <a:srgbClr val="000000"/>
                </a:solidFill>
                <a:effectLst/>
                <a:uLnTx/>
                <a:uFillTx/>
                <a:latin typeface="+mn-ea"/>
                <a:cs typeface="+mn-cs"/>
              </a:rPr>
              <a:t>の市民が加盟国</a:t>
            </a:r>
            <a:r>
              <a:rPr kumimoji="1" lang="en-US" altLang="ja-JP" sz="1200" b="0" i="0" u="none" strike="noStrike" kern="1200" cap="none" spc="0" normalizeH="0" baseline="0" noProof="0" dirty="0">
                <a:ln>
                  <a:noFill/>
                </a:ln>
                <a:solidFill>
                  <a:srgbClr val="000000"/>
                </a:solidFill>
                <a:effectLst/>
                <a:uLnTx/>
                <a:uFillTx/>
                <a:latin typeface="+mn-ea"/>
                <a:cs typeface="+mn-cs"/>
              </a:rPr>
              <a:t>B</a:t>
            </a:r>
            <a:r>
              <a:rPr kumimoji="1" lang="ja-JP" altLang="en-US" sz="1200" b="0" i="0" u="none" strike="noStrike" kern="1200" cap="none" spc="0" normalizeH="0" baseline="0" noProof="0" dirty="0">
                <a:ln>
                  <a:noFill/>
                </a:ln>
                <a:solidFill>
                  <a:srgbClr val="000000"/>
                </a:solidFill>
                <a:effectLst/>
                <a:uLnTx/>
                <a:uFillTx/>
                <a:latin typeface="+mn-ea"/>
                <a:cs typeface="+mn-cs"/>
              </a:rPr>
              <a:t>のオンラインサービスを利用する際、本人認証を要求される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２加盟国</a:t>
            </a:r>
            <a:r>
              <a:rPr kumimoji="1" lang="en-US" altLang="ja-JP" sz="1200" b="0" i="0" u="none" strike="noStrike" kern="1200" cap="none" spc="0" normalizeH="0" baseline="0" noProof="0" dirty="0">
                <a:ln>
                  <a:noFill/>
                </a:ln>
                <a:solidFill>
                  <a:srgbClr val="000000"/>
                </a:solidFill>
                <a:effectLst/>
                <a:uLnTx/>
                <a:uFillTx/>
                <a:latin typeface="+mn-ea"/>
                <a:cs typeface="+mn-cs"/>
              </a:rPr>
              <a:t>A</a:t>
            </a:r>
            <a:r>
              <a:rPr kumimoji="1" lang="ja-JP" altLang="en-US" sz="1200" b="0" i="0" u="none" strike="noStrike" kern="1200" cap="none" spc="0" normalizeH="0" baseline="0" noProof="0" dirty="0">
                <a:ln>
                  <a:noFill/>
                </a:ln>
                <a:solidFill>
                  <a:srgbClr val="000000"/>
                </a:solidFill>
                <a:effectLst/>
                <a:uLnTx/>
                <a:uFillTx/>
                <a:latin typeface="+mn-ea"/>
                <a:cs typeface="+mn-cs"/>
              </a:rPr>
              <a:t>の市民は</a:t>
            </a:r>
            <a:r>
              <a:rPr kumimoji="1" lang="en-US" altLang="ja-JP" sz="1200" b="0" i="0" u="none" strike="noStrike" kern="1200" cap="none" spc="0" normalizeH="0" baseline="0" noProof="0" dirty="0">
                <a:ln>
                  <a:noFill/>
                </a:ln>
                <a:solidFill>
                  <a:srgbClr val="000000"/>
                </a:solidFill>
                <a:effectLst/>
                <a:uLnTx/>
                <a:uFillTx/>
                <a:latin typeface="+mn-ea"/>
                <a:cs typeface="+mn-cs"/>
              </a:rPr>
              <a:t>A</a:t>
            </a:r>
            <a:r>
              <a:rPr kumimoji="1" lang="ja-JP" altLang="en-US" sz="1200" b="0" i="0" u="none" strike="noStrike" kern="1200" cap="none" spc="0" normalizeH="0" baseline="0" noProof="0" dirty="0">
                <a:ln>
                  <a:noFill/>
                </a:ln>
                <a:solidFill>
                  <a:srgbClr val="000000"/>
                </a:solidFill>
                <a:effectLst/>
                <a:uLnTx/>
                <a:uFillTx/>
                <a:latin typeface="+mn-ea"/>
                <a:cs typeface="+mn-cs"/>
              </a:rPr>
              <a:t>の</a:t>
            </a:r>
            <a:r>
              <a:rPr kumimoji="1" lang="en-US" altLang="ja-JP" sz="1200" b="0" i="0" u="none" strike="noStrike" kern="1200" cap="none" spc="0" normalizeH="0" baseline="0" noProof="0" dirty="0" err="1">
                <a:ln>
                  <a:noFill/>
                </a:ln>
                <a:solidFill>
                  <a:srgbClr val="000000"/>
                </a:solidFill>
                <a:effectLst/>
                <a:uLnTx/>
                <a:uFillTx/>
                <a:latin typeface="+mn-ea"/>
                <a:cs typeface="+mn-cs"/>
              </a:rPr>
              <a:t>eID</a:t>
            </a:r>
            <a:r>
              <a:rPr kumimoji="1" lang="ja-JP" altLang="en-US" sz="1200" b="0" i="0" u="none" strike="noStrike" kern="1200" cap="none" spc="0" normalizeH="0" baseline="0" noProof="0" dirty="0">
                <a:ln>
                  <a:noFill/>
                </a:ln>
                <a:solidFill>
                  <a:srgbClr val="000000"/>
                </a:solidFill>
                <a:effectLst/>
                <a:uLnTx/>
                <a:uFillTx/>
                <a:latin typeface="+mn-ea"/>
                <a:cs typeface="+mn-cs"/>
              </a:rPr>
              <a:t>を持っているため、認証要求は、加盟国</a:t>
            </a:r>
            <a:r>
              <a:rPr kumimoji="1" lang="en-US" altLang="ja-JP" sz="1200" b="0" i="0" u="none" strike="noStrike" kern="1200" cap="none" spc="0" normalizeH="0" baseline="0" noProof="0" dirty="0">
                <a:ln>
                  <a:noFill/>
                </a:ln>
                <a:solidFill>
                  <a:srgbClr val="000000"/>
                </a:solidFill>
                <a:effectLst/>
                <a:uLnTx/>
                <a:uFillTx/>
                <a:latin typeface="+mn-ea"/>
                <a:cs typeface="+mn-cs"/>
              </a:rPr>
              <a:t>A</a:t>
            </a:r>
            <a:r>
              <a:rPr kumimoji="1" lang="ja-JP" altLang="en-US" sz="1200" b="0" i="0" u="none" strike="noStrike" kern="1200" cap="none" spc="0" normalizeH="0" baseline="0" noProof="0" dirty="0">
                <a:ln>
                  <a:noFill/>
                </a:ln>
                <a:solidFill>
                  <a:srgbClr val="000000"/>
                </a:solidFill>
                <a:effectLst/>
                <a:uLnTx/>
                <a:uFillTx/>
                <a:latin typeface="+mn-ea"/>
                <a:cs typeface="+mn-cs"/>
              </a:rPr>
              <a:t>の</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プロバイダー</a:t>
            </a:r>
            <a:r>
              <a:rPr kumimoji="1" lang="en-US" altLang="ja-JP"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err="1">
                <a:ln>
                  <a:noFill/>
                </a:ln>
                <a:solidFill>
                  <a:srgbClr val="000000"/>
                </a:solidFill>
                <a:effectLst/>
                <a:uLnTx/>
                <a:uFillTx/>
                <a:latin typeface="+mn-ea"/>
                <a:cs typeface="+mn-cs"/>
              </a:rPr>
              <a:t>IdP</a:t>
            </a:r>
            <a:r>
              <a:rPr kumimoji="1" lang="en-US" altLang="ja-JP" sz="1200" b="0" i="0" u="none" strike="noStrike" kern="1200" cap="none" spc="0" normalizeH="0" baseline="0" noProof="0" dirty="0">
                <a:ln>
                  <a:noFill/>
                </a:ln>
                <a:solidFill>
                  <a:srgbClr val="000000"/>
                </a:solidFill>
                <a:effectLst/>
                <a:uLnTx/>
                <a:uFillTx/>
                <a:latin typeface="+mn-ea"/>
                <a:cs typeface="+mn-cs"/>
              </a:rPr>
              <a:t>)</a:t>
            </a:r>
            <a:r>
              <a:rPr kumimoji="1" lang="ja-JP" altLang="en-US" sz="1200" b="0" i="0" u="none" strike="noStrike" kern="1200" cap="none" spc="0" normalizeH="0" baseline="0" noProof="0" dirty="0">
                <a:ln>
                  <a:noFill/>
                </a:ln>
                <a:solidFill>
                  <a:srgbClr val="000000"/>
                </a:solidFill>
                <a:effectLst/>
                <a:uLnTx/>
                <a:uFillTx/>
                <a:latin typeface="+mn-ea"/>
                <a:cs typeface="+mn-cs"/>
              </a:rPr>
              <a:t>に、</a:t>
            </a:r>
            <a:r>
              <a:rPr kumimoji="1" lang="en-US" altLang="ja-JP" sz="1200" b="0" i="0" u="none" strike="noStrike" kern="1200" cap="none" spc="0" normalizeH="0" baseline="0" noProof="0" dirty="0">
                <a:ln>
                  <a:noFill/>
                </a:ln>
                <a:solidFill>
                  <a:srgbClr val="000000"/>
                </a:solidFill>
                <a:effectLst/>
                <a:uLnTx/>
                <a:uFillTx/>
                <a:latin typeface="+mn-ea"/>
                <a:cs typeface="+mn-cs"/>
              </a:rPr>
              <a:t>eIDAS</a:t>
            </a:r>
            <a:r>
              <a:rPr kumimoji="1" lang="ja-JP" altLang="en-US" sz="1200" b="0" i="0" u="none" strike="noStrike" kern="1200" cap="none" spc="0" normalizeH="0" baseline="0" noProof="0" dirty="0">
                <a:ln>
                  <a:noFill/>
                </a:ln>
                <a:solidFill>
                  <a:srgbClr val="000000"/>
                </a:solidFill>
                <a:effectLst/>
                <a:uLnTx/>
                <a:uFillTx/>
                <a:latin typeface="+mn-ea"/>
                <a:cs typeface="+mn-cs"/>
              </a:rPr>
              <a:t>ノードを介して送信される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３認証結果は加盟国</a:t>
            </a:r>
            <a:r>
              <a:rPr kumimoji="1" lang="en-US" altLang="ja-JP" sz="1200" b="0" i="0" u="none" strike="noStrike" kern="1200" cap="none" spc="0" normalizeH="0" baseline="0" noProof="0" dirty="0">
                <a:ln>
                  <a:noFill/>
                </a:ln>
                <a:solidFill>
                  <a:srgbClr val="000000"/>
                </a:solidFill>
                <a:effectLst/>
                <a:uLnTx/>
                <a:uFillTx/>
                <a:latin typeface="+mn-ea"/>
                <a:cs typeface="+mn-cs"/>
              </a:rPr>
              <a:t>B</a:t>
            </a:r>
            <a:r>
              <a:rPr kumimoji="1" lang="ja-JP" altLang="en-US" sz="1200" b="0" i="0" u="none" strike="noStrike" kern="1200" cap="none" spc="0" normalizeH="0" baseline="0" noProof="0" dirty="0">
                <a:ln>
                  <a:noFill/>
                </a:ln>
                <a:solidFill>
                  <a:srgbClr val="000000"/>
                </a:solidFill>
                <a:effectLst/>
                <a:uLnTx/>
                <a:uFillTx/>
                <a:latin typeface="+mn-ea"/>
                <a:cs typeface="+mn-cs"/>
              </a:rPr>
              <a:t>のオンラインサービスプロバイダに返され、認証が完了し、市民はサービスへのアクセスを続行できる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26" name="正方形/長方形 25"/>
          <p:cNvSpPr/>
          <p:nvPr/>
        </p:nvSpPr>
        <p:spPr>
          <a:xfrm>
            <a:off x="248116" y="1733065"/>
            <a:ext cx="3561884"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n-ea"/>
                <a:cs typeface="+mn-cs"/>
              </a:rPr>
              <a:t>eIDAS</a:t>
            </a:r>
            <a:r>
              <a:rPr kumimoji="1" lang="ja-JP" altLang="en-US" sz="1600" b="1" i="0" u="none" strike="noStrike" kern="1200" cap="none" spc="0" normalizeH="0" baseline="0" noProof="0" dirty="0">
                <a:ln>
                  <a:noFill/>
                </a:ln>
                <a:solidFill>
                  <a:srgbClr val="FFFFFF"/>
                </a:solidFill>
                <a:effectLst/>
                <a:uLnTx/>
                <a:uFillTx/>
                <a:latin typeface="+mn-ea"/>
                <a:cs typeface="+mn-cs"/>
              </a:rPr>
              <a:t>ノードの実装</a:t>
            </a:r>
            <a:endParaRPr kumimoji="1" lang="en-US" altLang="ja-JP" sz="1600" b="1" i="0" u="none" strike="noStrike" kern="1200" cap="none" spc="0" normalizeH="0" baseline="0" noProof="0" dirty="0">
              <a:ln>
                <a:noFill/>
              </a:ln>
              <a:solidFill>
                <a:srgbClr val="FFFFFF"/>
              </a:solidFill>
              <a:effectLst/>
              <a:uLnTx/>
              <a:uFillTx/>
              <a:latin typeface="+mn-ea"/>
              <a:cs typeface="+mn-cs"/>
            </a:endParaRPr>
          </a:p>
        </p:txBody>
      </p:sp>
    </p:spTree>
    <p:extLst>
      <p:ext uri="{BB962C8B-B14F-4D97-AF65-F5344CB8AC3E}">
        <p14:creationId xmlns:p14="http://schemas.microsoft.com/office/powerpoint/2010/main" val="16460714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eID</a:t>
            </a:r>
            <a:r>
              <a:rPr lang="ja-JP" altLang="en-US" sz="1800" dirty="0">
                <a:solidFill>
                  <a:schemeClr val="accent2">
                    <a:lumMod val="90000"/>
                    <a:lumOff val="10000"/>
                  </a:schemeClr>
                </a:solidFill>
              </a:rPr>
              <a:t>（３）</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2" name="正方形/長方形 11"/>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3" name="テキスト ボックス 12"/>
          <p:cNvSpPr txBox="1"/>
          <p:nvPr/>
        </p:nvSpPr>
        <p:spPr>
          <a:xfrm>
            <a:off x="331490" y="698182"/>
            <a:ext cx="9397126" cy="682038"/>
          </a:xfrm>
          <a:prstGeom prst="rect">
            <a:avLst/>
          </a:prstGeom>
          <a:noFill/>
        </p:spPr>
        <p:txBody>
          <a:bodyPr wrap="square" lIns="0" rIns="0" rtlCol="0">
            <a:noAutofit/>
          </a:bodyPr>
          <a:lstStyle/>
          <a:p>
            <a:pPr defTabSz="288000">
              <a:defRPr/>
            </a:pPr>
            <a:r>
              <a:rPr lang="en-US" altLang="ja-JP" sz="1600" b="1" dirty="0">
                <a:solidFill>
                  <a:srgbClr val="000000"/>
                </a:solidFill>
                <a:latin typeface="+mn-ea"/>
              </a:rPr>
              <a:t>eIDAS</a:t>
            </a:r>
            <a:r>
              <a:rPr lang="ja-JP" altLang="en-US" sz="1600" b="1" dirty="0">
                <a:solidFill>
                  <a:srgbClr val="000000"/>
                </a:solidFill>
                <a:latin typeface="+mn-ea"/>
              </a:rPr>
              <a:t>の成立以来、</a:t>
            </a:r>
            <a:r>
              <a:rPr lang="en-US" altLang="ja-JP" sz="1600" b="1" dirty="0">
                <a:solidFill>
                  <a:srgbClr val="000000"/>
                </a:solidFill>
                <a:latin typeface="+mn-ea"/>
              </a:rPr>
              <a:t>2021</a:t>
            </a:r>
            <a:r>
              <a:rPr lang="ja-JP" altLang="en-US" sz="1600" b="1" dirty="0">
                <a:solidFill>
                  <a:srgbClr val="000000"/>
                </a:solidFill>
                <a:latin typeface="+mn-ea"/>
              </a:rPr>
              <a:t>年</a:t>
            </a:r>
            <a:r>
              <a:rPr lang="en-US" altLang="ja-JP" sz="1600" b="1" dirty="0">
                <a:solidFill>
                  <a:srgbClr val="000000"/>
                </a:solidFill>
                <a:latin typeface="+mn-ea"/>
              </a:rPr>
              <a:t>6</a:t>
            </a:r>
            <a:r>
              <a:rPr lang="ja-JP" altLang="en-US" sz="1600" b="1" dirty="0">
                <a:solidFill>
                  <a:srgbClr val="000000"/>
                </a:solidFill>
                <a:latin typeface="+mn-ea"/>
              </a:rPr>
              <a:t>月時点で</a:t>
            </a:r>
            <a:r>
              <a:rPr lang="en-US" altLang="ja-JP" sz="1600" b="1" dirty="0">
                <a:solidFill>
                  <a:srgbClr val="000000"/>
                </a:solidFill>
                <a:latin typeface="+mn-ea"/>
              </a:rPr>
              <a:t>14</a:t>
            </a:r>
            <a:r>
              <a:rPr lang="ja-JP" altLang="en-US" sz="1600" b="1" dirty="0">
                <a:solidFill>
                  <a:srgbClr val="000000"/>
                </a:solidFill>
                <a:latin typeface="+mn-ea"/>
              </a:rPr>
              <a:t>カ国から</a:t>
            </a:r>
            <a:r>
              <a:rPr lang="en-US" altLang="ja-JP" sz="1600" b="1" dirty="0">
                <a:solidFill>
                  <a:srgbClr val="000000"/>
                </a:solidFill>
                <a:latin typeface="+mn-ea"/>
              </a:rPr>
              <a:t>19</a:t>
            </a:r>
            <a:r>
              <a:rPr lang="ja-JP" altLang="en-US" sz="1600" b="1" dirty="0">
                <a:solidFill>
                  <a:srgbClr val="000000"/>
                </a:solidFill>
                <a:latin typeface="+mn-ea"/>
              </a:rPr>
              <a:t>の</a:t>
            </a:r>
            <a:r>
              <a:rPr lang="en-US" altLang="ja-JP" sz="1600" b="1" dirty="0" err="1">
                <a:solidFill>
                  <a:srgbClr val="000000"/>
                </a:solidFill>
                <a:latin typeface="+mn-ea"/>
              </a:rPr>
              <a:t>eID</a:t>
            </a:r>
            <a:r>
              <a:rPr lang="ja-JP" altLang="en-US" sz="1600" b="1" dirty="0">
                <a:solidFill>
                  <a:srgbClr val="000000"/>
                </a:solidFill>
                <a:latin typeface="+mn-ea"/>
              </a:rPr>
              <a:t>スキームが通知されており、</a:t>
            </a:r>
            <a:r>
              <a:rPr lang="en-US" altLang="ja-JP" sz="1600" b="1" dirty="0">
                <a:solidFill>
                  <a:srgbClr val="000000"/>
                </a:solidFill>
                <a:latin typeface="+mn-ea"/>
              </a:rPr>
              <a:t>EU</a:t>
            </a:r>
            <a:r>
              <a:rPr lang="ja-JP" altLang="en-US" sz="1600" b="1" dirty="0">
                <a:solidFill>
                  <a:srgbClr val="000000"/>
                </a:solidFill>
                <a:latin typeface="+mn-ea"/>
              </a:rPr>
              <a:t>住民の約</a:t>
            </a:r>
            <a:r>
              <a:rPr lang="en-US" altLang="ja-JP" sz="1600" b="1" dirty="0">
                <a:solidFill>
                  <a:srgbClr val="000000"/>
                </a:solidFill>
                <a:latin typeface="+mn-ea"/>
              </a:rPr>
              <a:t>60%</a:t>
            </a:r>
            <a:r>
              <a:rPr lang="ja-JP" altLang="en-US" sz="1600" b="1" dirty="0">
                <a:solidFill>
                  <a:srgbClr val="000000"/>
                </a:solidFill>
                <a:latin typeface="+mn-ea"/>
              </a:rPr>
              <a:t>をカバーしている。しかし</a:t>
            </a:r>
            <a:r>
              <a:rPr lang="en-US" altLang="ja-JP" sz="1600" b="1" dirty="0" err="1">
                <a:solidFill>
                  <a:srgbClr val="000000"/>
                </a:solidFill>
                <a:latin typeface="+mn-ea"/>
              </a:rPr>
              <a:t>eID</a:t>
            </a:r>
            <a:r>
              <a:rPr lang="ja-JP" altLang="en-US" sz="1600" b="1" dirty="0">
                <a:solidFill>
                  <a:srgbClr val="000000"/>
                </a:solidFill>
                <a:latin typeface="+mn-ea"/>
              </a:rPr>
              <a:t>の通知は加盟国の義務ではなかったことから加盟国間の</a:t>
            </a:r>
            <a:r>
              <a:rPr lang="en-US" altLang="ja-JP" sz="1600" b="1" dirty="0" err="1">
                <a:solidFill>
                  <a:srgbClr val="000000"/>
                </a:solidFill>
                <a:latin typeface="+mn-ea"/>
              </a:rPr>
              <a:t>eID</a:t>
            </a:r>
            <a:r>
              <a:rPr lang="ja-JP" altLang="en-US" sz="1600" b="1" dirty="0">
                <a:solidFill>
                  <a:srgbClr val="000000"/>
                </a:solidFill>
                <a:latin typeface="+mn-ea"/>
              </a:rPr>
              <a:t>利用状況に差異が生じ、また民間サービスやモバイルでの利用を</a:t>
            </a:r>
            <a:r>
              <a:rPr lang="en-US" altLang="ja-JP" sz="1600" b="1" dirty="0">
                <a:solidFill>
                  <a:srgbClr val="000000"/>
                </a:solidFill>
                <a:latin typeface="+mn-ea"/>
              </a:rPr>
              <a:t>eIDAS</a:t>
            </a:r>
            <a:r>
              <a:rPr lang="ja-JP" altLang="en-US" sz="1600" b="1" dirty="0">
                <a:solidFill>
                  <a:srgbClr val="000000"/>
                </a:solidFill>
                <a:latin typeface="+mn-ea"/>
              </a:rPr>
              <a:t>で規定していなかった</a:t>
            </a:r>
            <a:r>
              <a:rPr lang="ja-JP" altLang="en-US" sz="1600" b="1" dirty="0" err="1">
                <a:solidFill>
                  <a:srgbClr val="000000"/>
                </a:solidFill>
                <a:latin typeface="+mn-ea"/>
              </a:rPr>
              <a:t>め</a:t>
            </a:r>
            <a:r>
              <a:rPr lang="ja-JP" altLang="en-US" sz="1600" b="1" dirty="0">
                <a:solidFill>
                  <a:srgbClr val="000000"/>
                </a:solidFill>
                <a:latin typeface="+mn-ea"/>
              </a:rPr>
              <a:t>、使用が煩雑でビジネスケースが限られたとの評価を受け、</a:t>
            </a:r>
            <a:r>
              <a:rPr lang="en-US" altLang="ja-JP" sz="1600" b="1" dirty="0">
                <a:solidFill>
                  <a:srgbClr val="000000"/>
                </a:solidFill>
                <a:latin typeface="+mn-ea"/>
              </a:rPr>
              <a:t>eIDAS</a:t>
            </a:r>
            <a:r>
              <a:rPr lang="ja-JP" altLang="en-US" sz="1600" b="1" dirty="0">
                <a:solidFill>
                  <a:srgbClr val="000000"/>
                </a:solidFill>
                <a:latin typeface="+mn-ea"/>
              </a:rPr>
              <a:t>改正提案の理由の一つとなった</a:t>
            </a:r>
            <a:r>
              <a:rPr lang="en-US" altLang="ja-JP" sz="1600" b="1" baseline="30000" dirty="0">
                <a:solidFill>
                  <a:srgbClr val="000000"/>
                </a:solidFill>
                <a:latin typeface="Meiryo UI"/>
              </a:rPr>
              <a:t>1,2</a:t>
            </a:r>
          </a:p>
          <a:p>
            <a:pPr lvl="0" defTabSz="288000">
              <a:defRPr/>
            </a:pPr>
            <a:endParaRPr lang="en-US" altLang="ja-JP" sz="1600" b="1" dirty="0">
              <a:solidFill>
                <a:srgbClr val="000000"/>
              </a:solidFill>
              <a:latin typeface="+mn-ea"/>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8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4" name="正方形/長方形 13"/>
          <p:cNvSpPr/>
          <p:nvPr/>
        </p:nvSpPr>
        <p:spPr>
          <a:xfrm>
            <a:off x="171853" y="6158799"/>
            <a:ext cx="9716400" cy="63094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noProof="0" dirty="0">
                <a:solidFill>
                  <a:srgbClr val="000000"/>
                </a:solidFill>
                <a:latin typeface="+mn-ea"/>
              </a:rPr>
              <a:t>1</a:t>
            </a:r>
            <a:r>
              <a:rPr lang="ja-JP" altLang="en-US" sz="900" noProof="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https://ec.europa.eu/commission/presscorner/detail/en/QANDA_21_2664</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2</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https://ec.europa.eu/digital-building-blocks/wikis/display/EIDCOMMUNITY/Overview+of+pre-notified+and+notified+eID+schemes+under+eIDAS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15" name="図 14"/>
          <p:cNvPicPr>
            <a:picLocks noChangeAspect="1"/>
          </p:cNvPicPr>
          <p:nvPr/>
        </p:nvPicPr>
        <p:blipFill rotWithShape="1">
          <a:blip r:embed="rId2"/>
          <a:srcRect b="8759"/>
          <a:stretch/>
        </p:blipFill>
        <p:spPr>
          <a:xfrm>
            <a:off x="1306859" y="2183775"/>
            <a:ext cx="7446388" cy="3879789"/>
          </a:xfrm>
          <a:prstGeom prst="rect">
            <a:avLst/>
          </a:prstGeom>
        </p:spPr>
      </p:pic>
      <p:sp>
        <p:nvSpPr>
          <p:cNvPr id="16" name="テキスト ボックス 15"/>
          <p:cNvSpPr txBox="1"/>
          <p:nvPr/>
        </p:nvSpPr>
        <p:spPr>
          <a:xfrm>
            <a:off x="2524728" y="1884548"/>
            <a:ext cx="4686422" cy="445793"/>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欧州委員会の公表している通知された</a:t>
            </a:r>
            <a:r>
              <a:rPr kumimoji="1" lang="en-US" altLang="ja-JP" sz="1600" b="1" i="0" u="sng" strike="noStrike" kern="1200" cap="none" spc="0" normalizeH="0" baseline="0" noProof="0" dirty="0" err="1">
                <a:ln>
                  <a:noFill/>
                </a:ln>
                <a:solidFill>
                  <a:schemeClr val="accent2">
                    <a:lumMod val="75000"/>
                    <a:lumOff val="25000"/>
                  </a:schemeClr>
                </a:solidFill>
                <a:effectLst/>
                <a:uLnTx/>
                <a:uFillTx/>
                <a:latin typeface="Meiryo UI"/>
                <a:ea typeface="Meiryo UI"/>
                <a:cs typeface="+mn-cs"/>
              </a:rPr>
              <a:t>eID</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スキームの例</a:t>
            </a:r>
          </a:p>
        </p:txBody>
      </p:sp>
    </p:spTree>
    <p:extLst>
      <p:ext uri="{BB962C8B-B14F-4D97-AF65-F5344CB8AC3E}">
        <p14:creationId xmlns:p14="http://schemas.microsoft.com/office/powerpoint/2010/main" val="2857508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共通識別番号に関する調査結果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3" name="正方形/長方形 12"/>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4" name="正方形/長方形 13"/>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5" name="正方形/長方形 14"/>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29" name="テキスト ボックス 28"/>
          <p:cNvSpPr txBox="1"/>
          <p:nvPr/>
        </p:nvSpPr>
        <p:spPr>
          <a:xfrm>
            <a:off x="331490" y="698182"/>
            <a:ext cx="9397126" cy="1018192"/>
          </a:xfrm>
          <a:prstGeom prst="rect">
            <a:avLst/>
          </a:prstGeom>
          <a:noFill/>
        </p:spPr>
        <p:txBody>
          <a:bodyPr wrap="square" lIns="0" rIns="0" rtlCol="0">
            <a:noAutofit/>
          </a:bodyPr>
          <a:lstStyle/>
          <a:p>
            <a:pPr lvl="0" defTabSz="288000">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ドイツではプライバシー侵害の懸念等の理由から国民共通番号の導入に至って</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おらず、行政</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分野ごとに異なる個人識別番号（租税識別番号や</a:t>
            </a:r>
            <a:r>
              <a:rPr lang="zh-CN" altLang="en-US" sz="1600" b="1" dirty="0">
                <a:solidFill>
                  <a:srgbClr val="000000"/>
                </a:solidFill>
                <a:latin typeface="Meiryo UI"/>
              </a:rPr>
              <a:t>医療被保険者番号</a:t>
            </a:r>
            <a:r>
              <a:rPr lang="ja-JP" altLang="en-US" sz="1600" b="1" dirty="0">
                <a:solidFill>
                  <a:srgbClr val="000000"/>
                </a:solidFill>
                <a:latin typeface="Meiryo UI"/>
              </a:rPr>
              <a:t>など</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）を用いて行政手続きを行っている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2021</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月に公布された</a:t>
            </a:r>
            <a:r>
              <a:rPr lang="ja-JP" altLang="en-US" sz="1600" b="1" dirty="0">
                <a:solidFill>
                  <a:srgbClr val="000000"/>
                </a:solidFill>
                <a:latin typeface="Meiryo UI"/>
                <a:ea typeface="Meiryo UI"/>
              </a:rPr>
              <a:t>登録現代化</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法に基づき、</a:t>
            </a:r>
            <a:r>
              <a:rPr lang="ja-JP" altLang="en-US" sz="1600" b="1" dirty="0">
                <a:solidFill>
                  <a:srgbClr val="000000"/>
                </a:solidFill>
                <a:latin typeface="Meiryo UI"/>
                <a:ea typeface="Meiryo UI"/>
              </a:rPr>
              <a:t>一定の制約の元で租税識別番号を行政分野横断で活用できる仕組みの整備が進められている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0" name="ホームベース 29"/>
          <p:cNvSpPr/>
          <p:nvPr/>
        </p:nvSpPr>
        <p:spPr>
          <a:xfrm>
            <a:off x="384830" y="3984184"/>
            <a:ext cx="8270220" cy="25329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1" name="楕円 30"/>
          <p:cNvSpPr/>
          <p:nvPr/>
        </p:nvSpPr>
        <p:spPr>
          <a:xfrm>
            <a:off x="1197453" y="3854643"/>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2" name="テキスト ボックス 31"/>
          <p:cNvSpPr txBox="1"/>
          <p:nvPr/>
        </p:nvSpPr>
        <p:spPr>
          <a:xfrm>
            <a:off x="1229475" y="3962895"/>
            <a:ext cx="517330" cy="330553"/>
          </a:xfrm>
          <a:prstGeom prst="rect">
            <a:avLst/>
          </a:prstGeom>
        </p:spPr>
        <p:txBody>
          <a:bodyPr vert="horz" wrap="none" lIns="0" tIns="45720" rIns="0" bIns="45720" rtlCol="0" anchor="t" anchorCtr="0">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1970</a:t>
            </a:r>
            <a:r>
              <a:rPr kumimoji="1" lang="ja-JP" altLang="en-US" sz="1600" b="0" i="0" u="none" strike="noStrike" kern="1200" cap="none" spc="0" normalizeH="0" baseline="0" noProof="0" dirty="0">
                <a:ln>
                  <a:noFill/>
                </a:ln>
                <a:solidFill>
                  <a:srgbClr val="000000"/>
                </a:solidFill>
                <a:effectLst/>
                <a:uLnTx/>
                <a:uFillTx/>
                <a:latin typeface="Arial"/>
                <a:ea typeface="Meiryo UI"/>
                <a:cs typeface="+mn-cs"/>
              </a:rPr>
              <a:t>年代</a:t>
            </a:r>
            <a:endParaRPr kumimoji="1" lang="en-US" altLang="ja-JP" sz="16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3" name="楕円 32"/>
          <p:cNvSpPr/>
          <p:nvPr/>
        </p:nvSpPr>
        <p:spPr>
          <a:xfrm>
            <a:off x="2306034" y="3854643"/>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4" name="楕円 33"/>
          <p:cNvSpPr/>
          <p:nvPr/>
        </p:nvSpPr>
        <p:spPr>
          <a:xfrm>
            <a:off x="6612780" y="3854643"/>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5" name="テキスト ボックス 34"/>
          <p:cNvSpPr txBox="1"/>
          <p:nvPr/>
        </p:nvSpPr>
        <p:spPr>
          <a:xfrm>
            <a:off x="2309884" y="3990453"/>
            <a:ext cx="517330" cy="330553"/>
          </a:xfrm>
          <a:prstGeom prst="rect">
            <a:avLst/>
          </a:prstGeom>
        </p:spPr>
        <p:txBody>
          <a:bodyPr vert="horz" wrap="none" lIns="0" tIns="45720" rIns="0" bIns="45720" rtlCol="0" anchor="t" anchorCtr="0">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Arial"/>
                <a:ea typeface="Meiryo UI"/>
              </a:rPr>
              <a:t>1983</a:t>
            </a:r>
            <a:endParaRPr kumimoji="1" lang="ja-JP" altLang="en-US" sz="16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6" name="テキスト ボックス 35"/>
          <p:cNvSpPr txBox="1"/>
          <p:nvPr/>
        </p:nvSpPr>
        <p:spPr>
          <a:xfrm>
            <a:off x="6665700" y="3962100"/>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2021</a:t>
            </a:r>
            <a:endParaRPr kumimoji="1" lang="ja-JP" altLang="en-US" sz="16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7" name="正方形/長方形 36"/>
          <p:cNvSpPr/>
          <p:nvPr/>
        </p:nvSpPr>
        <p:spPr>
          <a:xfrm>
            <a:off x="1435512" y="2218712"/>
            <a:ext cx="2664048" cy="1431301"/>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ja-JP" altLang="en-US" sz="1200" b="1" u="sng" dirty="0">
                <a:solidFill>
                  <a:srgbClr val="000000"/>
                </a:solidFill>
              </a:rPr>
              <a:t>連邦住民登録法案（</a:t>
            </a:r>
            <a:r>
              <a:rPr lang="en-US" altLang="ja-JP" sz="1200" b="1" u="sng" dirty="0">
                <a:solidFill>
                  <a:srgbClr val="000000"/>
                </a:solidFill>
              </a:rPr>
              <a:t>1970</a:t>
            </a:r>
            <a:r>
              <a:rPr lang="ja-JP" altLang="en-US" sz="1200" b="1" u="sng" dirty="0">
                <a:solidFill>
                  <a:srgbClr val="000000"/>
                </a:solidFill>
              </a:rPr>
              <a:t>年代）</a:t>
            </a:r>
            <a:endParaRPr kumimoji="1" lang="en-US" altLang="ja-JP" sz="1200" b="1" i="0" u="sng" strike="noStrike" kern="1200" cap="none" spc="0" normalizeH="0" baseline="0" noProof="0" dirty="0">
              <a:ln>
                <a:noFill/>
              </a:ln>
              <a:solidFill>
                <a:srgbClr val="000000"/>
              </a:solidFill>
              <a:effectLst/>
              <a:uLnTx/>
              <a:uFillTx/>
              <a:latin typeface="Arial"/>
              <a:ea typeface="Meiryo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行政事務の効率化を目的として、行政分野で個人を識別する番号の導入（連邦住民登録法案）が検討されたが、プライバシー侵害の懸念により成立に至らなかった。</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8" name="正方形/長方形 37"/>
          <p:cNvSpPr/>
          <p:nvPr/>
        </p:nvSpPr>
        <p:spPr>
          <a:xfrm>
            <a:off x="1435512" y="3488042"/>
            <a:ext cx="96108" cy="452337"/>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9" name="正方形/長方形 38"/>
          <p:cNvSpPr/>
          <p:nvPr/>
        </p:nvSpPr>
        <p:spPr>
          <a:xfrm>
            <a:off x="6817314" y="2204216"/>
            <a:ext cx="2749988" cy="1431301"/>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b="1" u="sng" noProof="0" dirty="0" err="1">
                <a:solidFill>
                  <a:srgbClr val="000000"/>
                </a:solidFill>
                <a:latin typeface="Arial"/>
                <a:ea typeface="Meiryo UI"/>
              </a:rPr>
              <a:t>RegMog</a:t>
            </a:r>
            <a:r>
              <a:rPr lang="ja-JP" altLang="en-US" sz="1200" b="1" u="sng" noProof="0" dirty="0">
                <a:solidFill>
                  <a:srgbClr val="000000"/>
                </a:solidFill>
                <a:latin typeface="Arial"/>
                <a:ea typeface="Meiryo UI"/>
              </a:rPr>
              <a:t>：登録現代化法</a:t>
            </a: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1" i="0" u="sng" strike="noStrike" kern="1200" cap="none" spc="0" normalizeH="0" baseline="0" noProof="0" dirty="0">
                <a:ln>
                  <a:noFill/>
                </a:ln>
                <a:solidFill>
                  <a:srgbClr val="000000"/>
                </a:solidFill>
                <a:effectLst/>
                <a:uLnTx/>
                <a:uFillTx/>
                <a:latin typeface="Arial"/>
                <a:ea typeface="Meiryo UI"/>
                <a:cs typeface="+mn-cs"/>
              </a:rPr>
              <a:t>2021</a:t>
            </a: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年</a:t>
            </a:r>
            <a:r>
              <a:rPr kumimoji="1" lang="en-US" altLang="ja-JP" sz="1200" b="1" i="0" u="sng" strike="noStrike" kern="1200" cap="none" spc="0" normalizeH="0" baseline="0" noProof="0" dirty="0">
                <a:ln>
                  <a:noFill/>
                </a:ln>
                <a:solidFill>
                  <a:srgbClr val="000000"/>
                </a:solidFill>
                <a:effectLst/>
                <a:uLnTx/>
                <a:uFillTx/>
                <a:latin typeface="Arial"/>
                <a:ea typeface="Meiryo UI"/>
                <a:cs typeface="+mn-cs"/>
              </a:rPr>
              <a:t>4</a:t>
            </a: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月～）</a:t>
            </a:r>
            <a:endParaRPr kumimoji="1" lang="en-US" altLang="ja-JP" sz="1200" b="1" i="0" u="none" strike="noStrike" kern="1200" cap="none" spc="0" normalizeH="0" baseline="0" noProof="0" dirty="0">
              <a:ln>
                <a:noFill/>
              </a:ln>
              <a:solidFill>
                <a:srgbClr val="FF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連邦政府・州・地方自治体における行政サービスをオンラインで提供するためのポータルサイト（連邦ポータル）の整備が進められている。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0" name="正方形/長方形 39"/>
          <p:cNvSpPr/>
          <p:nvPr/>
        </p:nvSpPr>
        <p:spPr>
          <a:xfrm>
            <a:off x="6815232" y="3488042"/>
            <a:ext cx="96108" cy="452337"/>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1" name="正方形/長方形 40"/>
          <p:cNvSpPr/>
          <p:nvPr/>
        </p:nvSpPr>
        <p:spPr>
          <a:xfrm>
            <a:off x="2563258" y="4228786"/>
            <a:ext cx="96108" cy="452337"/>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42" name="正方形/長方形 41"/>
          <p:cNvSpPr/>
          <p:nvPr/>
        </p:nvSpPr>
        <p:spPr>
          <a:xfrm>
            <a:off x="2563258" y="4571653"/>
            <a:ext cx="2664048" cy="1431301"/>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国勢調査の自紙にあたり、汎用的な個人を識別する番号を利用することは連邦憲法に違反する可能性を示唆するドイツ連邦裁判所の判決が下る。以降、複数の行政間で個人を識別</a:t>
            </a:r>
            <a:r>
              <a:rPr lang="ja-JP" altLang="en-US" sz="1200" noProof="0" dirty="0">
                <a:solidFill>
                  <a:srgbClr val="000000"/>
                </a:solidFill>
                <a:latin typeface="Arial"/>
                <a:ea typeface="Meiryo UI"/>
              </a:rPr>
              <a:t>する可能性がある共通的な</a:t>
            </a:r>
            <a:r>
              <a:rPr lang="ja-JP" altLang="en-US" sz="1200" dirty="0">
                <a:solidFill>
                  <a:srgbClr val="000000"/>
                </a:solidFill>
                <a:latin typeface="Arial"/>
                <a:ea typeface="Meiryo UI"/>
              </a:rPr>
              <a:t>番号の導入は違憲であるとの見解もあり、共通番号そのものの検討もされてこなかった。</a:t>
            </a:r>
            <a:endParaRPr kumimoji="1" lang="en-US" altLang="ja-JP" sz="1200" b="1" i="0" u="sng" strike="noStrike" kern="1200" cap="none" spc="0" normalizeH="0" baseline="0" noProof="0" dirty="0">
              <a:ln>
                <a:noFill/>
              </a:ln>
              <a:solidFill>
                <a:srgbClr val="000000"/>
              </a:solidFill>
              <a:effectLst/>
              <a:uLnTx/>
              <a:uFillTx/>
              <a:latin typeface="Arial"/>
              <a:ea typeface="Meiryo UI"/>
              <a:cs typeface="+mn-cs"/>
            </a:endParaRPr>
          </a:p>
        </p:txBody>
      </p:sp>
      <p:sp>
        <p:nvSpPr>
          <p:cNvPr id="43" name="正方形/長方形 42"/>
          <p:cNvSpPr/>
          <p:nvPr/>
        </p:nvSpPr>
        <p:spPr>
          <a:xfrm>
            <a:off x="5699710" y="4571653"/>
            <a:ext cx="2955340" cy="1431301"/>
          </a:xfrm>
          <a:prstGeom prst="rect">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Arial"/>
                <a:ea typeface="Meiryo UI"/>
              </a:rPr>
              <a:t>行政分野ごとに異なる個人識別番号が導入され、</a:t>
            </a:r>
            <a:r>
              <a:rPr lang="en-US" altLang="ja-JP" sz="1200" dirty="0">
                <a:solidFill>
                  <a:srgbClr val="000000"/>
                </a:solidFill>
                <a:latin typeface="Arial"/>
                <a:ea typeface="Meiryo UI"/>
              </a:rPr>
              <a:t>2022</a:t>
            </a:r>
            <a:r>
              <a:rPr lang="ja-JP" altLang="en-US" sz="1200" dirty="0">
                <a:solidFill>
                  <a:srgbClr val="000000"/>
                </a:solidFill>
                <a:latin typeface="Arial"/>
                <a:ea typeface="Meiryo UI"/>
              </a:rPr>
              <a:t>年時点においても、適用されている。</a:t>
            </a:r>
            <a:endParaRPr lang="en-US" altLang="ja-JP" sz="1200" dirty="0">
              <a:solidFill>
                <a:srgbClr val="000000"/>
              </a:solidFill>
              <a:latin typeface="Arial"/>
              <a:ea typeface="Meiryo U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dirty="0" err="1">
                <a:solidFill>
                  <a:srgbClr val="000000"/>
                </a:solidFill>
                <a:latin typeface="Arial"/>
                <a:ea typeface="Meiryo UI"/>
              </a:rPr>
              <a:t>IdNO</a:t>
            </a:r>
            <a:r>
              <a:rPr lang="ja-JP" altLang="en-US" sz="1200" dirty="0">
                <a:solidFill>
                  <a:srgbClr val="000000"/>
                </a:solidFill>
                <a:latin typeface="Arial"/>
                <a:ea typeface="Meiryo UI"/>
              </a:rPr>
              <a:t>：税務識別番号（</a:t>
            </a:r>
            <a:r>
              <a:rPr lang="en-US" altLang="ja-JP" sz="1200" dirty="0">
                <a:solidFill>
                  <a:srgbClr val="000000"/>
                </a:solidFill>
                <a:latin typeface="Arial"/>
                <a:ea typeface="Meiryo UI"/>
              </a:rPr>
              <a:t>2003</a:t>
            </a:r>
            <a:r>
              <a:rPr lang="ja-JP" altLang="en-US" sz="1200" dirty="0">
                <a:solidFill>
                  <a:srgbClr val="000000"/>
                </a:solidFill>
                <a:latin typeface="Arial"/>
                <a:ea typeface="Meiryo UI"/>
              </a:rPr>
              <a:t>年）</a:t>
            </a:r>
            <a:endParaRPr lang="en-US" altLang="ja-JP" sz="1200" dirty="0">
              <a:solidFill>
                <a:srgbClr val="000000"/>
              </a:solidFill>
              <a:latin typeface="Arial"/>
              <a:ea typeface="Meiryo UI"/>
            </a:endParaRPr>
          </a:p>
          <a:p>
            <a:pPr marL="171450" lvl="0" indent="-171450">
              <a:buFont typeface="Arial" panose="020B0604020202020204" pitchFamily="34" charset="0"/>
              <a:buChar char="•"/>
              <a:defRPr/>
            </a:pPr>
            <a:r>
              <a:rPr lang="en-US" altLang="ja-JP" sz="1200" dirty="0">
                <a:solidFill>
                  <a:srgbClr val="000000"/>
                </a:solidFill>
                <a:latin typeface="Arial"/>
                <a:ea typeface="Meiryo UI"/>
              </a:rPr>
              <a:t>KVNR</a:t>
            </a:r>
            <a:r>
              <a:rPr lang="ja-JP" altLang="en-US" sz="1200" dirty="0">
                <a:solidFill>
                  <a:srgbClr val="000000"/>
                </a:solidFill>
                <a:latin typeface="Arial"/>
                <a:ea typeface="Meiryo UI"/>
              </a:rPr>
              <a:t>：医療保険者番号（</a:t>
            </a:r>
            <a:r>
              <a:rPr lang="en-US" altLang="ja-JP" sz="1200" dirty="0">
                <a:solidFill>
                  <a:srgbClr val="000000"/>
                </a:solidFill>
                <a:latin typeface="Arial"/>
                <a:ea typeface="Meiryo UI"/>
              </a:rPr>
              <a:t>2003</a:t>
            </a:r>
            <a:r>
              <a:rPr lang="ja-JP" altLang="en-US" sz="1200" dirty="0">
                <a:solidFill>
                  <a:srgbClr val="000000"/>
                </a:solidFill>
                <a:latin typeface="Arial"/>
                <a:ea typeface="Meiryo UI"/>
              </a:rPr>
              <a:t>年）</a:t>
            </a:r>
            <a:endParaRPr lang="en-US" altLang="ja-JP" sz="1200" dirty="0">
              <a:solidFill>
                <a:srgbClr val="000000"/>
              </a:solidFill>
              <a:latin typeface="Arial"/>
              <a:ea typeface="Meiryo UI"/>
            </a:endParaRPr>
          </a:p>
          <a:p>
            <a:pPr marL="171450" lvl="0" indent="-171450">
              <a:buFont typeface="Arial" panose="020B0604020202020204" pitchFamily="34" charset="0"/>
              <a:buChar char="•"/>
              <a:defRPr/>
            </a:pPr>
            <a:r>
              <a:rPr lang="ja-JP" altLang="en-US" sz="1200" dirty="0">
                <a:solidFill>
                  <a:srgbClr val="000000"/>
                </a:solidFill>
                <a:latin typeface="Arial"/>
                <a:ea typeface="Meiryo UI"/>
              </a:rPr>
              <a:t>年金保険番号</a:t>
            </a:r>
            <a:endParaRPr lang="en-US" altLang="ja-JP" sz="1200" dirty="0">
              <a:solidFill>
                <a:srgbClr val="000000"/>
              </a:solidFill>
              <a:latin typeface="Arial"/>
              <a:ea typeface="Meiryo UI"/>
            </a:endParaRPr>
          </a:p>
          <a:p>
            <a:pPr marL="171450" lvl="0" indent="-171450">
              <a:buFont typeface="Arial" panose="020B0604020202020204" pitchFamily="34" charset="0"/>
              <a:buChar char="•"/>
              <a:defRPr/>
            </a:pPr>
            <a:r>
              <a:rPr lang="ja-JP" altLang="en-US" sz="1200" dirty="0">
                <a:solidFill>
                  <a:srgbClr val="000000"/>
                </a:solidFill>
                <a:latin typeface="Arial"/>
                <a:ea typeface="Meiryo UI"/>
              </a:rPr>
              <a:t>介護保険番号　等</a:t>
            </a:r>
            <a:endParaRPr lang="en-US" altLang="ja-JP" sz="1200" dirty="0">
              <a:solidFill>
                <a:srgbClr val="000000"/>
              </a:solidFill>
              <a:latin typeface="Arial"/>
              <a:ea typeface="Meiryo UI"/>
            </a:endParaRPr>
          </a:p>
        </p:txBody>
      </p:sp>
      <p:sp>
        <p:nvSpPr>
          <p:cNvPr id="44" name="右矢印 43"/>
          <p:cNvSpPr/>
          <p:nvPr/>
        </p:nvSpPr>
        <p:spPr>
          <a:xfrm>
            <a:off x="5326983" y="4971144"/>
            <a:ext cx="273050" cy="502556"/>
          </a:xfrm>
          <a:prstGeom prst="rightArrow">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endParaRPr lang="ja-JP" altLang="en-US" sz="1200" dirty="0">
              <a:solidFill>
                <a:srgbClr val="000000"/>
              </a:solidFill>
              <a:latin typeface="Arial"/>
              <a:ea typeface="Meiryo UI"/>
            </a:endParaRPr>
          </a:p>
        </p:txBody>
      </p:sp>
    </p:spTree>
    <p:extLst>
      <p:ext uri="{BB962C8B-B14F-4D97-AF65-F5344CB8AC3E}">
        <p14:creationId xmlns:p14="http://schemas.microsoft.com/office/powerpoint/2010/main" val="61769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3.1.1</a:t>
            </a:r>
            <a:r>
              <a:rPr lang="ja-JP" altLang="en-US" sz="1000" dirty="0">
                <a:solidFill>
                  <a:srgbClr val="002060"/>
                </a:solidFill>
              </a:rPr>
              <a:t>　共通識別番号・デジタル</a:t>
            </a:r>
            <a:r>
              <a:rPr lang="en-US" altLang="ja-JP" sz="1000" dirty="0">
                <a:solidFill>
                  <a:srgbClr val="002060"/>
                </a:solidFill>
              </a:rPr>
              <a:t>ID</a:t>
            </a:r>
            <a:r>
              <a:rPr lang="ja-JP" altLang="en-US" sz="1000" dirty="0">
                <a:solidFill>
                  <a:srgbClr val="002060"/>
                </a:solidFill>
              </a:rPr>
              <a:t>に関する政策動向　</a:t>
            </a:r>
            <a:r>
              <a:rPr lang="en-US" altLang="ja-JP" sz="1000" dirty="0">
                <a:solidFill>
                  <a:srgbClr val="002060"/>
                </a:solidFill>
              </a:rPr>
              <a:t>-</a:t>
            </a:r>
            <a:r>
              <a:rPr lang="ja-JP" altLang="en-US" sz="1000" dirty="0">
                <a:solidFill>
                  <a:srgbClr val="002060"/>
                </a:solidFill>
              </a:rPr>
              <a:t>共通識別番号に関する調査結果</a:t>
            </a:r>
            <a:r>
              <a:rPr lang="en-US" altLang="ja-JP" sz="1400" b="1" spc="0" dirty="0">
                <a:solidFill>
                  <a:srgbClr val="002060"/>
                </a:solidFill>
              </a:rPr>
              <a:t/>
            </a:r>
            <a:br>
              <a:rPr lang="en-US" altLang="ja-JP" sz="1400" b="1" spc="0" dirty="0">
                <a:solidFill>
                  <a:srgbClr val="002060"/>
                </a:solidFill>
              </a:rPr>
            </a:br>
            <a:r>
              <a:rPr lang="ja-JP" altLang="en-US" sz="1800" dirty="0">
                <a:solidFill>
                  <a:srgbClr val="002060"/>
                </a:solidFill>
              </a:rPr>
              <a:t>登録現代化法</a:t>
            </a:r>
            <a:endParaRPr lang="ja-JP" altLang="en-US" sz="1800" b="1" spc="0" dirty="0">
              <a:solidFill>
                <a:srgbClr val="002060"/>
              </a:solidFill>
            </a:endParaRPr>
          </a:p>
        </p:txBody>
      </p:sp>
      <p:sp>
        <p:nvSpPr>
          <p:cNvPr id="9" name="正方形/長方形 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3" name="正方形/長方形 12"/>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4" name="正方形/長方形 13"/>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0" name="テキスト ボックス 9"/>
          <p:cNvSpPr txBox="1"/>
          <p:nvPr/>
        </p:nvSpPr>
        <p:spPr>
          <a:xfrm>
            <a:off x="331490" y="698182"/>
            <a:ext cx="9242723" cy="1018192"/>
          </a:xfrm>
          <a:prstGeom prst="rect">
            <a:avLst/>
          </a:prstGeom>
          <a:noFill/>
        </p:spPr>
        <p:txBody>
          <a:bodyPr wrap="square" lIns="0" rIns="0" rtlCol="0">
            <a:noAutofit/>
          </a:bodyPr>
          <a:lstStyle/>
          <a:p>
            <a:pPr lvl="0" defTabSz="288000">
              <a:defRPr/>
            </a:pPr>
            <a:r>
              <a:rPr lang="en-US" altLang="ja-JP" sz="1600" b="1" dirty="0">
                <a:solidFill>
                  <a:srgbClr val="000000"/>
                </a:solidFill>
                <a:latin typeface="Meiryo UI"/>
              </a:rPr>
              <a:t>2021</a:t>
            </a:r>
            <a:r>
              <a:rPr lang="ja-JP" altLang="en-US" sz="1600" b="1" dirty="0">
                <a:solidFill>
                  <a:srgbClr val="000000"/>
                </a:solidFill>
                <a:latin typeface="Meiryo UI"/>
              </a:rPr>
              <a:t>年</a:t>
            </a:r>
            <a:r>
              <a:rPr lang="en-US" altLang="ja-JP" sz="1600" b="1" dirty="0">
                <a:solidFill>
                  <a:srgbClr val="000000"/>
                </a:solidFill>
                <a:latin typeface="Meiryo UI"/>
              </a:rPr>
              <a:t>4</a:t>
            </a:r>
            <a:r>
              <a:rPr lang="ja-JP" altLang="en-US" sz="1600" b="1" dirty="0">
                <a:solidFill>
                  <a:srgbClr val="000000"/>
                </a:solidFill>
                <a:latin typeface="Meiryo UI"/>
              </a:rPr>
              <a:t>月に公布されたドイツの法律であり、オンラインアクセス法の改正及び</a:t>
            </a:r>
            <a:r>
              <a:rPr lang="en-US" altLang="ja-JP" sz="1600" b="1" dirty="0">
                <a:solidFill>
                  <a:srgbClr val="000000"/>
                </a:solidFill>
                <a:latin typeface="Meiryo UI"/>
              </a:rPr>
              <a:t>ID</a:t>
            </a:r>
            <a:r>
              <a:rPr lang="ja-JP" altLang="en-US" sz="1600" b="1" dirty="0">
                <a:solidFill>
                  <a:srgbClr val="000000"/>
                </a:solidFill>
                <a:latin typeface="Meiryo UI"/>
              </a:rPr>
              <a:t>番号法の制定について規定して</a:t>
            </a:r>
            <a:r>
              <a:rPr lang="ja-JP" altLang="en-US" sz="1600" b="1" dirty="0" smtClean="0">
                <a:solidFill>
                  <a:srgbClr val="000000"/>
                </a:solidFill>
                <a:latin typeface="Meiryo UI"/>
              </a:rPr>
              <a:t>いる。</a:t>
            </a:r>
            <a:r>
              <a:rPr lang="en-US" altLang="ja-JP" sz="1600" b="1" dirty="0" smtClean="0">
                <a:solidFill>
                  <a:srgbClr val="000000"/>
                </a:solidFill>
                <a:latin typeface="Meiryo UI"/>
              </a:rPr>
              <a:t>2017</a:t>
            </a:r>
            <a:r>
              <a:rPr lang="ja-JP" altLang="en-US" sz="1600" b="1" dirty="0">
                <a:solidFill>
                  <a:srgbClr val="000000"/>
                </a:solidFill>
                <a:latin typeface="Meiryo UI"/>
              </a:rPr>
              <a:t>年に制定されたオンラインアクセス法により、連邦政府と州は</a:t>
            </a:r>
            <a:r>
              <a:rPr lang="en-US" altLang="ja-JP" sz="1600" b="1" dirty="0">
                <a:solidFill>
                  <a:srgbClr val="000000"/>
                </a:solidFill>
                <a:latin typeface="Meiryo UI"/>
              </a:rPr>
              <a:t>2022</a:t>
            </a:r>
            <a:r>
              <a:rPr lang="ja-JP" altLang="en-US" sz="1600" b="1" dirty="0">
                <a:solidFill>
                  <a:srgbClr val="000000"/>
                </a:solidFill>
                <a:latin typeface="Meiryo UI"/>
              </a:rPr>
              <a:t>年末までに行政ポータルサイトを介した行政サービスの電子的提供が</a:t>
            </a:r>
            <a:r>
              <a:rPr lang="ja-JP" altLang="en-US" sz="1600" b="1" dirty="0" smtClean="0">
                <a:solidFill>
                  <a:srgbClr val="000000"/>
                </a:solidFill>
                <a:latin typeface="Meiryo UI"/>
              </a:rPr>
              <a:t>義務付けられていた</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正方形/長方形 10"/>
          <p:cNvSpPr/>
          <p:nvPr/>
        </p:nvSpPr>
        <p:spPr>
          <a:xfrm>
            <a:off x="642437" y="1750040"/>
            <a:ext cx="8621126" cy="1892259"/>
          </a:xfrm>
          <a:prstGeom prst="rect">
            <a:avLst/>
          </a:prstGeom>
          <a:solidFill>
            <a:schemeClr val="bg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endParaRPr lang="en-US" altLang="ja-JP" sz="1200" dirty="0">
              <a:solidFill>
                <a:srgbClr val="000000"/>
              </a:solidFill>
            </a:endParaRPr>
          </a:p>
        </p:txBody>
      </p:sp>
      <p:sp>
        <p:nvSpPr>
          <p:cNvPr id="12" name="正方形/長方形 11"/>
          <p:cNvSpPr/>
          <p:nvPr/>
        </p:nvSpPr>
        <p:spPr>
          <a:xfrm>
            <a:off x="642437" y="3756660"/>
            <a:ext cx="8621126" cy="2512829"/>
          </a:xfrm>
          <a:prstGeom prst="rect">
            <a:avLst/>
          </a:prstGeom>
          <a:solidFill>
            <a:schemeClr val="bg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5" name="正方形/長方形 14"/>
          <p:cNvSpPr/>
          <p:nvPr/>
        </p:nvSpPr>
        <p:spPr>
          <a:xfrm>
            <a:off x="642437" y="1750041"/>
            <a:ext cx="2278189"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spcBef>
                <a:spcPts val="300"/>
              </a:spcBef>
            </a:pPr>
            <a:r>
              <a:rPr lang="ja-JP" altLang="en-US" sz="1400" b="1" dirty="0">
                <a:solidFill>
                  <a:srgbClr val="FFFFFF"/>
                </a:solidFill>
                <a:latin typeface="Meiryo UI" panose="020B0604030504040204" pitchFamily="50" charset="-128"/>
                <a:ea typeface="Meiryo UI" panose="020B0604030504040204" pitchFamily="50" charset="-128"/>
              </a:rPr>
              <a:t>改正オンラインアクセス法</a:t>
            </a:r>
            <a:endParaRPr lang="en-US" altLang="ja-JP" sz="1400" b="1" dirty="0">
              <a:solidFill>
                <a:srgbClr val="FFFFFF"/>
              </a:solidFill>
              <a:latin typeface="Meiryo UI" panose="020B0604030504040204" pitchFamily="50" charset="-128"/>
              <a:ea typeface="Meiryo UI" panose="020B0604030504040204" pitchFamily="50" charset="-128"/>
            </a:endParaRPr>
          </a:p>
        </p:txBody>
      </p:sp>
      <p:sp>
        <p:nvSpPr>
          <p:cNvPr id="16" name="正方形/長方形 15"/>
          <p:cNvSpPr/>
          <p:nvPr/>
        </p:nvSpPr>
        <p:spPr>
          <a:xfrm>
            <a:off x="642437" y="2072640"/>
            <a:ext cx="8621125" cy="1569660"/>
          </a:xfrm>
          <a:prstGeom prst="rect">
            <a:avLst/>
          </a:prstGeom>
        </p:spPr>
        <p:txBody>
          <a:bodyPr wrap="square">
            <a:spAutoFit/>
          </a:bodyPr>
          <a:lstStyle/>
          <a:p>
            <a:pPr marL="171450" lvl="0" indent="-171450">
              <a:buFont typeface="Arial" panose="020B0604020202020204" pitchFamily="34" charset="0"/>
              <a:buChar char="•"/>
              <a:defRPr/>
            </a:pPr>
            <a:r>
              <a:rPr lang="ja-JP" altLang="en-US" sz="1200" dirty="0">
                <a:solidFill>
                  <a:srgbClr val="000000"/>
                </a:solidFill>
              </a:rPr>
              <a:t>既存の税務識別番号を活用して、</a:t>
            </a:r>
            <a:r>
              <a:rPr lang="ja-JP" altLang="en-US" sz="1200" b="1" dirty="0">
                <a:solidFill>
                  <a:srgbClr val="000000"/>
                </a:solidFill>
              </a:rPr>
              <a:t>法的根拠又は本人の同意がある場合に公的機関間でのデータ交換を可能</a:t>
            </a:r>
            <a:r>
              <a:rPr lang="ja-JP" altLang="en-US" sz="1200" dirty="0">
                <a:solidFill>
                  <a:srgbClr val="000000"/>
                </a:solidFill>
              </a:rPr>
              <a:t>とするとともに、データ保護の観点から</a:t>
            </a:r>
            <a:r>
              <a:rPr lang="ja-JP" altLang="en-US" sz="1200" b="1" dirty="0">
                <a:solidFill>
                  <a:srgbClr val="000000"/>
                </a:solidFill>
              </a:rPr>
              <a:t>データコックピットを導入すること</a:t>
            </a:r>
            <a:r>
              <a:rPr lang="ja-JP" altLang="en-US" sz="1200" dirty="0">
                <a:solidFill>
                  <a:srgbClr val="000000"/>
                </a:solidFill>
              </a:rPr>
              <a:t>等が規定されている。</a:t>
            </a:r>
            <a:endParaRPr lang="en-US" altLang="ja-JP" sz="1200" dirty="0">
              <a:solidFill>
                <a:srgbClr val="000000"/>
              </a:solidFill>
            </a:endParaRPr>
          </a:p>
          <a:p>
            <a:pPr marL="358775" lvl="0" indent="-171450">
              <a:buFont typeface="Wingdings" panose="05000000000000000000" pitchFamily="2" charset="2"/>
              <a:buChar char="Ø"/>
              <a:defRPr/>
            </a:pPr>
            <a:r>
              <a:rPr lang="ja-JP" altLang="en-US" sz="1200" dirty="0">
                <a:solidFill>
                  <a:srgbClr val="000000"/>
                </a:solidFill>
              </a:rPr>
              <a:t>データコックピットとは、</a:t>
            </a:r>
            <a:r>
              <a:rPr lang="ja-JP" altLang="en-US" sz="1200" b="1" dirty="0">
                <a:solidFill>
                  <a:srgbClr val="000000"/>
                </a:solidFill>
              </a:rPr>
              <a:t>本人</a:t>
            </a:r>
            <a:r>
              <a:rPr lang="ja-JP" altLang="en-US" sz="1200" dirty="0">
                <a:solidFill>
                  <a:srgbClr val="000000"/>
                </a:solidFill>
              </a:rPr>
              <a:t>が、自身のデータについて</a:t>
            </a:r>
            <a:r>
              <a:rPr lang="ja-JP" altLang="en-US" sz="1200" b="1" dirty="0">
                <a:solidFill>
                  <a:srgbClr val="000000"/>
                </a:solidFill>
              </a:rPr>
              <a:t>どの機関がどのデータ要素をどのような目的で処理したかをインターネットで確認できるもの</a:t>
            </a:r>
            <a:r>
              <a:rPr lang="ja-JP" altLang="en-US" sz="1200" dirty="0">
                <a:solidFill>
                  <a:srgbClr val="000000"/>
                </a:solidFill>
              </a:rPr>
              <a:t>であり、日本においてはマイナンバーと紐づけられた特定個人情報の提供状況を確認することのできる情報提供等記録開示システムに相当するものと考えられる。</a:t>
            </a:r>
            <a:endParaRPr lang="en-US" altLang="ja-JP" sz="1200" dirty="0">
              <a:solidFill>
                <a:srgbClr val="000000"/>
              </a:solidFill>
            </a:endParaRPr>
          </a:p>
          <a:p>
            <a:pPr marL="171450" lvl="0" indent="-171450">
              <a:buFont typeface="Arial" panose="020B0604020202020204" pitchFamily="34" charset="0"/>
              <a:buChar char="•"/>
              <a:defRPr/>
            </a:pPr>
            <a:r>
              <a:rPr lang="ja-JP" altLang="en-US" sz="1200" dirty="0">
                <a:solidFill>
                  <a:srgbClr val="000000"/>
                </a:solidFill>
              </a:rPr>
              <a:t>税務識別番号を利用する理由としては、既に共通識別番号として広く普及していること、ランダムな識別番号であり番号自体には個人に関する情報が含まれていないこと、及び他人に簡単に知られるものではないことが挙げられている。またオンラインアクセス法では、連邦政府、州政府、地方自治体は、</a:t>
            </a:r>
            <a:r>
              <a:rPr lang="en-US" altLang="ja-JP" sz="1200" dirty="0">
                <a:solidFill>
                  <a:srgbClr val="000000"/>
                </a:solidFill>
              </a:rPr>
              <a:t>575</a:t>
            </a:r>
            <a:r>
              <a:rPr lang="ja-JP" altLang="en-US" sz="1200" dirty="0">
                <a:solidFill>
                  <a:srgbClr val="000000"/>
                </a:solidFill>
              </a:rPr>
              <a:t>の管理サービスをオンラインで提供することが規定されている。</a:t>
            </a:r>
            <a:endParaRPr lang="en-US" altLang="ja-JP" sz="1200" dirty="0">
              <a:solidFill>
                <a:srgbClr val="000000"/>
              </a:solidFill>
            </a:endParaRPr>
          </a:p>
        </p:txBody>
      </p:sp>
      <p:sp>
        <p:nvSpPr>
          <p:cNvPr id="17" name="正方形/長方形 16"/>
          <p:cNvSpPr/>
          <p:nvPr/>
        </p:nvSpPr>
        <p:spPr>
          <a:xfrm>
            <a:off x="642436" y="4113453"/>
            <a:ext cx="8621125" cy="2123658"/>
          </a:xfrm>
          <a:prstGeom prst="rect">
            <a:avLst/>
          </a:prstGeom>
        </p:spPr>
        <p:txBody>
          <a:bodyPr wrap="square">
            <a:spAutoFit/>
          </a:bodyPr>
          <a:lstStyle/>
          <a:p>
            <a:pPr marL="171450" lvl="0" indent="-171450">
              <a:buFont typeface="Arial" panose="020B0604020202020204" pitchFamily="34" charset="0"/>
              <a:buChar char="•"/>
              <a:defRPr/>
            </a:pPr>
            <a:r>
              <a:rPr lang="en-US" altLang="ja-JP" sz="1200" dirty="0">
                <a:solidFill>
                  <a:srgbClr val="000000"/>
                </a:solidFill>
              </a:rPr>
              <a:t>ID</a:t>
            </a:r>
            <a:r>
              <a:rPr lang="ja-JP" altLang="en-US" sz="1200" dirty="0">
                <a:solidFill>
                  <a:srgbClr val="000000"/>
                </a:solidFill>
              </a:rPr>
              <a:t>番号法においては、行政手続上のデータを特定の自然人へ明確に割当てること、データの質の向上を実現すること、公的機関保有データの再提出を削減することを目的として制定されている。</a:t>
            </a:r>
          </a:p>
          <a:p>
            <a:pPr marL="171450" lvl="0" indent="-171450">
              <a:buFont typeface="Arial" panose="020B0604020202020204" pitchFamily="34" charset="0"/>
              <a:buChar char="•"/>
              <a:defRPr/>
            </a:pPr>
            <a:r>
              <a:rPr lang="ja-JP" altLang="en-US" sz="1200" dirty="0">
                <a:solidFill>
                  <a:srgbClr val="000000"/>
                </a:solidFill>
              </a:rPr>
              <a:t>主な規定</a:t>
            </a:r>
            <a:endParaRPr lang="en-US" altLang="ja-JP" sz="1200" dirty="0">
              <a:solidFill>
                <a:srgbClr val="000000"/>
              </a:solidFill>
            </a:endParaRPr>
          </a:p>
          <a:p>
            <a:pPr marL="358775" indent="-171450">
              <a:buFont typeface="Wingdings" panose="05000000000000000000" pitchFamily="2" charset="2"/>
              <a:buChar char="Ø"/>
              <a:defRPr/>
            </a:pPr>
            <a:r>
              <a:rPr lang="ja-JP" altLang="en-US" sz="1200" dirty="0">
                <a:solidFill>
                  <a:srgbClr val="000000"/>
                </a:solidFill>
              </a:rPr>
              <a:t>人口登録簿、外国人登録簿、運転免許証登録簿等の総数 </a:t>
            </a:r>
            <a:r>
              <a:rPr lang="en-US" altLang="ja-JP" sz="1200" dirty="0">
                <a:solidFill>
                  <a:srgbClr val="000000"/>
                </a:solidFill>
              </a:rPr>
              <a:t>51 </a:t>
            </a:r>
            <a:r>
              <a:rPr lang="ja-JP" altLang="en-US" sz="1200" dirty="0">
                <a:solidFill>
                  <a:srgbClr val="000000"/>
                </a:solidFill>
              </a:rPr>
              <a:t>の登録簿へ税務識別番号を追加する旨</a:t>
            </a:r>
            <a:endParaRPr lang="en-US" altLang="ja-JP" sz="1200" dirty="0">
              <a:solidFill>
                <a:srgbClr val="000000"/>
              </a:solidFill>
            </a:endParaRPr>
          </a:p>
          <a:p>
            <a:pPr marL="358775" indent="-171450">
              <a:buFont typeface="Wingdings" panose="05000000000000000000" pitchFamily="2" charset="2"/>
              <a:buChar char="Ø"/>
              <a:defRPr/>
            </a:pPr>
            <a:r>
              <a:rPr lang="ja-JP" altLang="en-US" sz="1200" dirty="0">
                <a:solidFill>
                  <a:srgbClr val="000000"/>
                </a:solidFill>
              </a:rPr>
              <a:t>各種登録簿の把握・各機関への税務識別番号等の送信（各機関とのデータのやり取りにおける仲介役を担う）・プロジェクト管理等を行う機関として登録現代化官庁を設置する旨</a:t>
            </a:r>
            <a:endParaRPr lang="en-US" altLang="ja-JP" sz="1200" dirty="0">
              <a:solidFill>
                <a:srgbClr val="000000"/>
              </a:solidFill>
            </a:endParaRPr>
          </a:p>
          <a:p>
            <a:pPr marL="358775" indent="-171450">
              <a:buFont typeface="Wingdings" panose="05000000000000000000" pitchFamily="2" charset="2"/>
              <a:buChar char="Ø"/>
              <a:defRPr/>
            </a:pPr>
            <a:r>
              <a:rPr lang="ja-JP" altLang="en-US" sz="1200" dirty="0">
                <a:solidFill>
                  <a:srgbClr val="000000"/>
                </a:solidFill>
              </a:rPr>
              <a:t>連邦中央税務局が保存する個人データとして税務識別番号、姓、旧姓、名、生年月日、出生地、性別、及び国籍等を基本データとして規定する旨</a:t>
            </a:r>
            <a:endParaRPr lang="en-US" altLang="ja-JP" sz="1200" dirty="0">
              <a:solidFill>
                <a:srgbClr val="000000"/>
              </a:solidFill>
            </a:endParaRPr>
          </a:p>
          <a:p>
            <a:pPr marL="358775" indent="-171450">
              <a:buFont typeface="Wingdings" panose="05000000000000000000" pitchFamily="2" charset="2"/>
              <a:buChar char="Ø"/>
              <a:defRPr/>
            </a:pPr>
            <a:r>
              <a:rPr lang="en-US" altLang="ja-JP" sz="1200" dirty="0">
                <a:solidFill>
                  <a:srgbClr val="000000"/>
                </a:solidFill>
              </a:rPr>
              <a:t>2 </a:t>
            </a:r>
            <a:r>
              <a:rPr lang="ja-JP" altLang="en-US" sz="1200" dirty="0">
                <a:solidFill>
                  <a:srgbClr val="000000"/>
                </a:solidFill>
              </a:rPr>
              <a:t>年ごとに連邦データ保護・情報自由受託官による登録現代化官庁への監査を実施する旨</a:t>
            </a:r>
            <a:endParaRPr lang="en-US" altLang="ja-JP" sz="1200" dirty="0">
              <a:solidFill>
                <a:srgbClr val="000000"/>
              </a:solidFill>
            </a:endParaRPr>
          </a:p>
          <a:p>
            <a:pPr marL="358775" indent="-171450">
              <a:buFont typeface="Wingdings" panose="05000000000000000000" pitchFamily="2" charset="2"/>
              <a:buChar char="Ø"/>
              <a:defRPr/>
            </a:pPr>
            <a:r>
              <a:rPr lang="en-US" altLang="ja-JP" sz="1200" dirty="0">
                <a:solidFill>
                  <a:srgbClr val="000000"/>
                </a:solidFill>
              </a:rPr>
              <a:t>3 </a:t>
            </a:r>
            <a:r>
              <a:rPr lang="ja-JP" altLang="en-US" sz="1200" dirty="0">
                <a:solidFill>
                  <a:srgbClr val="000000"/>
                </a:solidFill>
              </a:rPr>
              <a:t>年ごとに連邦内務建設国土省による登録現代化官庁のデータ処理に関する評価及び連邦議会への報告を行う旨</a:t>
            </a:r>
            <a:endParaRPr lang="en-US" altLang="ja-JP" sz="1200" dirty="0">
              <a:solidFill>
                <a:srgbClr val="000000"/>
              </a:solidFill>
            </a:endParaRPr>
          </a:p>
          <a:p>
            <a:pPr marL="358775" indent="-171450">
              <a:buFont typeface="Wingdings" panose="05000000000000000000" pitchFamily="2" charset="2"/>
              <a:buChar char="Ø"/>
              <a:defRPr/>
            </a:pPr>
            <a:r>
              <a:rPr lang="en-US" altLang="ja-JP" sz="1200" dirty="0">
                <a:solidFill>
                  <a:srgbClr val="000000"/>
                </a:solidFill>
              </a:rPr>
              <a:t>ID</a:t>
            </a:r>
            <a:r>
              <a:rPr lang="ja-JP" altLang="en-US" sz="1200" dirty="0">
                <a:solidFill>
                  <a:srgbClr val="000000"/>
                </a:solidFill>
              </a:rPr>
              <a:t>番号法施行後 </a:t>
            </a:r>
            <a:r>
              <a:rPr lang="en-US" altLang="ja-JP" sz="1200" dirty="0">
                <a:solidFill>
                  <a:srgbClr val="000000"/>
                </a:solidFill>
              </a:rPr>
              <a:t>5 </a:t>
            </a:r>
            <a:r>
              <a:rPr lang="ja-JP" altLang="en-US" sz="1200" dirty="0">
                <a:solidFill>
                  <a:srgbClr val="000000"/>
                </a:solidFill>
              </a:rPr>
              <a:t>年目に専門家の関与の下での評価及び連邦議会への報告・提言する旨　等</a:t>
            </a:r>
          </a:p>
        </p:txBody>
      </p:sp>
      <p:sp>
        <p:nvSpPr>
          <p:cNvPr id="18" name="正方形/長方形 17"/>
          <p:cNvSpPr/>
          <p:nvPr/>
        </p:nvSpPr>
        <p:spPr>
          <a:xfrm>
            <a:off x="642437" y="3756660"/>
            <a:ext cx="2278189"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spcBef>
                <a:spcPts val="300"/>
              </a:spcBef>
            </a:pPr>
            <a:r>
              <a:rPr lang="en-US" altLang="ja-JP" sz="1400" b="1" dirty="0">
                <a:solidFill>
                  <a:srgbClr val="FFFFFF"/>
                </a:solidFill>
                <a:latin typeface="Meiryo UI" panose="020B0604030504040204" pitchFamily="50" charset="-128"/>
                <a:ea typeface="Meiryo UI" panose="020B0604030504040204" pitchFamily="50" charset="-128"/>
              </a:rPr>
              <a:t>ID</a:t>
            </a:r>
            <a:r>
              <a:rPr lang="ja-JP" altLang="en-US" sz="1400" b="1" dirty="0">
                <a:solidFill>
                  <a:srgbClr val="FFFFFF"/>
                </a:solidFill>
                <a:latin typeface="Meiryo UI" panose="020B0604030504040204" pitchFamily="50" charset="-128"/>
                <a:ea typeface="Meiryo UI" panose="020B0604030504040204" pitchFamily="50" charset="-128"/>
              </a:rPr>
              <a:t>番号法</a:t>
            </a:r>
            <a:endParaRPr lang="en-US" altLang="ja-JP" sz="1400" b="1" dirty="0">
              <a:solidFill>
                <a:srgbClr val="FFFFF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479670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3" name="正方形/長方形 12"/>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4" name="正方形/長方形 13"/>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5" name="正方形/長方形 14"/>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9" name="テキスト ボックス 8"/>
          <p:cNvSpPr txBox="1"/>
          <p:nvPr/>
        </p:nvSpPr>
        <p:spPr>
          <a:xfrm>
            <a:off x="331490" y="698182"/>
            <a:ext cx="9242723" cy="1018192"/>
          </a:xfrm>
          <a:prstGeom prst="rect">
            <a:avLst/>
          </a:prstGeom>
          <a:noFill/>
        </p:spPr>
        <p:txBody>
          <a:bodyPr wrap="square" lIns="0" rIns="0" rtlCol="0">
            <a:noAutofit/>
          </a:bodyPr>
          <a:lstStyle/>
          <a:p>
            <a:pPr lvl="0" defTabSz="288000">
              <a:defRPr/>
            </a:pPr>
            <a:r>
              <a:rPr lang="ja-JP" altLang="en-US" sz="1600" b="1" dirty="0" smtClean="0">
                <a:solidFill>
                  <a:srgbClr val="000000"/>
                </a:solidFill>
                <a:latin typeface="Meiryo UI"/>
                <a:ea typeface="Meiryo UI"/>
              </a:rPr>
              <a:t>ドイツではデジタル</a:t>
            </a:r>
            <a:r>
              <a:rPr lang="ja-JP" altLang="en-US" sz="1600" b="1" dirty="0">
                <a:solidFill>
                  <a:srgbClr val="000000"/>
                </a:solidFill>
                <a:latin typeface="Meiryo UI"/>
                <a:ea typeface="Meiryo UI"/>
              </a:rPr>
              <a:t>認証</a:t>
            </a:r>
            <a:r>
              <a:rPr lang="ja-JP" altLang="en-US" sz="1600" b="1" dirty="0" smtClean="0">
                <a:solidFill>
                  <a:srgbClr val="000000"/>
                </a:solidFill>
                <a:latin typeface="Meiryo UI"/>
                <a:ea typeface="Meiryo UI"/>
              </a:rPr>
              <a:t>手段として</a:t>
            </a:r>
            <a:r>
              <a:rPr lang="en-US" altLang="ja-JP" sz="1600" b="1" dirty="0" err="1" smtClean="0">
                <a:solidFill>
                  <a:srgbClr val="000000"/>
                </a:solidFill>
                <a:latin typeface="Meiryo UI"/>
              </a:rPr>
              <a:t>eID</a:t>
            </a:r>
            <a:r>
              <a:rPr lang="ja-JP" altLang="en-US" sz="1600" b="1" dirty="0" smtClean="0">
                <a:solidFill>
                  <a:srgbClr val="000000"/>
                </a:solidFill>
                <a:latin typeface="Meiryo UI"/>
              </a:rPr>
              <a:t>カード</a:t>
            </a:r>
            <a:r>
              <a:rPr lang="ja-JP" altLang="en-US" sz="1600" b="1" dirty="0">
                <a:solidFill>
                  <a:srgbClr val="000000"/>
                </a:solidFill>
                <a:latin typeface="Meiryo UI"/>
              </a:rPr>
              <a:t>が</a:t>
            </a:r>
            <a:r>
              <a:rPr lang="en-US" altLang="ja-JP" sz="1600" b="1" dirty="0" smtClean="0">
                <a:solidFill>
                  <a:srgbClr val="000000"/>
                </a:solidFill>
                <a:latin typeface="Meiryo UI"/>
              </a:rPr>
              <a:t>2010</a:t>
            </a:r>
            <a:r>
              <a:rPr lang="ja-JP" altLang="en-US" sz="1600" b="1" dirty="0">
                <a:solidFill>
                  <a:srgbClr val="000000"/>
                </a:solidFill>
                <a:latin typeface="Meiryo UI"/>
              </a:rPr>
              <a:t>年から導入されており、</a:t>
            </a:r>
            <a:r>
              <a:rPr lang="en-US" altLang="ja-JP" sz="1600" b="1" dirty="0">
                <a:solidFill>
                  <a:srgbClr val="000000"/>
                </a:solidFill>
                <a:latin typeface="Meiryo UI"/>
              </a:rPr>
              <a:t>16</a:t>
            </a:r>
            <a:r>
              <a:rPr lang="ja-JP" altLang="en-US" sz="1600" b="1" dirty="0">
                <a:solidFill>
                  <a:srgbClr val="000000"/>
                </a:solidFill>
                <a:latin typeface="Meiryo UI"/>
              </a:rPr>
              <a:t>歳以上のドイツ国民に対して取得が義務付けられている</a:t>
            </a:r>
            <a:r>
              <a:rPr lang="ja-JP" altLang="en-US" sz="1600" b="1" dirty="0" smtClean="0">
                <a:solidFill>
                  <a:srgbClr val="000000"/>
                </a:solidFill>
                <a:latin typeface="Meiryo UI"/>
              </a:rPr>
              <a:t>。共通識別番号とは関連が見られないことから、共通識別制度とデジタル</a:t>
            </a:r>
            <a:r>
              <a:rPr lang="en-US" altLang="ja-JP" sz="1600" b="1" dirty="0" smtClean="0">
                <a:solidFill>
                  <a:srgbClr val="000000"/>
                </a:solidFill>
                <a:latin typeface="Meiryo UI"/>
              </a:rPr>
              <a:t>ID</a:t>
            </a:r>
            <a:r>
              <a:rPr lang="ja-JP" altLang="en-US" sz="1600" b="1" dirty="0" smtClean="0">
                <a:solidFill>
                  <a:srgbClr val="000000"/>
                </a:solidFill>
                <a:latin typeface="Meiryo UI"/>
              </a:rPr>
              <a:t>は別個の取り組みとして推進されていると想定される</a:t>
            </a:r>
            <a:endParaRPr lang="en-US" altLang="ja-JP" sz="1600" b="1" dirty="0" smtClean="0">
              <a:solidFill>
                <a:srgbClr val="000000"/>
              </a:solidFill>
              <a:latin typeface="Meiryo UI"/>
            </a:endParaRPr>
          </a:p>
          <a:p>
            <a:pPr lvl="0" defTabSz="288000">
              <a:defRPr/>
            </a:pPr>
            <a:r>
              <a:rPr lang="en-US" altLang="ja-JP" sz="1600" b="1" dirty="0" smtClean="0">
                <a:solidFill>
                  <a:srgbClr val="000000"/>
                </a:solidFill>
                <a:latin typeface="Meiryo UI"/>
              </a:rPr>
              <a:t>2017</a:t>
            </a:r>
            <a:r>
              <a:rPr lang="ja-JP" altLang="en-US" sz="1600" b="1" dirty="0">
                <a:solidFill>
                  <a:srgbClr val="000000"/>
                </a:solidFill>
                <a:latin typeface="Meiryo UI"/>
              </a:rPr>
              <a:t>年の連邦法改正により、</a:t>
            </a:r>
            <a:r>
              <a:rPr lang="en-US" altLang="ja-JP" sz="1600" b="1" dirty="0" err="1">
                <a:solidFill>
                  <a:srgbClr val="000000"/>
                </a:solidFill>
                <a:latin typeface="Meiryo UI"/>
              </a:rPr>
              <a:t>eID</a:t>
            </a:r>
            <a:r>
              <a:rPr lang="ja-JP" altLang="en-US" sz="1600" b="1" dirty="0">
                <a:solidFill>
                  <a:srgbClr val="000000"/>
                </a:solidFill>
                <a:latin typeface="Meiryo UI"/>
              </a:rPr>
              <a:t>カードの発行時に電子署名機能を付与することが可能と</a:t>
            </a:r>
            <a:r>
              <a:rPr lang="ja-JP" altLang="en-US" sz="1600" b="1" dirty="0" smtClean="0">
                <a:solidFill>
                  <a:srgbClr val="000000"/>
                </a:solidFill>
                <a:latin typeface="Meiryo UI"/>
              </a:rPr>
              <a:t>なり、</a:t>
            </a:r>
            <a:r>
              <a:rPr lang="ja-JP" altLang="en-US" sz="1600" b="1" dirty="0" smtClean="0">
                <a:solidFill>
                  <a:srgbClr val="000000"/>
                </a:solidFill>
                <a:latin typeface="Meiryo UI"/>
                <a:ea typeface="Meiryo UI"/>
              </a:rPr>
              <a:t>登録現代化法によって整備されている行政サービスオンラインポータルサイトにおいても、</a:t>
            </a:r>
            <a:r>
              <a:rPr lang="en-US" altLang="ja-JP" sz="1600" b="1" dirty="0" err="1" smtClean="0">
                <a:solidFill>
                  <a:srgbClr val="000000"/>
                </a:solidFill>
                <a:latin typeface="Meiryo UI"/>
                <a:ea typeface="Meiryo UI"/>
              </a:rPr>
              <a:t>eID</a:t>
            </a:r>
            <a:r>
              <a:rPr lang="ja-JP" altLang="en-US" sz="1600" b="1" dirty="0" smtClean="0">
                <a:solidFill>
                  <a:srgbClr val="000000"/>
                </a:solidFill>
                <a:latin typeface="Meiryo UI"/>
                <a:ea typeface="Meiryo UI"/>
              </a:rPr>
              <a:t>カードを用いた本人認証機能を使用することができるとされている</a:t>
            </a:r>
            <a:r>
              <a:rPr lang="en-US" altLang="ja-JP" sz="1600" b="1" baseline="30000" dirty="0" smtClean="0">
                <a:solidFill>
                  <a:srgbClr val="000000"/>
                </a:solidFill>
                <a:latin typeface="Meiryo UI"/>
                <a:ea typeface="Meiryo UI"/>
              </a:rPr>
              <a:t>1</a:t>
            </a:r>
            <a:endParaRPr kumimoji="1" lang="en-US" altLang="ja-JP" sz="1600" b="1" i="0" u="none" strike="noStrike" kern="1200" cap="none" spc="0" normalizeH="0" baseline="30000" noProof="0" dirty="0">
              <a:ln>
                <a:noFill/>
              </a:ln>
              <a:solidFill>
                <a:srgbClr val="000000"/>
              </a:solidFill>
              <a:effectLst/>
              <a:uLnTx/>
              <a:uFillTx/>
              <a:latin typeface="Meiryo UI"/>
              <a:ea typeface="Meiryo UI"/>
            </a:endParaRPr>
          </a:p>
        </p:txBody>
      </p:sp>
      <p:sp>
        <p:nvSpPr>
          <p:cNvPr id="10" name="ホームベース 9"/>
          <p:cNvSpPr/>
          <p:nvPr/>
        </p:nvSpPr>
        <p:spPr>
          <a:xfrm>
            <a:off x="811647" y="4325313"/>
            <a:ext cx="8270220" cy="25329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 name="楕円 10"/>
          <p:cNvSpPr/>
          <p:nvPr/>
        </p:nvSpPr>
        <p:spPr>
          <a:xfrm>
            <a:off x="2007656" y="419577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 name="テキスト ボックス 11"/>
          <p:cNvSpPr txBox="1"/>
          <p:nvPr/>
        </p:nvSpPr>
        <p:spPr>
          <a:xfrm>
            <a:off x="2039678" y="4304024"/>
            <a:ext cx="517330" cy="330553"/>
          </a:xfrm>
          <a:prstGeom prst="rect">
            <a:avLst/>
          </a:prstGeom>
        </p:spPr>
        <p:txBody>
          <a:bodyPr vert="horz" wrap="none" lIns="0" tIns="45720" rIns="0" bIns="45720" rtlCol="0" anchor="t" anchorCtr="0">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Arial"/>
                <a:ea typeface="Meiryo UI"/>
              </a:rPr>
              <a:t>2010</a:t>
            </a:r>
            <a:r>
              <a:rPr lang="ja-JP" altLang="en-US" sz="1600" dirty="0">
                <a:solidFill>
                  <a:srgbClr val="000000"/>
                </a:solidFill>
                <a:latin typeface="Arial"/>
                <a:ea typeface="Meiryo UI"/>
              </a:rPr>
              <a:t>年</a:t>
            </a:r>
            <a:endParaRPr kumimoji="1" lang="en-US" altLang="ja-JP" sz="16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6" name="楕円 15"/>
          <p:cNvSpPr/>
          <p:nvPr/>
        </p:nvSpPr>
        <p:spPr>
          <a:xfrm>
            <a:off x="6553829" y="419577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7" name="テキスト ボックス 16"/>
          <p:cNvSpPr txBox="1"/>
          <p:nvPr/>
        </p:nvSpPr>
        <p:spPr>
          <a:xfrm>
            <a:off x="6606749" y="4303229"/>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Arial"/>
                <a:ea typeface="Meiryo UI"/>
                <a:cs typeface="+mn-cs"/>
              </a:rPr>
              <a:t>2017</a:t>
            </a:r>
            <a:endParaRPr kumimoji="1" lang="ja-JP" altLang="en-US" sz="16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9" name="正方形/長方形 18"/>
          <p:cNvSpPr/>
          <p:nvPr/>
        </p:nvSpPr>
        <p:spPr>
          <a:xfrm>
            <a:off x="2245715" y="3078615"/>
            <a:ext cx="96108" cy="1202894"/>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0" name="正方形/長方形 19"/>
          <p:cNvSpPr/>
          <p:nvPr/>
        </p:nvSpPr>
        <p:spPr>
          <a:xfrm>
            <a:off x="6758363" y="2545345"/>
            <a:ext cx="2230340" cy="757049"/>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1" u="sng" dirty="0">
                <a:solidFill>
                  <a:srgbClr val="000000"/>
                </a:solidFill>
                <a:latin typeface="Arial"/>
                <a:ea typeface="Meiryo UI"/>
              </a:rPr>
              <a:t>連邦</a:t>
            </a:r>
            <a:r>
              <a:rPr lang="ja-JP" altLang="en-US" sz="1200" b="1" u="sng" noProof="0" dirty="0">
                <a:solidFill>
                  <a:srgbClr val="000000"/>
                </a:solidFill>
                <a:latin typeface="Arial"/>
                <a:ea typeface="Meiryo UI"/>
              </a:rPr>
              <a:t>法改正</a:t>
            </a: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a:t>
            </a:r>
            <a:r>
              <a:rPr kumimoji="1" lang="en-US" altLang="ja-JP" sz="1200" b="1" i="0" u="sng" strike="noStrike" kern="1200" cap="none" spc="0" normalizeH="0" baseline="0" noProof="0" dirty="0">
                <a:ln>
                  <a:noFill/>
                </a:ln>
                <a:solidFill>
                  <a:srgbClr val="000000"/>
                </a:solidFill>
                <a:effectLst/>
                <a:uLnTx/>
                <a:uFillTx/>
                <a:latin typeface="Arial"/>
                <a:ea typeface="Meiryo UI"/>
                <a:cs typeface="+mn-cs"/>
              </a:rPr>
              <a:t>2017</a:t>
            </a:r>
            <a:r>
              <a:rPr kumimoji="1" lang="ja-JP" altLang="en-US" sz="1200" b="1" i="0" u="sng" strike="noStrike" kern="1200" cap="none" spc="0" normalizeH="0" baseline="0" noProof="0" dirty="0">
                <a:ln>
                  <a:noFill/>
                </a:ln>
                <a:solidFill>
                  <a:srgbClr val="000000"/>
                </a:solidFill>
                <a:effectLst/>
                <a:uLnTx/>
                <a:uFillTx/>
                <a:latin typeface="Arial"/>
                <a:ea typeface="Meiryo UI"/>
                <a:cs typeface="+mn-cs"/>
              </a:rPr>
              <a:t>年）</a:t>
            </a:r>
            <a:endParaRPr kumimoji="1" lang="en-US" altLang="ja-JP" sz="1200" b="1" i="0" u="none" strike="noStrike" kern="1200" cap="none" spc="0" normalizeH="0" baseline="0" noProof="0" dirty="0">
              <a:ln>
                <a:noFill/>
              </a:ln>
              <a:solidFill>
                <a:srgbClr val="FF0000"/>
              </a:solidFill>
              <a:effectLst/>
              <a:uLnTx/>
              <a:uFillTx/>
              <a:latin typeface="Arial"/>
              <a:ea typeface="Meiryo UI"/>
              <a:cs typeface="+mn-cs"/>
            </a:endParaRPr>
          </a:p>
          <a:p>
            <a:pPr lvl="0">
              <a:defRPr/>
            </a:pPr>
            <a:r>
              <a:rPr lang="en-US" altLang="ja-JP" sz="1200" dirty="0" err="1">
                <a:solidFill>
                  <a:srgbClr val="000000"/>
                </a:solidFill>
              </a:rPr>
              <a:t>eID</a:t>
            </a:r>
            <a:r>
              <a:rPr lang="ja-JP" altLang="en-US" sz="1200" dirty="0">
                <a:solidFill>
                  <a:srgbClr val="000000"/>
                </a:solidFill>
              </a:rPr>
              <a:t>カードの発行時に電子署名機能を付与することが可能となる。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1" name="正方形/長方形 20"/>
          <p:cNvSpPr/>
          <p:nvPr/>
        </p:nvSpPr>
        <p:spPr>
          <a:xfrm>
            <a:off x="6756281" y="3302395"/>
            <a:ext cx="96108" cy="979114"/>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2" name="正方形/長方形 21"/>
          <p:cNvSpPr/>
          <p:nvPr/>
        </p:nvSpPr>
        <p:spPr>
          <a:xfrm>
            <a:off x="3124439" y="5007060"/>
            <a:ext cx="3040238" cy="1015663"/>
          </a:xfrm>
          <a:prstGeom prst="rect">
            <a:avLst/>
          </a:prstGeom>
          <a:solidFill>
            <a:schemeClr val="accent1">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200" dirty="0">
                <a:solidFill>
                  <a:srgbClr val="000000"/>
                </a:solidFill>
                <a:latin typeface="Arial"/>
                <a:ea typeface="Meiryo UI"/>
              </a:rPr>
              <a:t>～</a:t>
            </a:r>
            <a:r>
              <a:rPr lang="en-US" altLang="ja-JP" sz="1200" dirty="0">
                <a:solidFill>
                  <a:srgbClr val="000000"/>
                </a:solidFill>
                <a:latin typeface="Arial"/>
                <a:ea typeface="Meiryo UI"/>
              </a:rPr>
              <a:t>2017</a:t>
            </a:r>
            <a:r>
              <a:rPr lang="ja-JP" altLang="en-US" sz="1200" dirty="0">
                <a:solidFill>
                  <a:srgbClr val="000000"/>
                </a:solidFill>
                <a:latin typeface="Arial"/>
                <a:ea typeface="Meiryo UI"/>
              </a:rPr>
              <a:t>年</a:t>
            </a:r>
            <a:endParaRPr lang="en-US" altLang="ja-JP" sz="1200" dirty="0">
              <a:solidFill>
                <a:srgbClr val="000000"/>
              </a:solidFill>
              <a:latin typeface="Arial"/>
              <a:ea typeface="Meiryo UI"/>
            </a:endParaRPr>
          </a:p>
          <a:p>
            <a:r>
              <a:rPr lang="ja-JP" altLang="en-US" sz="1200" dirty="0">
                <a:solidFill>
                  <a:srgbClr val="000000"/>
                </a:solidFill>
                <a:latin typeface="Arial"/>
                <a:ea typeface="Meiryo UI"/>
              </a:rPr>
              <a:t>電子的な個人認証（利用者証明用電子証明書）の機能を含む電子署名機能の利用にあたって、</a:t>
            </a:r>
            <a:r>
              <a:rPr lang="en-US" altLang="ja-JP" sz="1200" dirty="0" err="1">
                <a:solidFill>
                  <a:srgbClr val="000000"/>
                </a:solidFill>
                <a:latin typeface="Arial"/>
                <a:ea typeface="Meiryo UI"/>
              </a:rPr>
              <a:t>eID</a:t>
            </a:r>
            <a:r>
              <a:rPr lang="ja-JP" altLang="en-US" sz="1200" dirty="0">
                <a:solidFill>
                  <a:srgbClr val="000000"/>
                </a:solidFill>
                <a:latin typeface="Arial"/>
                <a:ea typeface="Meiryo UI"/>
              </a:rPr>
              <a:t>カードの取得とは別に、電子署名機能のアクティブ化の手続が必要とされていた。</a:t>
            </a:r>
          </a:p>
        </p:txBody>
      </p:sp>
      <p:sp>
        <p:nvSpPr>
          <p:cNvPr id="24" name="正方形/長方形 23"/>
          <p:cNvSpPr/>
          <p:nvPr/>
        </p:nvSpPr>
        <p:spPr>
          <a:xfrm>
            <a:off x="334319" y="6363687"/>
            <a:ext cx="9240538" cy="369332"/>
          </a:xfrm>
          <a:prstGeom prst="rect">
            <a:avLst/>
          </a:prstGeom>
        </p:spPr>
        <p:txBody>
          <a:bodyPr wrap="square">
            <a:spAutoFit/>
          </a:bodyPr>
          <a:lstStyle/>
          <a:p>
            <a:r>
              <a:rPr lang="ja-JP" altLang="en-US" sz="900" dirty="0">
                <a:latin typeface="+mn-ea"/>
              </a:rPr>
              <a:t>出所</a:t>
            </a:r>
            <a:r>
              <a:rPr lang="ja-JP" altLang="en-US" sz="900" dirty="0" smtClean="0">
                <a:latin typeface="+mn-ea"/>
              </a:rPr>
              <a:t>）</a:t>
            </a:r>
            <a:r>
              <a:rPr lang="en-US" altLang="ja-JP" sz="900" dirty="0" smtClean="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a:t>
            </a:r>
            <a:r>
              <a:rPr lang="en-US" altLang="ja-JP" sz="900" dirty="0" smtClean="0">
                <a:solidFill>
                  <a:srgbClr val="000000"/>
                </a:solidFill>
                <a:latin typeface="+mn-ea"/>
              </a:rPr>
              <a:t>dl.ndl.go.jp/view/download/digidepo_12295665_po_02920002.pdf?contentNo=1</a:t>
            </a:r>
          </a:p>
          <a:p>
            <a:r>
              <a:rPr lang="ja-JP" altLang="en-US" sz="900" dirty="0">
                <a:solidFill>
                  <a:srgbClr val="000000"/>
                </a:solidFill>
                <a:latin typeface="+mn-ea"/>
              </a:rPr>
              <a:t>　</a:t>
            </a:r>
            <a:r>
              <a:rPr lang="ja-JP" altLang="en-US" sz="900" dirty="0" smtClean="0">
                <a:solidFill>
                  <a:srgbClr val="000000"/>
                </a:solidFill>
                <a:latin typeface="+mn-ea"/>
              </a:rPr>
              <a:t>　　　 </a:t>
            </a:r>
            <a:r>
              <a:rPr lang="en-US" altLang="ja-JP" sz="900" dirty="0">
                <a:solidFill>
                  <a:srgbClr val="000000"/>
                </a:solidFill>
                <a:latin typeface="+mn-ea"/>
              </a:rPr>
              <a:t>2  https://dl.ndl.go.jp/view/download/digidepo_8747938_po_02610004.pdf?contentNo=1</a:t>
            </a:r>
            <a:endParaRPr lang="en-US" altLang="ja-JP" sz="900" dirty="0">
              <a:latin typeface="+mn-ea"/>
            </a:endParaRPr>
          </a:p>
        </p:txBody>
      </p:sp>
      <p:sp>
        <p:nvSpPr>
          <p:cNvPr id="18" name="正方形/長方形 17"/>
          <p:cNvSpPr/>
          <p:nvPr/>
        </p:nvSpPr>
        <p:spPr>
          <a:xfrm>
            <a:off x="2245714" y="2559841"/>
            <a:ext cx="2708874" cy="1207482"/>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b="1" u="sng" dirty="0" err="1">
                <a:solidFill>
                  <a:srgbClr val="000000"/>
                </a:solidFill>
                <a:latin typeface="Arial"/>
                <a:ea typeface="Meiryo UI"/>
              </a:rPr>
              <a:t>eID</a:t>
            </a:r>
            <a:r>
              <a:rPr lang="ja-JP" altLang="en-US" sz="1200" b="1" u="sng" dirty="0">
                <a:solidFill>
                  <a:srgbClr val="000000"/>
                </a:solidFill>
                <a:latin typeface="Arial"/>
                <a:ea typeface="Meiryo UI"/>
              </a:rPr>
              <a:t>カードの</a:t>
            </a:r>
            <a:r>
              <a:rPr lang="ja-JP" altLang="en-US" sz="1200" b="1" u="sng" dirty="0" smtClean="0">
                <a:solidFill>
                  <a:srgbClr val="000000"/>
                </a:solidFill>
                <a:latin typeface="Arial"/>
                <a:ea typeface="Meiryo UI"/>
              </a:rPr>
              <a:t>導入（</a:t>
            </a:r>
            <a:r>
              <a:rPr lang="en-US" altLang="ja-JP" sz="1200" b="1" u="sng" dirty="0" smtClean="0">
                <a:solidFill>
                  <a:srgbClr val="000000"/>
                </a:solidFill>
                <a:latin typeface="Arial"/>
                <a:ea typeface="Meiryo UI"/>
              </a:rPr>
              <a:t>2010</a:t>
            </a:r>
            <a:r>
              <a:rPr lang="ja-JP" altLang="en-US" sz="1200" b="1" u="sng" dirty="0" smtClean="0">
                <a:solidFill>
                  <a:srgbClr val="000000"/>
                </a:solidFill>
                <a:latin typeface="Arial"/>
                <a:ea typeface="Meiryo UI"/>
              </a:rPr>
              <a:t>年～）</a:t>
            </a:r>
            <a:endParaRPr lang="en-US" altLang="ja-JP" sz="1200" b="1" u="sng" dirty="0" smtClean="0">
              <a:solidFill>
                <a:srgbClr val="000000"/>
              </a:solidFill>
              <a:latin typeface="Arial"/>
              <a:ea typeface="Meiryo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solidFill>
                  <a:srgbClr val="000000"/>
                </a:solidFill>
                <a:latin typeface="Arial"/>
                <a:ea typeface="Meiryo UI"/>
              </a:rPr>
              <a:t>署名法（</a:t>
            </a:r>
            <a:r>
              <a:rPr lang="en-US" altLang="ja-JP" sz="1200" dirty="0" smtClean="0">
                <a:solidFill>
                  <a:srgbClr val="000000"/>
                </a:solidFill>
                <a:latin typeface="Arial"/>
                <a:ea typeface="Meiryo UI"/>
              </a:rPr>
              <a:t>1997</a:t>
            </a:r>
            <a:r>
              <a:rPr lang="ja-JP" altLang="en-US" sz="1200" dirty="0" smtClean="0">
                <a:solidFill>
                  <a:srgbClr val="000000"/>
                </a:solidFill>
                <a:latin typeface="Arial"/>
                <a:ea typeface="Meiryo UI"/>
              </a:rPr>
              <a:t>年）によって行政手続きにおける電子署名による申請を推進しようとしたものの使用の難しさから普及せず、新たな電子的本人証明手段として導入された</a:t>
            </a:r>
            <a:r>
              <a:rPr lang="en-US" altLang="ja-JP" sz="1200" baseline="30000" dirty="0" smtClean="0">
                <a:solidFill>
                  <a:srgbClr val="000000"/>
                </a:solidFill>
                <a:latin typeface="Arial"/>
                <a:ea typeface="Meiryo UI"/>
              </a:rPr>
              <a:t>2</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solidFill>
                  <a:srgbClr val="000000"/>
                </a:solidFill>
                <a:latin typeface="Arial"/>
                <a:ea typeface="Meiryo UI"/>
              </a:rPr>
              <a:t>共通識別番号の記載はされていない</a:t>
            </a:r>
            <a:endParaRPr lang="en-US" altLang="ja-JP" sz="1200" dirty="0" smtClean="0">
              <a:solidFill>
                <a:srgbClr val="000000"/>
              </a:solidFill>
              <a:latin typeface="Arial"/>
              <a:ea typeface="Meiryo UI"/>
            </a:endParaRPr>
          </a:p>
        </p:txBody>
      </p:sp>
    </p:spTree>
    <p:extLst>
      <p:ext uri="{BB962C8B-B14F-4D97-AF65-F5344CB8AC3E}">
        <p14:creationId xmlns:p14="http://schemas.microsoft.com/office/powerpoint/2010/main" val="1866160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b="1" spc="0" dirty="0" err="1">
                <a:solidFill>
                  <a:schemeClr val="accent2">
                    <a:lumMod val="90000"/>
                    <a:lumOff val="10000"/>
                  </a:schemeClr>
                </a:solidFill>
              </a:rPr>
              <a:t>eID</a:t>
            </a:r>
            <a:r>
              <a:rPr lang="ja-JP" altLang="en-US" sz="1800" dirty="0">
                <a:solidFill>
                  <a:schemeClr val="accent2">
                    <a:lumMod val="90000"/>
                    <a:lumOff val="10000"/>
                  </a:schemeClr>
                </a:solidFill>
              </a:rPr>
              <a:t>を用いた個人認証の推進</a:t>
            </a:r>
            <a:endParaRPr lang="ja-JP" altLang="en-US" sz="1800" b="1" spc="0" dirty="0">
              <a:solidFill>
                <a:schemeClr val="accent2">
                  <a:lumMod val="90000"/>
                  <a:lumOff val="10000"/>
                </a:schemeClr>
              </a:solidFill>
            </a:endParaRPr>
          </a:p>
        </p:txBody>
      </p:sp>
      <p:sp>
        <p:nvSpPr>
          <p:cNvPr id="9" name="正方形/長方形 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3" name="正方形/長方形 12"/>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4" name="正方形/長方形 13"/>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0" name="テキスト ボックス 9"/>
          <p:cNvSpPr txBox="1"/>
          <p:nvPr/>
        </p:nvSpPr>
        <p:spPr>
          <a:xfrm>
            <a:off x="331788" y="707314"/>
            <a:ext cx="9397126" cy="1018192"/>
          </a:xfrm>
          <a:prstGeom prst="rect">
            <a:avLst/>
          </a:prstGeom>
          <a:noFill/>
        </p:spPr>
        <p:txBody>
          <a:bodyPr wrap="square" lIns="0" rIns="0" rtlCol="0">
            <a:noAutofit/>
          </a:bodyPr>
          <a:lstStyle/>
          <a:p>
            <a:pPr lvl="0" defTabSz="288000">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ドイツでは電子政府に向けた取組や</a:t>
            </a:r>
            <a:r>
              <a:rPr kumimoji="1" lang="en-US" altLang="ja-JP" sz="1600" b="1" i="0" u="none" strike="noStrike" kern="1200" cap="none" spc="0" normalizeH="0" baseline="0" noProof="0" dirty="0" err="1" smtClean="0">
                <a:ln>
                  <a:noFill/>
                </a:ln>
                <a:solidFill>
                  <a:srgbClr val="000000"/>
                </a:solidFill>
                <a:effectLst/>
                <a:uLnTx/>
                <a:uFillTx/>
                <a:latin typeface="Meiryo UI"/>
                <a:ea typeface="Meiryo UI"/>
                <a:cs typeface="+mn-cs"/>
              </a:rPr>
              <a:t>eIDAS</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等</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の欧州指令に基づき、</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2010</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年以降、</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eID</a:t>
            </a:r>
            <a:r>
              <a:rPr lang="ja-JP" altLang="en-US" sz="1600" b="1" dirty="0">
                <a:solidFill>
                  <a:srgbClr val="000000"/>
                </a:solidFill>
                <a:latin typeface="Meiryo UI"/>
                <a:ea typeface="Meiryo UI"/>
              </a:rPr>
              <a:t>を用いた行政・民間サービスにおける個人認証を推進して</a:t>
            </a:r>
            <a:r>
              <a:rPr lang="ja-JP" altLang="en-US" sz="1600" b="1" dirty="0" smtClean="0">
                <a:solidFill>
                  <a:srgbClr val="000000"/>
                </a:solidFill>
                <a:latin typeface="Meiryo UI"/>
                <a:ea typeface="Meiryo UI"/>
              </a:rPr>
              <a:t>いる</a:t>
            </a:r>
            <a:r>
              <a:rPr lang="en-US" altLang="ja-JP" sz="1600" b="1" baseline="30000" dirty="0" smtClean="0">
                <a:solidFill>
                  <a:srgbClr val="000000"/>
                </a:solidFill>
                <a:latin typeface="Meiryo UI"/>
                <a:ea typeface="Meiryo UI"/>
              </a:rPr>
              <a:t>1</a:t>
            </a:r>
            <a:endParaRPr lang="en-US" altLang="ja-JP" sz="1600" b="1" baseline="30000" dirty="0">
              <a:solidFill>
                <a:srgbClr val="000000"/>
              </a:solidFill>
              <a:latin typeface="Meiryo UI"/>
              <a:ea typeface="Meiryo UI"/>
            </a:endParaRPr>
          </a:p>
          <a:p>
            <a:pPr lvl="0" defTabSz="288000">
              <a:defRPr/>
            </a:pPr>
            <a:endParaRPr kumimoji="1" lang="en-US" altLang="ja-JP" sz="18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1" name="正方形/長方形 10"/>
          <p:cNvSpPr/>
          <p:nvPr/>
        </p:nvSpPr>
        <p:spPr>
          <a:xfrm>
            <a:off x="331490" y="6123657"/>
            <a:ext cx="9240538" cy="507831"/>
          </a:xfrm>
          <a:prstGeom prst="rect">
            <a:avLst/>
          </a:prstGeom>
        </p:spPr>
        <p:txBody>
          <a:bodyPr wrap="square">
            <a:spAutoFit/>
          </a:bodyPr>
          <a:lstStyle/>
          <a:p>
            <a:r>
              <a:rPr lang="ja-JP" altLang="en-US" sz="900" dirty="0">
                <a:latin typeface="+mn-ea"/>
              </a:rPr>
              <a:t>出所）　</a:t>
            </a:r>
            <a:endParaRPr lang="en-US" altLang="ja-JP" sz="900" dirty="0" smtClean="0">
              <a:latin typeface="+mn-ea"/>
            </a:endParaRPr>
          </a:p>
          <a:p>
            <a:r>
              <a:rPr lang="en-US" altLang="ja-JP" sz="900" dirty="0">
                <a:solidFill>
                  <a:srgbClr val="000000"/>
                </a:solidFill>
                <a:latin typeface="+mn-ea"/>
              </a:rPr>
              <a:t>1</a:t>
            </a:r>
            <a:r>
              <a:rPr lang="ja-JP" altLang="en-US" sz="900" dirty="0">
                <a:solidFill>
                  <a:srgbClr val="000000"/>
                </a:solidFill>
                <a:latin typeface="+mn-ea"/>
              </a:rPr>
              <a:t>　</a:t>
            </a:r>
            <a:r>
              <a:rPr lang="en-US" altLang="ja-JP" sz="900" dirty="0" smtClean="0">
                <a:latin typeface="+mn-ea"/>
              </a:rPr>
              <a:t>https</a:t>
            </a:r>
            <a:r>
              <a:rPr lang="en-US" altLang="ja-JP" sz="900" dirty="0">
                <a:latin typeface="+mn-ea"/>
              </a:rPr>
              <a:t>://www.bsi.bund.de/SharedDocs/Downloads/EN/BSI/EIDAS/German_eID_Whitepaper.pdf?__blob=publicationFile&amp;v=1</a:t>
            </a:r>
          </a:p>
          <a:p>
            <a:r>
              <a:rPr lang="ja-JP" altLang="en-US" sz="900" dirty="0">
                <a:latin typeface="+mn-ea"/>
              </a:rPr>
              <a:t>　　</a:t>
            </a:r>
            <a:r>
              <a:rPr lang="en-US" altLang="ja-JP" sz="900" dirty="0" smtClean="0">
                <a:latin typeface="+mn-ea"/>
              </a:rPr>
              <a:t>German </a:t>
            </a:r>
            <a:r>
              <a:rPr lang="en-US" altLang="ja-JP" sz="900" dirty="0" err="1">
                <a:latin typeface="+mn-ea"/>
              </a:rPr>
              <a:t>eID</a:t>
            </a:r>
            <a:r>
              <a:rPr lang="en-US" altLang="ja-JP" sz="900" dirty="0">
                <a:latin typeface="+mn-ea"/>
              </a:rPr>
              <a:t> based on Extended Access Control v2</a:t>
            </a:r>
            <a:r>
              <a:rPr lang="ja-JP" altLang="en-US" sz="900" dirty="0">
                <a:latin typeface="+mn-ea"/>
              </a:rPr>
              <a:t>　</a:t>
            </a:r>
            <a:r>
              <a:rPr lang="en-US" altLang="ja-JP" sz="900" dirty="0">
                <a:latin typeface="+mn-ea"/>
              </a:rPr>
              <a:t>Overview of the German </a:t>
            </a:r>
            <a:r>
              <a:rPr lang="en-US" altLang="ja-JP" sz="900" dirty="0" err="1">
                <a:latin typeface="+mn-ea"/>
              </a:rPr>
              <a:t>eID</a:t>
            </a:r>
            <a:r>
              <a:rPr lang="en-US" altLang="ja-JP" sz="900" dirty="0">
                <a:latin typeface="+mn-ea"/>
              </a:rPr>
              <a:t> system</a:t>
            </a:r>
            <a:r>
              <a:rPr lang="ja-JP" altLang="en-US" sz="900" dirty="0">
                <a:latin typeface="+mn-ea"/>
              </a:rPr>
              <a:t>　</a:t>
            </a:r>
            <a:r>
              <a:rPr lang="en-US" altLang="ja-JP" sz="900" dirty="0">
                <a:latin typeface="+mn-ea"/>
              </a:rPr>
              <a:t>version1.0</a:t>
            </a:r>
            <a:r>
              <a:rPr lang="ja-JP" altLang="en-US" sz="900" dirty="0">
                <a:latin typeface="+mn-ea"/>
              </a:rPr>
              <a:t>（</a:t>
            </a:r>
            <a:r>
              <a:rPr lang="en-US" altLang="ja-JP" sz="900" dirty="0">
                <a:latin typeface="+mn-ea"/>
              </a:rPr>
              <a:t>20 February 2017</a:t>
            </a:r>
            <a:r>
              <a:rPr lang="ja-JP" altLang="en-US" sz="900" dirty="0">
                <a:latin typeface="+mn-ea"/>
              </a:rPr>
              <a:t>）</a:t>
            </a:r>
            <a:endParaRPr lang="en-US" altLang="ja-JP" sz="900" dirty="0">
              <a:latin typeface="+mn-ea"/>
            </a:endParaRPr>
          </a:p>
        </p:txBody>
      </p:sp>
      <p:sp>
        <p:nvSpPr>
          <p:cNvPr id="12" name="正方形/長方形 11"/>
          <p:cNvSpPr/>
          <p:nvPr/>
        </p:nvSpPr>
        <p:spPr>
          <a:xfrm>
            <a:off x="331788" y="1764401"/>
            <a:ext cx="9242723" cy="4221556"/>
          </a:xfrm>
          <a:prstGeom prst="rect">
            <a:avLst/>
          </a:prstGeom>
          <a:noFill/>
          <a:ln w="127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p:cNvSpPr/>
          <p:nvPr/>
        </p:nvSpPr>
        <p:spPr>
          <a:xfrm>
            <a:off x="331490" y="1764961"/>
            <a:ext cx="3630910"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6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eID</a:t>
            </a:r>
            <a:r>
              <a:rPr kumimoji="1" lang="ja-JP" altLang="en-US"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カード</a:t>
            </a:r>
            <a:endParaRPr kumimoji="1" lang="en-US" altLang="ja-JP"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正方形/長方形 15"/>
          <p:cNvSpPr/>
          <p:nvPr/>
        </p:nvSpPr>
        <p:spPr>
          <a:xfrm>
            <a:off x="483891" y="2016961"/>
            <a:ext cx="8945860" cy="1045911"/>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lvl="0" indent="-285750">
              <a:buFont typeface="Arial" panose="020B0604020202020204" pitchFamily="34" charset="0"/>
              <a:buChar char="•"/>
              <a:defRPr/>
            </a:pPr>
            <a:r>
              <a:rPr lang="ja-JP" altLang="en-US" sz="1400" dirty="0">
                <a:solidFill>
                  <a:srgbClr val="000000"/>
                </a:solidFill>
              </a:rPr>
              <a:t>認証の際、</a:t>
            </a:r>
            <a:r>
              <a:rPr lang="en-US" altLang="ja-JP" sz="1400" dirty="0" err="1">
                <a:solidFill>
                  <a:srgbClr val="000000"/>
                </a:solidFill>
              </a:rPr>
              <a:t>eID</a:t>
            </a:r>
            <a:r>
              <a:rPr lang="en-US" altLang="ja-JP" sz="1400" dirty="0">
                <a:solidFill>
                  <a:srgbClr val="000000"/>
                </a:solidFill>
              </a:rPr>
              <a:t> </a:t>
            </a:r>
            <a:r>
              <a:rPr lang="ja-JP" altLang="en-US" sz="1400" dirty="0" smtClean="0">
                <a:solidFill>
                  <a:srgbClr val="000000"/>
                </a:solidFill>
              </a:rPr>
              <a:t>カードと</a:t>
            </a:r>
            <a:r>
              <a:rPr lang="en-US" altLang="ja-JP" sz="1400" dirty="0" smtClean="0">
                <a:solidFill>
                  <a:srgbClr val="000000"/>
                </a:solidFill>
              </a:rPr>
              <a:t>6 </a:t>
            </a:r>
            <a:r>
              <a:rPr lang="ja-JP" altLang="en-US" sz="1400" dirty="0">
                <a:solidFill>
                  <a:srgbClr val="000000"/>
                </a:solidFill>
              </a:rPr>
              <a:t>桁の </a:t>
            </a:r>
            <a:r>
              <a:rPr lang="en-US" altLang="ja-JP" sz="1400" dirty="0">
                <a:solidFill>
                  <a:srgbClr val="000000"/>
                </a:solidFill>
              </a:rPr>
              <a:t>PIN</a:t>
            </a:r>
            <a:r>
              <a:rPr lang="ja-JP" altLang="en-US" sz="1400" dirty="0">
                <a:solidFill>
                  <a:srgbClr val="000000"/>
                </a:solidFill>
              </a:rPr>
              <a:t>の</a:t>
            </a:r>
            <a:r>
              <a:rPr lang="en-US" altLang="ja-JP" sz="1400" dirty="0">
                <a:solidFill>
                  <a:srgbClr val="000000"/>
                </a:solidFill>
              </a:rPr>
              <a:t>2 </a:t>
            </a:r>
            <a:r>
              <a:rPr lang="ja-JP" altLang="en-US" sz="1400" dirty="0" err="1">
                <a:solidFill>
                  <a:srgbClr val="000000"/>
                </a:solidFill>
              </a:rPr>
              <a:t>つの</a:t>
            </a:r>
            <a:r>
              <a:rPr lang="ja-JP" altLang="en-US" sz="1400" dirty="0">
                <a:solidFill>
                  <a:srgbClr val="000000"/>
                </a:solidFill>
              </a:rPr>
              <a:t>認証要素を使用</a:t>
            </a:r>
            <a:r>
              <a:rPr lang="ja-JP" altLang="en-US" sz="1400" dirty="0" smtClean="0">
                <a:solidFill>
                  <a:srgbClr val="000000"/>
                </a:solidFill>
              </a:rPr>
              <a:t>する</a:t>
            </a:r>
            <a:endParaRPr lang="en-US" altLang="ja-JP" sz="1400" dirty="0">
              <a:solidFill>
                <a:srgbClr val="000000"/>
              </a:solidFill>
            </a:endParaRPr>
          </a:p>
          <a:p>
            <a:pPr marL="285750" lvl="0" indent="-285750">
              <a:buFont typeface="Arial" panose="020B0604020202020204" pitchFamily="34" charset="0"/>
              <a:buChar char="•"/>
              <a:defRPr/>
            </a:pPr>
            <a:r>
              <a:rPr lang="en-US" altLang="ja-JP" sz="1400" dirty="0" err="1">
                <a:solidFill>
                  <a:srgbClr val="000000"/>
                </a:solidFill>
              </a:rPr>
              <a:t>eID</a:t>
            </a:r>
            <a:r>
              <a:rPr lang="en-US" altLang="ja-JP" sz="1400" dirty="0">
                <a:solidFill>
                  <a:srgbClr val="000000"/>
                </a:solidFill>
              </a:rPr>
              <a:t> </a:t>
            </a:r>
            <a:r>
              <a:rPr lang="ja-JP" altLang="en-US" sz="1400" dirty="0">
                <a:solidFill>
                  <a:srgbClr val="000000"/>
                </a:solidFill>
              </a:rPr>
              <a:t>カードのチップには、保持者の個人データが保有されており、このデータの保護に係るセキュリティアンカーと保持者の認証の役割を</a:t>
            </a:r>
            <a:r>
              <a:rPr lang="ja-JP" altLang="en-US" sz="1400" dirty="0" smtClean="0">
                <a:solidFill>
                  <a:srgbClr val="000000"/>
                </a:solidFill>
              </a:rPr>
              <a:t>果たす</a:t>
            </a:r>
            <a:endParaRPr lang="en-US" altLang="ja-JP" sz="1400" dirty="0">
              <a:solidFill>
                <a:srgbClr val="000000"/>
              </a:solidFill>
            </a:endParaRPr>
          </a:p>
          <a:p>
            <a:pPr marL="285750" lvl="0" indent="-285750">
              <a:buFont typeface="Arial" panose="020B0604020202020204" pitchFamily="34" charset="0"/>
              <a:buChar char="•"/>
              <a:defRPr/>
            </a:pPr>
            <a:r>
              <a:rPr lang="ja-JP" altLang="en-US" sz="1400" dirty="0">
                <a:solidFill>
                  <a:srgbClr val="000000"/>
                </a:solidFill>
              </a:rPr>
              <a:t>関連するキーが保存されており、それを用いて認証を行う。また、</a:t>
            </a:r>
            <a:r>
              <a:rPr lang="en-US" altLang="ja-JP" sz="1400" dirty="0">
                <a:solidFill>
                  <a:srgbClr val="000000"/>
                </a:solidFill>
              </a:rPr>
              <a:t>PIN</a:t>
            </a:r>
            <a:r>
              <a:rPr lang="ja-JP" altLang="en-US" sz="1400" dirty="0">
                <a:solidFill>
                  <a:srgbClr val="000000"/>
                </a:solidFill>
              </a:rPr>
              <a:t>の入力を行うことで、利用者の同意を表す役割も</a:t>
            </a:r>
            <a:r>
              <a:rPr lang="ja-JP" altLang="en-US" sz="1400" dirty="0" smtClean="0">
                <a:solidFill>
                  <a:srgbClr val="000000"/>
                </a:solidFill>
              </a:rPr>
              <a:t>果たす</a:t>
            </a:r>
            <a:endParaRPr lang="en-US" altLang="ja-JP" sz="1400" dirty="0">
              <a:solidFill>
                <a:srgbClr val="000000"/>
              </a:solidFill>
            </a:endParaRPr>
          </a:p>
        </p:txBody>
      </p:sp>
      <p:graphicFrame>
        <p:nvGraphicFramePr>
          <p:cNvPr id="17" name="表 16"/>
          <p:cNvGraphicFramePr>
            <a:graphicFrameLocks noGrp="1"/>
          </p:cNvGraphicFramePr>
          <p:nvPr>
            <p:extLst>
              <p:ext uri="{D42A27DB-BD31-4B8C-83A1-F6EECF244321}">
                <p14:modId xmlns:p14="http://schemas.microsoft.com/office/powerpoint/2010/main" val="3921785324"/>
              </p:ext>
            </p:extLst>
          </p:nvPr>
        </p:nvGraphicFramePr>
        <p:xfrm>
          <a:off x="5449755" y="3314872"/>
          <a:ext cx="3816481" cy="2011680"/>
        </p:xfrm>
        <a:graphic>
          <a:graphicData uri="http://schemas.openxmlformats.org/drawingml/2006/table">
            <a:tbl>
              <a:tblPr firstRow="1" bandRow="1">
                <a:tableStyleId>{5C22544A-7EE6-4342-B048-85BDC9FD1C3A}</a:tableStyleId>
              </a:tblPr>
              <a:tblGrid>
                <a:gridCol w="3816481">
                  <a:extLst>
                    <a:ext uri="{9D8B030D-6E8A-4147-A177-3AD203B41FA5}">
                      <a16:colId xmlns:a16="http://schemas.microsoft.com/office/drawing/2014/main" val="3039837443"/>
                    </a:ext>
                  </a:extLst>
                </a:gridCol>
              </a:tblGrid>
              <a:tr h="230876">
                <a:tc>
                  <a:txBody>
                    <a:bodyPr/>
                    <a:lstStyle/>
                    <a:p>
                      <a:pPr algn="ctr"/>
                      <a:r>
                        <a:rPr kumimoji="1" lang="ja-JP" altLang="en-US" sz="1200" dirty="0">
                          <a:solidFill>
                            <a:schemeClr val="tx1"/>
                          </a:solidFill>
                          <a:latin typeface="+mn-ea"/>
                          <a:ea typeface="+mn-ea"/>
                        </a:rPr>
                        <a:t>保有されているデータ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944513148"/>
                  </a:ext>
                </a:extLst>
              </a:tr>
              <a:tr h="961888">
                <a:tc>
                  <a:txBody>
                    <a:bodyPr/>
                    <a:lstStyle/>
                    <a:p>
                      <a:pPr marL="176213" indent="-176213">
                        <a:buFont typeface="Arial" panose="020B0604020202020204" pitchFamily="34" charset="0"/>
                        <a:buChar char="•"/>
                      </a:pPr>
                      <a:r>
                        <a:rPr kumimoji="1" lang="ja-JP" altLang="en-US" sz="1200" dirty="0">
                          <a:solidFill>
                            <a:schemeClr val="tx1"/>
                          </a:solidFill>
                          <a:latin typeface="+mn-ea"/>
                          <a:ea typeface="+mn-ea"/>
                        </a:rPr>
                        <a:t>苗字</a:t>
                      </a:r>
                      <a:endParaRPr kumimoji="1" lang="en-US" altLang="ja-JP" sz="1200" dirty="0">
                        <a:solidFill>
                          <a:schemeClr val="tx1"/>
                        </a:solidFill>
                        <a:latin typeface="+mn-ea"/>
                        <a:ea typeface="+mn-ea"/>
                      </a:endParaRPr>
                    </a:p>
                    <a:p>
                      <a:pPr marL="176213" indent="-176213">
                        <a:buFont typeface="Arial" panose="020B0604020202020204" pitchFamily="34" charset="0"/>
                        <a:buChar char="•"/>
                      </a:pPr>
                      <a:r>
                        <a:rPr kumimoji="1" lang="ja-JP" altLang="en-US" sz="1200" dirty="0">
                          <a:solidFill>
                            <a:schemeClr val="tx1"/>
                          </a:solidFill>
                          <a:latin typeface="+mn-ea"/>
                          <a:ea typeface="+mn-ea"/>
                        </a:rPr>
                        <a:t>出生名（任意）</a:t>
                      </a:r>
                      <a:endParaRPr kumimoji="1" lang="en-US" altLang="ja-JP" sz="1200" dirty="0">
                        <a:solidFill>
                          <a:schemeClr val="tx1"/>
                        </a:solidFill>
                        <a:latin typeface="+mn-ea"/>
                        <a:ea typeface="+mn-ea"/>
                      </a:endParaRPr>
                    </a:p>
                    <a:p>
                      <a:pPr marL="176213" indent="-176213">
                        <a:buFont typeface="Arial" panose="020B0604020202020204" pitchFamily="34" charset="0"/>
                        <a:buChar char="•"/>
                      </a:pPr>
                      <a:r>
                        <a:rPr kumimoji="1" lang="ja-JP" altLang="en-US" sz="1200" dirty="0">
                          <a:solidFill>
                            <a:schemeClr val="tx1"/>
                          </a:solidFill>
                          <a:latin typeface="+mn-ea"/>
                          <a:ea typeface="+mn-ea"/>
                        </a:rPr>
                        <a:t>名前</a:t>
                      </a:r>
                      <a:endParaRPr kumimoji="1" lang="en-US" altLang="ja-JP" sz="1200" dirty="0">
                        <a:solidFill>
                          <a:schemeClr val="tx1"/>
                        </a:solidFill>
                        <a:latin typeface="+mn-ea"/>
                        <a:ea typeface="+mn-ea"/>
                      </a:endParaRPr>
                    </a:p>
                    <a:p>
                      <a:pPr marL="176213" indent="-176213">
                        <a:buFont typeface="Arial" panose="020B0604020202020204" pitchFamily="34" charset="0"/>
                        <a:buChar char="•"/>
                      </a:pPr>
                      <a:r>
                        <a:rPr kumimoji="1" lang="ja-JP" altLang="en-US" sz="1200" dirty="0">
                          <a:solidFill>
                            <a:schemeClr val="tx1"/>
                          </a:solidFill>
                          <a:latin typeface="+mn-ea"/>
                          <a:ea typeface="+mn-ea"/>
                        </a:rPr>
                        <a:t>博士号</a:t>
                      </a:r>
                      <a:r>
                        <a:rPr kumimoji="1" lang="en-US" altLang="ja-JP" sz="1200" dirty="0">
                          <a:solidFill>
                            <a:schemeClr val="tx1"/>
                          </a:solidFill>
                          <a:latin typeface="+mn-ea"/>
                          <a:ea typeface="+mn-ea"/>
                        </a:rPr>
                        <a:t> (</a:t>
                      </a:r>
                      <a:r>
                        <a:rPr kumimoji="1" lang="ja-JP" altLang="en-US" sz="1200" dirty="0">
                          <a:solidFill>
                            <a:schemeClr val="tx1"/>
                          </a:solidFill>
                          <a:latin typeface="+mn-ea"/>
                          <a:ea typeface="+mn-ea"/>
                        </a:rPr>
                        <a:t>任意</a:t>
                      </a:r>
                      <a:r>
                        <a:rPr kumimoji="1" lang="en-US" altLang="ja-JP" sz="1200" dirty="0">
                          <a:solidFill>
                            <a:schemeClr val="tx1"/>
                          </a:solidFill>
                          <a:latin typeface="+mn-ea"/>
                          <a:ea typeface="+mn-ea"/>
                        </a:rPr>
                        <a:t>),</a:t>
                      </a:r>
                    </a:p>
                    <a:p>
                      <a:pPr marL="176213" indent="-176213">
                        <a:buFont typeface="Arial" panose="020B0604020202020204" pitchFamily="34" charset="0"/>
                        <a:buChar char="•"/>
                      </a:pPr>
                      <a:r>
                        <a:rPr kumimoji="1" lang="ja-JP" altLang="en-US" sz="1200" dirty="0">
                          <a:solidFill>
                            <a:schemeClr val="tx1"/>
                          </a:solidFill>
                          <a:latin typeface="+mn-ea"/>
                          <a:ea typeface="+mn-ea"/>
                        </a:rPr>
                        <a:t>誕生日</a:t>
                      </a:r>
                      <a:endParaRPr kumimoji="1" lang="en-US" altLang="ja-JP" sz="1200" dirty="0">
                        <a:solidFill>
                          <a:schemeClr val="tx1"/>
                        </a:solidFill>
                        <a:latin typeface="+mn-ea"/>
                        <a:ea typeface="+mn-ea"/>
                      </a:endParaRPr>
                    </a:p>
                    <a:p>
                      <a:pPr marL="176213" indent="-176213">
                        <a:buFont typeface="Arial" panose="020B0604020202020204" pitchFamily="34" charset="0"/>
                        <a:buChar char="•"/>
                      </a:pPr>
                      <a:r>
                        <a:rPr kumimoji="1" lang="ja-JP" altLang="en-US" sz="1200" dirty="0">
                          <a:solidFill>
                            <a:schemeClr val="tx1"/>
                          </a:solidFill>
                          <a:latin typeface="+mn-ea"/>
                          <a:ea typeface="+mn-ea"/>
                        </a:rPr>
                        <a:t>出生地</a:t>
                      </a:r>
                      <a:endParaRPr kumimoji="1" lang="en-US" altLang="ja-JP" sz="1200" dirty="0">
                        <a:solidFill>
                          <a:schemeClr val="tx1"/>
                        </a:solidFill>
                        <a:latin typeface="+mn-ea"/>
                        <a:ea typeface="+mn-ea"/>
                      </a:endParaRPr>
                    </a:p>
                    <a:p>
                      <a:pPr marL="176213" indent="-176213">
                        <a:buFont typeface="Arial" panose="020B0604020202020204" pitchFamily="34" charset="0"/>
                        <a:buChar char="•"/>
                      </a:pPr>
                      <a:r>
                        <a:rPr kumimoji="1" lang="ja-JP" altLang="en-US" sz="1200" dirty="0">
                          <a:solidFill>
                            <a:schemeClr val="tx1"/>
                          </a:solidFill>
                          <a:latin typeface="+mn-ea"/>
                          <a:ea typeface="+mn-ea"/>
                        </a:rPr>
                        <a:t>住所</a:t>
                      </a:r>
                      <a:endParaRPr kumimoji="1" lang="en-US" altLang="ja-JP" sz="1200" dirty="0">
                        <a:solidFill>
                          <a:schemeClr val="tx1"/>
                        </a:solidFill>
                        <a:latin typeface="+mn-ea"/>
                        <a:ea typeface="+mn-ea"/>
                      </a:endParaRPr>
                    </a:p>
                    <a:p>
                      <a:pPr marL="176213" indent="-176213">
                        <a:buFont typeface="Arial" panose="020B0604020202020204" pitchFamily="34" charset="0"/>
                        <a:buChar char="•"/>
                      </a:pPr>
                      <a:r>
                        <a:rPr lang="ja-JP" altLang="en-US" sz="1200" dirty="0">
                          <a:latin typeface="+mn-ea"/>
                          <a:ea typeface="+mn-ea"/>
                        </a:rPr>
                        <a:t>有効期限</a:t>
                      </a:r>
                      <a:endParaRPr lang="en-US" altLang="ja-JP" sz="1200" dirty="0">
                        <a:latin typeface="+mn-ea"/>
                        <a:ea typeface="+mn-ea"/>
                      </a:endParaRPr>
                    </a:p>
                    <a:p>
                      <a:pPr marL="0" indent="0">
                        <a:buFont typeface="Wingdings" panose="05000000000000000000" pitchFamily="2" charset="2"/>
                        <a:buNone/>
                      </a:pPr>
                      <a:r>
                        <a:rPr lang="ja-JP" altLang="en-US" sz="1200" dirty="0">
                          <a:latin typeface="+mn-ea"/>
                          <a:ea typeface="+mn-ea"/>
                        </a:rPr>
                        <a:t>等</a:t>
                      </a:r>
                      <a:endParaRPr kumimoji="1" lang="en-US" altLang="ja-JP" sz="1200" dirty="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7293476"/>
                  </a:ext>
                </a:extLst>
              </a:tr>
            </a:tbl>
          </a:graphicData>
        </a:graphic>
      </p:graphicFrame>
      <p:pic>
        <p:nvPicPr>
          <p:cNvPr id="18" name="図 17"/>
          <p:cNvPicPr>
            <a:picLocks noChangeAspect="1"/>
          </p:cNvPicPr>
          <p:nvPr/>
        </p:nvPicPr>
        <p:blipFill>
          <a:blip r:embed="rId2"/>
          <a:stretch>
            <a:fillRect/>
          </a:stretch>
        </p:blipFill>
        <p:spPr>
          <a:xfrm>
            <a:off x="1314102" y="3449107"/>
            <a:ext cx="2907722" cy="1740113"/>
          </a:xfrm>
          <a:prstGeom prst="rect">
            <a:avLst/>
          </a:prstGeom>
        </p:spPr>
      </p:pic>
    </p:spTree>
    <p:extLst>
      <p:ext uri="{BB962C8B-B14F-4D97-AF65-F5344CB8AC3E}">
        <p14:creationId xmlns:p14="http://schemas.microsoft.com/office/powerpoint/2010/main" val="31301048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b="1" spc="0" dirty="0" err="1">
                <a:solidFill>
                  <a:schemeClr val="accent2">
                    <a:lumMod val="90000"/>
                    <a:lumOff val="10000"/>
                  </a:schemeClr>
                </a:solidFill>
              </a:rPr>
              <a:t>eID</a:t>
            </a:r>
            <a:r>
              <a:rPr lang="ja-JP" altLang="en-US" sz="1800" dirty="0">
                <a:solidFill>
                  <a:schemeClr val="accent2">
                    <a:lumMod val="90000"/>
                    <a:lumOff val="10000"/>
                  </a:schemeClr>
                </a:solidFill>
              </a:rPr>
              <a:t>を用いた個人認証の仕組み</a:t>
            </a:r>
            <a:endParaRPr lang="ja-JP" altLang="en-US" sz="1800" b="1" spc="0" dirty="0">
              <a:solidFill>
                <a:schemeClr val="accent2">
                  <a:lumMod val="90000"/>
                  <a:lumOff val="10000"/>
                </a:schemeClr>
              </a:solidFill>
            </a:endParaRPr>
          </a:p>
        </p:txBody>
      </p:sp>
      <p:sp>
        <p:nvSpPr>
          <p:cNvPr id="9" name="正方形/長方形 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3" name="正方形/長方形 12"/>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4" name="正方形/長方形 13"/>
          <p:cNvSpPr/>
          <p:nvPr/>
        </p:nvSpPr>
        <p:spPr>
          <a:xfrm>
            <a:off x="8589226" y="5070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21" name="テキスト ボックス 20"/>
          <p:cNvSpPr txBox="1"/>
          <p:nvPr/>
        </p:nvSpPr>
        <p:spPr>
          <a:xfrm>
            <a:off x="331490" y="698182"/>
            <a:ext cx="9397126" cy="1018192"/>
          </a:xfrm>
          <a:prstGeom prst="rect">
            <a:avLst/>
          </a:prstGeom>
          <a:noFill/>
        </p:spPr>
        <p:txBody>
          <a:bodyPr wrap="square" lIns="0" rIns="0" rtlCol="0">
            <a:noAutofit/>
          </a:bodyPr>
          <a:lstStyle/>
          <a:p>
            <a:pPr lvl="0" defTabSz="288000">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個人認証にあたり、</a:t>
            </a:r>
            <a:r>
              <a:rPr kumimoji="1" lang="en-US" altLang="ja-JP" sz="1600" b="1" i="0" u="none" strike="noStrike" kern="1200" cap="none" spc="0" normalizeH="0" baseline="0" noProof="0" dirty="0" err="1">
                <a:ln>
                  <a:noFill/>
                </a:ln>
                <a:solidFill>
                  <a:srgbClr val="000000"/>
                </a:solidFill>
                <a:effectLst/>
                <a:uLnTx/>
                <a:uFillTx/>
                <a:latin typeface="Meiryo UI"/>
                <a:ea typeface="Meiryo UI"/>
                <a:cs typeface="+mn-cs"/>
              </a:rPr>
              <a:t>eIDAS</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に準拠する形</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で認証</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の仕組みを構築している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a:p>
            <a:pPr lvl="0" defTabSz="288000">
              <a:defRPr/>
            </a:pPr>
            <a:r>
              <a:rPr lang="ja-JP" altLang="en-US" sz="1600" b="1" dirty="0">
                <a:solidFill>
                  <a:srgbClr val="000000"/>
                </a:solidFill>
                <a:latin typeface="Meiryo UI"/>
              </a:rPr>
              <a:t>利用者は、カードリーダー等に</a:t>
            </a:r>
            <a:r>
              <a:rPr lang="en-US" altLang="ja-JP" sz="1600" b="1" dirty="0" err="1">
                <a:solidFill>
                  <a:srgbClr val="000000"/>
                </a:solidFill>
                <a:latin typeface="Meiryo UI"/>
              </a:rPr>
              <a:t>eID</a:t>
            </a:r>
            <a:r>
              <a:rPr lang="ja-JP" altLang="en-US" sz="1600" b="1" dirty="0">
                <a:solidFill>
                  <a:srgbClr val="000000"/>
                </a:solidFill>
                <a:latin typeface="Meiryo UI"/>
              </a:rPr>
              <a:t>カードをかざし、</a:t>
            </a:r>
            <a:r>
              <a:rPr lang="en-US" altLang="ja-JP" sz="1600" b="1" dirty="0">
                <a:solidFill>
                  <a:srgbClr val="000000"/>
                </a:solidFill>
                <a:latin typeface="Meiryo UI"/>
              </a:rPr>
              <a:t>PIN</a:t>
            </a:r>
            <a:r>
              <a:rPr lang="ja-JP" altLang="en-US" sz="1600" b="1" dirty="0">
                <a:solidFill>
                  <a:srgbClr val="000000"/>
                </a:solidFill>
                <a:latin typeface="Meiryo UI"/>
              </a:rPr>
              <a:t>を入力することで個人認証を行い、サービスプロバイダーは</a:t>
            </a:r>
            <a:r>
              <a:rPr lang="en-US" altLang="ja-JP" sz="1600" b="1" dirty="0" err="1">
                <a:solidFill>
                  <a:srgbClr val="000000"/>
                </a:solidFill>
                <a:latin typeface="Meiryo UI"/>
              </a:rPr>
              <a:t>eID</a:t>
            </a:r>
            <a:r>
              <a:rPr lang="ja-JP" altLang="en-US" sz="1600" b="1" dirty="0">
                <a:solidFill>
                  <a:srgbClr val="000000"/>
                </a:solidFill>
                <a:latin typeface="Meiryo UI"/>
              </a:rPr>
              <a:t>サーバーと連携し、</a:t>
            </a:r>
            <a:r>
              <a:rPr lang="en-US" altLang="ja-JP" sz="1600" b="1" dirty="0" err="1">
                <a:solidFill>
                  <a:srgbClr val="000000"/>
                </a:solidFill>
                <a:latin typeface="Meiryo UI"/>
              </a:rPr>
              <a:t>eID</a:t>
            </a:r>
            <a:r>
              <a:rPr lang="ja-JP" altLang="en-US" sz="1600" b="1" dirty="0">
                <a:solidFill>
                  <a:srgbClr val="000000"/>
                </a:solidFill>
                <a:latin typeface="Meiryo UI"/>
              </a:rPr>
              <a:t>の登録情報と照合を</a:t>
            </a:r>
            <a:r>
              <a:rPr lang="ja-JP" altLang="en-US" sz="1600" b="1" dirty="0" smtClean="0">
                <a:solidFill>
                  <a:srgbClr val="000000"/>
                </a:solidFill>
                <a:latin typeface="Meiryo UI"/>
              </a:rPr>
              <a:t>行う</a:t>
            </a:r>
            <a:r>
              <a:rPr lang="en-US" altLang="ja-JP" sz="1600" b="1" baseline="30000" dirty="0">
                <a:solidFill>
                  <a:srgbClr val="000000"/>
                </a:solidFill>
                <a:latin typeface="Meiryo UI"/>
              </a:rPr>
              <a:t>1</a:t>
            </a:r>
            <a:endParaRPr lang="ja-JP" altLang="en-US" sz="1600" b="1" dirty="0">
              <a:solidFill>
                <a:srgbClr val="000000"/>
              </a:solidFill>
              <a:latin typeface="Meiryo UI"/>
            </a:endParaRPr>
          </a:p>
        </p:txBody>
      </p:sp>
      <p:sp>
        <p:nvSpPr>
          <p:cNvPr id="22" name="正方形/長方形 21"/>
          <p:cNvSpPr/>
          <p:nvPr/>
        </p:nvSpPr>
        <p:spPr>
          <a:xfrm>
            <a:off x="4748981" y="3090742"/>
            <a:ext cx="4740325" cy="2123658"/>
          </a:xfrm>
          <a:prstGeom prst="rect">
            <a:avLst/>
          </a:prstGeom>
        </p:spPr>
        <p:txBody>
          <a:bodyPr wrap="square">
            <a:spAutoFit/>
          </a:bodyPr>
          <a:lstStyle/>
          <a:p>
            <a:r>
              <a:rPr lang="en-US" altLang="ja-JP" sz="1200" dirty="0" err="1"/>
              <a:t>eID</a:t>
            </a:r>
            <a:r>
              <a:rPr lang="ja-JP" altLang="en-US" sz="1200" dirty="0"/>
              <a:t>カードを使った個人認証を行う際は、</a:t>
            </a:r>
            <a:r>
              <a:rPr lang="en-US" altLang="ja-JP" sz="1200" dirty="0" err="1"/>
              <a:t>eID</a:t>
            </a:r>
            <a:r>
              <a:rPr lang="ja-JP" altLang="en-US" sz="1200" dirty="0"/>
              <a:t>カードと、読取り媒体としてのスマートフォン又はカードリーダー、専用のアプリ・ソフトウェアの</a:t>
            </a:r>
            <a:r>
              <a:rPr lang="en-US" altLang="ja-JP" sz="1200" dirty="0"/>
              <a:t>AusweisApp2</a:t>
            </a:r>
            <a:r>
              <a:rPr lang="ja-JP" altLang="en-US" sz="1200" dirty="0"/>
              <a:t>が必要となる</a:t>
            </a:r>
            <a:endParaRPr lang="en-US" altLang="ja-JP" sz="1200" dirty="0"/>
          </a:p>
          <a:p>
            <a:pPr marL="265113" lvl="1" indent="-176213">
              <a:buFont typeface="Wingdings" panose="05000000000000000000" pitchFamily="2" charset="2"/>
              <a:buChar char="Ø"/>
            </a:pPr>
            <a:r>
              <a:rPr lang="ja-JP" altLang="en-US" sz="1200" dirty="0"/>
              <a:t>証明書の検証が行われた後、</a:t>
            </a:r>
            <a:r>
              <a:rPr lang="en-US" altLang="ja-JP" sz="1200" dirty="0"/>
              <a:t>IC</a:t>
            </a:r>
            <a:r>
              <a:rPr lang="ja-JP" altLang="en-US" sz="1200" dirty="0"/>
              <a:t>カードに格納された所有者の情報のアクセスが承認されるが、この承認も一定期間のみ有効であり、かつ</a:t>
            </a:r>
            <a:r>
              <a:rPr lang="en-US" altLang="ja-JP" sz="1200" dirty="0" err="1"/>
              <a:t>eID</a:t>
            </a:r>
            <a:r>
              <a:rPr lang="ja-JP" altLang="en-US" sz="1200" dirty="0"/>
              <a:t>カードの所有者はサービスプロバイダーが読み取ることができる情報を、より少なく制限することも可能となって</a:t>
            </a:r>
            <a:r>
              <a:rPr lang="ja-JP" altLang="en-US" sz="1200" dirty="0" smtClean="0"/>
              <a:t>いる（例えば</a:t>
            </a:r>
            <a:r>
              <a:rPr lang="en-US" altLang="ja-JP" sz="1200" dirty="0"/>
              <a:t>18</a:t>
            </a:r>
            <a:r>
              <a:rPr lang="ja-JP" altLang="en-US" sz="1200" dirty="0"/>
              <a:t>歳以上のみが閲覧できるインターネットサイトであるならば、年齢情報のみを要求することが</a:t>
            </a:r>
            <a:r>
              <a:rPr lang="ja-JP" altLang="en-US" sz="1200" dirty="0" smtClean="0"/>
              <a:t>できる）</a:t>
            </a:r>
            <a:endParaRPr lang="en-US" altLang="ja-JP" sz="1200" dirty="0"/>
          </a:p>
          <a:p>
            <a:pPr marL="265113" lvl="1" indent="-176213">
              <a:buFont typeface="Wingdings" panose="05000000000000000000" pitchFamily="2" charset="2"/>
              <a:buChar char="Ø"/>
            </a:pPr>
            <a:r>
              <a:rPr lang="ja-JP" altLang="en-US" sz="1200" dirty="0"/>
              <a:t>また、サービスプロバイダー側が</a:t>
            </a:r>
            <a:r>
              <a:rPr lang="en-US" altLang="ja-JP" sz="1200" dirty="0" err="1"/>
              <a:t>eID</a:t>
            </a:r>
            <a:r>
              <a:rPr lang="ja-JP" altLang="en-US" sz="1200" dirty="0"/>
              <a:t>カードに格納された情報を読み取る際には、データは全て暗号化されて送信される </a:t>
            </a:r>
            <a:endParaRPr lang="en-US" altLang="ja-JP" sz="1200" dirty="0"/>
          </a:p>
        </p:txBody>
      </p:sp>
      <p:sp>
        <p:nvSpPr>
          <p:cNvPr id="24" name="正方形/長方形 23"/>
          <p:cNvSpPr/>
          <p:nvPr/>
        </p:nvSpPr>
        <p:spPr>
          <a:xfrm>
            <a:off x="331490" y="1753767"/>
            <a:ext cx="9243021" cy="4221556"/>
          </a:xfrm>
          <a:prstGeom prst="rect">
            <a:avLst/>
          </a:prstGeom>
          <a:noFill/>
          <a:ln w="12700">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5" name="正方形/長方形 24"/>
          <p:cNvSpPr/>
          <p:nvPr/>
        </p:nvSpPr>
        <p:spPr>
          <a:xfrm>
            <a:off x="331788" y="1754327"/>
            <a:ext cx="3478212"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ja-JP" altLang="en-US" sz="1600" b="1" dirty="0">
                <a:solidFill>
                  <a:srgbClr val="FFFFFF"/>
                </a:solidFill>
                <a:latin typeface="Meiryo UI" panose="020B0604030504040204" pitchFamily="50" charset="-128"/>
                <a:ea typeface="Meiryo UI" panose="020B0604030504040204" pitchFamily="50" charset="-128"/>
              </a:rPr>
              <a:t>認証の仕組み</a:t>
            </a:r>
            <a:endParaRPr kumimoji="1" lang="en-US" altLang="ja-JP" sz="16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26" name="正方形/長方形 25"/>
          <p:cNvSpPr/>
          <p:nvPr/>
        </p:nvSpPr>
        <p:spPr>
          <a:xfrm>
            <a:off x="331490" y="2006328"/>
            <a:ext cx="9243021" cy="58623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lvl="0" indent="-285750">
              <a:buFont typeface="Arial" panose="020B0604020202020204" pitchFamily="34" charset="0"/>
              <a:buChar char="•"/>
              <a:defRPr/>
            </a:pPr>
            <a:r>
              <a:rPr lang="ja-JP" altLang="en-US" sz="1400" dirty="0">
                <a:solidFill>
                  <a:srgbClr val="000000"/>
                </a:solidFill>
              </a:rPr>
              <a:t>個人認証に当たっては、ドイツ連邦情報セキュリティ局（</a:t>
            </a:r>
            <a:r>
              <a:rPr lang="en-US" altLang="ja-JP" sz="1400" dirty="0">
                <a:solidFill>
                  <a:srgbClr val="000000"/>
                </a:solidFill>
              </a:rPr>
              <a:t>BSI</a:t>
            </a:r>
            <a:r>
              <a:rPr lang="ja-JP" altLang="en-US" sz="1400" dirty="0" err="1">
                <a:solidFill>
                  <a:srgbClr val="000000"/>
                </a:solidFill>
              </a:rPr>
              <a:t>、</a:t>
            </a:r>
            <a:r>
              <a:rPr lang="ja-JP" altLang="en-US" sz="1400" dirty="0">
                <a:solidFill>
                  <a:srgbClr val="000000"/>
                </a:solidFill>
              </a:rPr>
              <a:t>連邦内務省の下級機関）等をトラストアンカーとする承認</a:t>
            </a:r>
            <a:r>
              <a:rPr lang="en-US" altLang="ja-JP" sz="1400" dirty="0">
                <a:solidFill>
                  <a:srgbClr val="000000"/>
                </a:solidFill>
              </a:rPr>
              <a:t>PKI</a:t>
            </a:r>
            <a:r>
              <a:rPr lang="ja-JP" altLang="en-US" sz="1400" dirty="0">
                <a:solidFill>
                  <a:srgbClr val="000000"/>
                </a:solidFill>
              </a:rPr>
              <a:t>に基づき発行される認証証明書と、カードに格納されている証明書を突合して</a:t>
            </a:r>
            <a:r>
              <a:rPr lang="en-US" altLang="ja-JP" sz="1400" dirty="0" err="1">
                <a:solidFill>
                  <a:srgbClr val="000000"/>
                </a:solidFill>
              </a:rPr>
              <a:t>eID</a:t>
            </a:r>
            <a:r>
              <a:rPr lang="ja-JP" altLang="en-US" sz="1400" dirty="0">
                <a:solidFill>
                  <a:srgbClr val="000000"/>
                </a:solidFill>
              </a:rPr>
              <a:t>の有効性・公証性の確認を行っている</a:t>
            </a:r>
          </a:p>
        </p:txBody>
      </p:sp>
      <p:pic>
        <p:nvPicPr>
          <p:cNvPr id="27" name="図 26"/>
          <p:cNvPicPr>
            <a:picLocks noChangeAspect="1"/>
          </p:cNvPicPr>
          <p:nvPr/>
        </p:nvPicPr>
        <p:blipFill>
          <a:blip r:embed="rId2"/>
          <a:stretch>
            <a:fillRect/>
          </a:stretch>
        </p:blipFill>
        <p:spPr>
          <a:xfrm>
            <a:off x="331490" y="2804731"/>
            <a:ext cx="4226848" cy="2735374"/>
          </a:xfrm>
          <a:prstGeom prst="rect">
            <a:avLst/>
          </a:prstGeom>
        </p:spPr>
      </p:pic>
      <p:sp>
        <p:nvSpPr>
          <p:cNvPr id="15" name="正方形/長方形 14"/>
          <p:cNvSpPr/>
          <p:nvPr/>
        </p:nvSpPr>
        <p:spPr>
          <a:xfrm>
            <a:off x="331490" y="6123657"/>
            <a:ext cx="9240538" cy="507831"/>
          </a:xfrm>
          <a:prstGeom prst="rect">
            <a:avLst/>
          </a:prstGeom>
        </p:spPr>
        <p:txBody>
          <a:bodyPr wrap="square">
            <a:spAutoFit/>
          </a:bodyPr>
          <a:lstStyle/>
          <a:p>
            <a:r>
              <a:rPr lang="ja-JP" altLang="en-US" sz="900" dirty="0">
                <a:latin typeface="+mn-ea"/>
              </a:rPr>
              <a:t>出所）　</a:t>
            </a:r>
            <a:endParaRPr lang="en-US" altLang="ja-JP" sz="900" dirty="0" smtClean="0">
              <a:latin typeface="+mn-ea"/>
            </a:endParaRPr>
          </a:p>
          <a:p>
            <a:r>
              <a:rPr lang="en-US" altLang="ja-JP" sz="900" dirty="0">
                <a:solidFill>
                  <a:srgbClr val="000000"/>
                </a:solidFill>
                <a:latin typeface="+mn-ea"/>
              </a:rPr>
              <a:t>1</a:t>
            </a:r>
            <a:r>
              <a:rPr lang="ja-JP" altLang="en-US" sz="900" dirty="0">
                <a:solidFill>
                  <a:srgbClr val="000000"/>
                </a:solidFill>
                <a:latin typeface="+mn-ea"/>
              </a:rPr>
              <a:t>　</a:t>
            </a:r>
            <a:r>
              <a:rPr lang="en-US" altLang="ja-JP" sz="900" dirty="0" smtClean="0">
                <a:latin typeface="+mn-ea"/>
              </a:rPr>
              <a:t>https</a:t>
            </a:r>
            <a:r>
              <a:rPr lang="en-US" altLang="ja-JP" sz="900" dirty="0">
                <a:latin typeface="+mn-ea"/>
              </a:rPr>
              <a:t>://www.bsi.bund.de/SharedDocs/Downloads/EN/BSI/EIDAS/German_eID_Whitepaper.pdf?__blob=publicationFile&amp;v=1</a:t>
            </a:r>
          </a:p>
          <a:p>
            <a:r>
              <a:rPr lang="ja-JP" altLang="en-US" sz="900" dirty="0">
                <a:latin typeface="+mn-ea"/>
              </a:rPr>
              <a:t>　　</a:t>
            </a:r>
            <a:r>
              <a:rPr lang="en-US" altLang="ja-JP" sz="900" dirty="0" smtClean="0">
                <a:latin typeface="+mn-ea"/>
              </a:rPr>
              <a:t>German </a:t>
            </a:r>
            <a:r>
              <a:rPr lang="en-US" altLang="ja-JP" sz="900" dirty="0" err="1">
                <a:latin typeface="+mn-ea"/>
              </a:rPr>
              <a:t>eID</a:t>
            </a:r>
            <a:r>
              <a:rPr lang="en-US" altLang="ja-JP" sz="900" dirty="0">
                <a:latin typeface="+mn-ea"/>
              </a:rPr>
              <a:t> based on Extended Access Control v2</a:t>
            </a:r>
            <a:r>
              <a:rPr lang="ja-JP" altLang="en-US" sz="900" dirty="0">
                <a:latin typeface="+mn-ea"/>
              </a:rPr>
              <a:t>　</a:t>
            </a:r>
            <a:r>
              <a:rPr lang="en-US" altLang="ja-JP" sz="900" dirty="0">
                <a:latin typeface="+mn-ea"/>
              </a:rPr>
              <a:t>Overview of the German </a:t>
            </a:r>
            <a:r>
              <a:rPr lang="en-US" altLang="ja-JP" sz="900" dirty="0" err="1">
                <a:latin typeface="+mn-ea"/>
              </a:rPr>
              <a:t>eID</a:t>
            </a:r>
            <a:r>
              <a:rPr lang="en-US" altLang="ja-JP" sz="900" dirty="0">
                <a:latin typeface="+mn-ea"/>
              </a:rPr>
              <a:t> system</a:t>
            </a:r>
            <a:r>
              <a:rPr lang="ja-JP" altLang="en-US" sz="900" dirty="0">
                <a:latin typeface="+mn-ea"/>
              </a:rPr>
              <a:t>　</a:t>
            </a:r>
            <a:r>
              <a:rPr lang="en-US" altLang="ja-JP" sz="900" dirty="0">
                <a:latin typeface="+mn-ea"/>
              </a:rPr>
              <a:t>version1.0</a:t>
            </a:r>
            <a:r>
              <a:rPr lang="ja-JP" altLang="en-US" sz="900" dirty="0">
                <a:latin typeface="+mn-ea"/>
              </a:rPr>
              <a:t>（</a:t>
            </a:r>
            <a:r>
              <a:rPr lang="en-US" altLang="ja-JP" sz="900" dirty="0">
                <a:latin typeface="+mn-ea"/>
              </a:rPr>
              <a:t>20 February 2017</a:t>
            </a:r>
            <a:r>
              <a:rPr lang="ja-JP" altLang="en-US" sz="900" dirty="0">
                <a:latin typeface="+mn-ea"/>
              </a:rPr>
              <a:t>）</a:t>
            </a:r>
            <a:endParaRPr lang="en-US" altLang="ja-JP" sz="900" dirty="0">
              <a:latin typeface="+mn-ea"/>
            </a:endParaRPr>
          </a:p>
        </p:txBody>
      </p:sp>
    </p:spTree>
    <p:extLst>
      <p:ext uri="{BB962C8B-B14F-4D97-AF65-F5344CB8AC3E}">
        <p14:creationId xmlns:p14="http://schemas.microsoft.com/office/powerpoint/2010/main" val="41068767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9" name="正方形/長方形 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3" name="正方形/長方形 12"/>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4" name="正方形/長方形 13"/>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5" name="テキスト ボックス 14"/>
          <p:cNvSpPr txBox="1"/>
          <p:nvPr/>
        </p:nvSpPr>
        <p:spPr>
          <a:xfrm>
            <a:off x="331490" y="698182"/>
            <a:ext cx="9397126" cy="682038"/>
          </a:xfrm>
          <a:prstGeom prst="rect">
            <a:avLst/>
          </a:prstGeom>
          <a:noFill/>
        </p:spPr>
        <p:txBody>
          <a:bodyPr wrap="square" lIns="0" rIns="0" rtlCol="0">
            <a:noAutofit/>
          </a:bodyPr>
          <a:lstStyle/>
          <a:p>
            <a:pPr marR="0" lvl="0" algn="l" defTabSz="288000" rtl="0" eaLnBrk="1" fontAlgn="auto" latinLnBrk="0" hangingPunct="1">
              <a:lnSpc>
                <a:spcPct val="100000"/>
              </a:lnSpc>
              <a:spcBef>
                <a:spcPts val="0"/>
              </a:spcBef>
              <a:spcAft>
                <a:spcPts val="0"/>
              </a:spcAft>
              <a:buClrTx/>
              <a:buSzTx/>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イギリスにおいて</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は</a:t>
            </a:r>
            <a:r>
              <a:rPr kumimoji="1" lang="en-US" altLang="ja-JP" sz="1600" b="1" i="0" u="none" strike="noStrike" kern="1200" cap="none" spc="0" normalizeH="0" baseline="0" noProof="0" dirty="0" smtClean="0">
                <a:ln>
                  <a:noFill/>
                </a:ln>
                <a:solidFill>
                  <a:srgbClr val="000000"/>
                </a:solidFill>
                <a:effectLst/>
                <a:uLnTx/>
                <a:uFillTx/>
                <a:latin typeface="Meiryo UI"/>
                <a:ea typeface="Meiryo UI"/>
                <a:cs typeface="+mn-cs"/>
              </a:rPr>
              <a:t>1939</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年に身分証明書として利用できる</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カード（国民識別番号）が導入されたが、提示を強制された事に</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対する</a:t>
            </a:r>
            <a:r>
              <a:rPr lang="ja-JP" altLang="en-US" sz="1600" b="1" dirty="0">
                <a:solidFill>
                  <a:srgbClr val="000000"/>
                </a:solidFill>
                <a:latin typeface="Meiryo UI"/>
                <a:ea typeface="Meiryo UI"/>
              </a:rPr>
              <a:t>反対運動</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から</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1953</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年に廃止された。その後</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2003</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年の</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Identity Card Act</a:t>
            </a:r>
            <a:r>
              <a:rPr kumimoji="1" lang="ja-JP" altLang="en-US" sz="1600" b="1" i="0" u="none" strike="noStrike" kern="1200" cap="none" spc="0" normalizeH="0" baseline="0" noProof="0" dirty="0" err="1">
                <a:ln>
                  <a:noFill/>
                </a:ln>
                <a:solidFill>
                  <a:srgbClr val="000000"/>
                </a:solidFill>
                <a:effectLst/>
                <a:uLnTx/>
                <a:uFillTx/>
                <a:latin typeface="Meiryo UI"/>
                <a:ea typeface="Meiryo UI"/>
                <a:cs typeface="+mn-cs"/>
              </a:rPr>
              <a:t>で統</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一的な</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カード（国民識別番号）の導入を再検討したもの</a:t>
            </a:r>
            <a:r>
              <a:rPr kumimoji="1" lang="ja-JP" altLang="en-US" sz="1600" b="1" i="0" u="none" strike="noStrike" kern="1200" cap="none" spc="0" normalizeH="0" baseline="0" noProof="0" dirty="0" smtClean="0">
                <a:ln>
                  <a:noFill/>
                </a:ln>
                <a:solidFill>
                  <a:srgbClr val="000000"/>
                </a:solidFill>
                <a:effectLst/>
                <a:uLnTx/>
                <a:uFillTx/>
                <a:latin typeface="Meiryo UI"/>
                <a:ea typeface="Meiryo UI"/>
                <a:cs typeface="+mn-cs"/>
              </a:rPr>
              <a:t>のプライバシー</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への懸念等から廃止され、</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600" b="1" i="0" u="none" strike="noStrike" kern="1200" cap="none" spc="0" normalizeH="0" baseline="0" noProof="0" dirty="0" smtClean="0">
                <a:ln>
                  <a:noFill/>
                </a:ln>
                <a:solidFill>
                  <a:srgbClr val="000000"/>
                </a:solidFill>
                <a:effectLst/>
                <a:uLnTx/>
                <a:uFillTx/>
                <a:latin typeface="Meiryo UI"/>
                <a:ea typeface="Meiryo UI"/>
                <a:cs typeface="+mn-cs"/>
              </a:rPr>
              <a:t>NINO</a:t>
            </a:r>
            <a:r>
              <a:rPr kumimoji="1" lang="ja-JP" altLang="en-US" sz="1600" b="1" i="0" u="none" strike="noStrike" kern="1200" cap="none" spc="0" normalizeH="0" baseline="0" noProof="0" dirty="0" err="1" smtClean="0">
                <a:ln>
                  <a:noFill/>
                </a:ln>
                <a:solidFill>
                  <a:srgbClr val="000000"/>
                </a:solidFill>
                <a:effectLst/>
                <a:uLnTx/>
                <a:uFillTx/>
                <a:latin typeface="Meiryo UI"/>
                <a:ea typeface="Meiryo UI"/>
                <a:cs typeface="+mn-cs"/>
              </a:rPr>
              <a:t>、</a:t>
            </a:r>
            <a:r>
              <a:rPr kumimoji="1" lang="en-US" altLang="ja-JP" sz="1600" b="1" i="0" u="none" strike="noStrike" kern="1200" cap="none" spc="0" normalizeH="0" baseline="0" noProof="0" dirty="0" smtClean="0">
                <a:ln>
                  <a:noFill/>
                </a:ln>
                <a:solidFill>
                  <a:srgbClr val="000000"/>
                </a:solidFill>
                <a:effectLst/>
                <a:uLnTx/>
                <a:uFillTx/>
                <a:latin typeface="Meiryo UI"/>
                <a:ea typeface="Meiryo UI"/>
                <a:cs typeface="+mn-cs"/>
              </a:rPr>
              <a:t>NHS </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Number</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等行政分野毎に異なる識別番号を利用する状態が継続している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6" name="正方形/長方形 15"/>
          <p:cNvSpPr/>
          <p:nvPr/>
        </p:nvSpPr>
        <p:spPr>
          <a:xfrm>
            <a:off x="331787" y="5919133"/>
            <a:ext cx="924272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https://www.familyhistory.co.uk/national-registration-1915-1939/</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2</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https://researchbriefings.files.parliament.uk/documents/LLN-2016-0002/LLN-2016-0002.pdf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3</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https://assets.publishing.service.gov.uk/government/uploads/system/uploads/attachment_data/file/530003/snap-s1-intro.pdf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         4</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https://www.closer.ac.uk/wp-content/uploads/CLOSER-NHS-ID-Resource-Report-Apr2018.pdf </a:t>
            </a:r>
            <a:r>
              <a:rPr kumimoji="1" lang="ja-JP" altLang="en-US" sz="900" b="0" i="0" u="none" strike="noStrike" kern="1200" cap="none" spc="0" normalizeH="0" baseline="0" noProof="0" dirty="0">
                <a:ln>
                  <a:noFill/>
                </a:ln>
                <a:solidFill>
                  <a:srgbClr val="000000"/>
                </a:solidFill>
                <a:effectLst/>
                <a:uLnTx/>
                <a:uFillTx/>
                <a:latin typeface="+mn-ea"/>
                <a:cs typeface="+mn-cs"/>
              </a:rPr>
              <a:t>　　　　 </a:t>
            </a:r>
            <a:endParaRPr kumimoji="1" lang="en-US" altLang="ja-JP" sz="900" b="0" i="0" u="none" strike="noStrike" kern="1200" cap="none" spc="0" normalizeH="0" baseline="0" noProof="0" dirty="0">
              <a:ln>
                <a:noFill/>
              </a:ln>
              <a:solidFill>
                <a:srgbClr val="000000"/>
              </a:solidFill>
              <a:effectLst/>
              <a:uLnTx/>
              <a:uFillTx/>
              <a:latin typeface="+mn-ea"/>
              <a:cs typeface="+mn-cs"/>
            </a:endParaRPr>
          </a:p>
        </p:txBody>
      </p:sp>
      <p:sp>
        <p:nvSpPr>
          <p:cNvPr id="17" name="ホームベース 16"/>
          <p:cNvSpPr/>
          <p:nvPr/>
        </p:nvSpPr>
        <p:spPr>
          <a:xfrm>
            <a:off x="810555" y="3889043"/>
            <a:ext cx="8496005" cy="25329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8" name="楕円 17"/>
          <p:cNvSpPr/>
          <p:nvPr/>
        </p:nvSpPr>
        <p:spPr>
          <a:xfrm>
            <a:off x="1276335" y="375950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9" name="テキスト ボックス 18"/>
          <p:cNvSpPr txBox="1"/>
          <p:nvPr/>
        </p:nvSpPr>
        <p:spPr>
          <a:xfrm>
            <a:off x="1308357" y="3867754"/>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1939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20" name="楕円 19"/>
          <p:cNvSpPr/>
          <p:nvPr/>
        </p:nvSpPr>
        <p:spPr>
          <a:xfrm>
            <a:off x="6927086" y="375950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1" name="テキスト ボックス 20"/>
          <p:cNvSpPr txBox="1"/>
          <p:nvPr/>
        </p:nvSpPr>
        <p:spPr>
          <a:xfrm>
            <a:off x="6968644" y="3866960"/>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2003</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22" name="楕円 21"/>
          <p:cNvSpPr/>
          <p:nvPr/>
        </p:nvSpPr>
        <p:spPr>
          <a:xfrm>
            <a:off x="2513327" y="3763170"/>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3" name="テキスト ボックス 22"/>
          <p:cNvSpPr txBox="1"/>
          <p:nvPr/>
        </p:nvSpPr>
        <p:spPr>
          <a:xfrm>
            <a:off x="2554885" y="3870628"/>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1948</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24" name="楕円 23"/>
          <p:cNvSpPr/>
          <p:nvPr/>
        </p:nvSpPr>
        <p:spPr>
          <a:xfrm>
            <a:off x="5014949" y="375950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5" name="テキスト ボックス 24"/>
          <p:cNvSpPr txBox="1"/>
          <p:nvPr/>
        </p:nvSpPr>
        <p:spPr>
          <a:xfrm>
            <a:off x="5056507" y="3866960"/>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1996</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26" name="四角形吹き出し 25"/>
          <p:cNvSpPr/>
          <p:nvPr/>
        </p:nvSpPr>
        <p:spPr>
          <a:xfrm>
            <a:off x="812396" y="1931633"/>
            <a:ext cx="3119524" cy="1431301"/>
          </a:xfrm>
          <a:prstGeom prst="wedgeRectCallout">
            <a:avLst>
              <a:gd name="adj1" fmla="val -23958"/>
              <a:gd name="adj2" fmla="val 78773"/>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a:ln>
                  <a:noFill/>
                </a:ln>
                <a:solidFill>
                  <a:srgbClr val="000000"/>
                </a:solidFill>
                <a:effectLst/>
                <a:uLnTx/>
                <a:uFillTx/>
                <a:latin typeface="+mn-ea"/>
                <a:cs typeface="+mn-cs"/>
              </a:rPr>
              <a:t>National </a:t>
            </a:r>
            <a:r>
              <a:rPr kumimoji="1" lang="en-US" altLang="ja-JP" sz="1200" b="1" i="0" u="sng" strike="noStrike" kern="1200" cap="none" spc="0" normalizeH="0" baseline="0" noProof="0" dirty="0" err="1">
                <a:ln>
                  <a:noFill/>
                </a:ln>
                <a:solidFill>
                  <a:srgbClr val="000000"/>
                </a:solidFill>
                <a:effectLst/>
                <a:uLnTx/>
                <a:uFillTx/>
                <a:latin typeface="+mn-ea"/>
                <a:cs typeface="+mn-cs"/>
              </a:rPr>
              <a:t>Resistration</a:t>
            </a:r>
            <a:r>
              <a:rPr kumimoji="1" lang="en-US" altLang="ja-JP" sz="1200" b="1" i="0" u="sng" strike="noStrike" kern="1200" cap="none" spc="0" normalizeH="0" baseline="0" noProof="0" dirty="0">
                <a:ln>
                  <a:noFill/>
                </a:ln>
                <a:solidFill>
                  <a:srgbClr val="000000"/>
                </a:solidFill>
                <a:effectLst/>
                <a:uLnTx/>
                <a:uFillTx/>
                <a:latin typeface="+mn-ea"/>
                <a:cs typeface="+mn-cs"/>
              </a:rPr>
              <a:t> Act (</a:t>
            </a:r>
            <a:r>
              <a:rPr kumimoji="1" lang="ja-JP" altLang="en-US" sz="1200" b="1" i="0" u="sng" strike="noStrike" kern="1200" cap="none" spc="0" normalizeH="0" baseline="0" noProof="0" dirty="0">
                <a:ln>
                  <a:noFill/>
                </a:ln>
                <a:solidFill>
                  <a:srgbClr val="000000"/>
                </a:solidFill>
                <a:effectLst/>
                <a:uLnTx/>
                <a:uFillTx/>
                <a:latin typeface="+mn-ea"/>
                <a:cs typeface="+mn-cs"/>
              </a:rPr>
              <a:t>国民登録法</a:t>
            </a:r>
            <a:r>
              <a:rPr kumimoji="1" lang="en-US" altLang="ja-JP" sz="1200" b="1" i="0" u="sng" strike="noStrike" kern="1200" cap="none" spc="0" normalizeH="0" baseline="0" noProof="0" dirty="0">
                <a:ln>
                  <a:noFill/>
                </a:ln>
                <a:solidFill>
                  <a:srgbClr val="000000"/>
                </a:solidFill>
                <a:effectLst/>
                <a:uLnTx/>
                <a:uFillTx/>
                <a:latin typeface="+mn-ea"/>
                <a:cs typeface="+mn-cs"/>
              </a:rPr>
              <a:t>)</a:t>
            </a:r>
            <a:r>
              <a:rPr kumimoji="1" lang="en-US" altLang="ja-JP" sz="1200" b="1" i="0" u="sng" strike="noStrike" kern="1200" cap="none" spc="0" normalizeH="0" baseline="30000" noProof="0" dirty="0">
                <a:ln>
                  <a:noFill/>
                </a:ln>
                <a:solidFill>
                  <a:srgbClr val="000000"/>
                </a:solidFill>
                <a:effectLst/>
                <a:uLnTx/>
                <a:uFillTx/>
                <a:latin typeface="+mn-ea"/>
                <a:cs typeface="+mn-cs"/>
              </a:rPr>
              <a:t>1</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第</a:t>
            </a:r>
            <a:r>
              <a:rPr kumimoji="1" lang="en-US" altLang="ja-JP" sz="1200" b="0" i="0" u="none" strike="noStrike" kern="1200" cap="none" spc="0" normalizeH="0" baseline="0" noProof="0" dirty="0">
                <a:ln>
                  <a:noFill/>
                </a:ln>
                <a:solidFill>
                  <a:srgbClr val="000000"/>
                </a:solidFill>
                <a:effectLst/>
                <a:uLnTx/>
                <a:uFillTx/>
                <a:latin typeface="+mn-ea"/>
                <a:cs typeface="+mn-cs"/>
              </a:rPr>
              <a:t>2</a:t>
            </a:r>
            <a:r>
              <a:rPr kumimoji="1" lang="ja-JP" altLang="en-US" sz="1200" b="0" i="0" u="none" strike="noStrike" kern="1200" cap="none" spc="0" normalizeH="0" baseline="0" noProof="0" dirty="0">
                <a:ln>
                  <a:noFill/>
                </a:ln>
                <a:solidFill>
                  <a:srgbClr val="000000"/>
                </a:solidFill>
                <a:effectLst/>
                <a:uLnTx/>
                <a:uFillTx/>
                <a:latin typeface="+mn-ea"/>
                <a:cs typeface="+mn-cs"/>
              </a:rPr>
              <a:t>次世界大戦の緊急措置として、国家登録簿に基づき身分証明書として利用できる</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カードが発行されたが、警察への身分証の提示を拒否した人物が起訴された事件を契機として、反対運動が起き</a:t>
            </a:r>
            <a:r>
              <a:rPr kumimoji="1" lang="en-US" altLang="ja-JP" sz="1200" b="0" i="0" u="none" strike="noStrike" kern="1200" cap="none" spc="0" normalizeH="0" baseline="0" noProof="0" dirty="0">
                <a:ln>
                  <a:noFill/>
                </a:ln>
                <a:solidFill>
                  <a:srgbClr val="000000"/>
                </a:solidFill>
                <a:effectLst/>
                <a:uLnTx/>
                <a:uFillTx/>
                <a:latin typeface="+mn-ea"/>
                <a:cs typeface="+mn-cs"/>
              </a:rPr>
              <a:t>1953</a:t>
            </a:r>
            <a:r>
              <a:rPr kumimoji="1" lang="ja-JP" altLang="en-US" sz="1200" b="0" i="0" u="none" strike="noStrike" kern="1200" cap="none" spc="0" normalizeH="0" baseline="0" noProof="0" dirty="0">
                <a:ln>
                  <a:noFill/>
                </a:ln>
                <a:solidFill>
                  <a:srgbClr val="000000"/>
                </a:solidFill>
                <a:effectLst/>
                <a:uLnTx/>
                <a:uFillTx/>
                <a:latin typeface="+mn-ea"/>
                <a:cs typeface="+mn-cs"/>
              </a:rPr>
              <a:t>年に廃止された</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27" name="四角形吹き出し 26"/>
          <p:cNvSpPr/>
          <p:nvPr/>
        </p:nvSpPr>
        <p:spPr>
          <a:xfrm>
            <a:off x="810555" y="4350817"/>
            <a:ext cx="2916621" cy="1431301"/>
          </a:xfrm>
          <a:prstGeom prst="wedgeRectCallout">
            <a:avLst>
              <a:gd name="adj1" fmla="val 18627"/>
              <a:gd name="adj2" fmla="val -55359"/>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en-US" altLang="ja-JP" sz="1200" b="1" i="0" u="sng" strike="noStrike" kern="1200" cap="none" spc="0" normalizeH="0" baseline="0" noProof="0" dirty="0">
                <a:ln>
                  <a:noFill/>
                </a:ln>
                <a:solidFill>
                  <a:srgbClr val="000000"/>
                </a:solidFill>
                <a:effectLst/>
                <a:uLnTx/>
                <a:uFillTx/>
                <a:latin typeface="+mn-ea"/>
                <a:cs typeface="+mn-cs"/>
              </a:rPr>
              <a:t>NINO(</a:t>
            </a:r>
            <a:r>
              <a:rPr kumimoji="1" lang="ja-JP" altLang="en-US" sz="1200" b="1" i="0" u="sng" strike="noStrike" kern="1200" cap="none" spc="0" normalizeH="0" baseline="0" noProof="0" dirty="0">
                <a:ln>
                  <a:noFill/>
                </a:ln>
                <a:solidFill>
                  <a:srgbClr val="000000"/>
                </a:solidFill>
                <a:effectLst/>
                <a:uLnTx/>
                <a:uFillTx/>
                <a:latin typeface="+mn-ea"/>
                <a:cs typeface="+mn-cs"/>
              </a:rPr>
              <a:t>国民保険番号</a:t>
            </a:r>
            <a:r>
              <a:rPr kumimoji="1" lang="en-US" altLang="ja-JP" sz="1200" b="1" i="0" u="sng" strike="noStrike" kern="1200" cap="none" spc="0" normalizeH="0" baseline="0" noProof="0" dirty="0">
                <a:ln>
                  <a:noFill/>
                </a:ln>
                <a:solidFill>
                  <a:srgbClr val="000000"/>
                </a:solidFill>
                <a:effectLst/>
                <a:uLnTx/>
                <a:uFillTx/>
                <a:latin typeface="+mn-ea"/>
                <a:cs typeface="+mn-cs"/>
              </a:rPr>
              <a:t>)</a:t>
            </a:r>
            <a:r>
              <a:rPr lang="en-US" altLang="ja-JP" sz="1200" b="1" u="sng" baseline="30000" dirty="0">
                <a:solidFill>
                  <a:srgbClr val="000000"/>
                </a:solidFill>
                <a:latin typeface="+mn-ea"/>
              </a:rPr>
              <a:t> 3</a:t>
            </a:r>
            <a:endParaRPr kumimoji="1" lang="en-US" altLang="ja-JP" sz="12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国民保険及び社会保障制度において国民を識別するために使用される番号</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一部税制においても参照番号として利用されている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28" name="四角形吹き出し 27"/>
          <p:cNvSpPr/>
          <p:nvPr/>
        </p:nvSpPr>
        <p:spPr>
          <a:xfrm>
            <a:off x="4124196" y="4379339"/>
            <a:ext cx="2916621" cy="1431301"/>
          </a:xfrm>
          <a:prstGeom prst="wedgeRectCallout">
            <a:avLst>
              <a:gd name="adj1" fmla="val -10833"/>
              <a:gd name="adj2" fmla="val -58112"/>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en-US" altLang="ja-JP" sz="1200" b="1" i="0" u="sng" strike="noStrike" kern="1200" cap="none" spc="0" normalizeH="0" baseline="0" noProof="0" dirty="0">
                <a:ln>
                  <a:noFill/>
                </a:ln>
                <a:solidFill>
                  <a:srgbClr val="000000"/>
                </a:solidFill>
                <a:effectLst/>
                <a:uLnTx/>
                <a:uFillTx/>
                <a:latin typeface="+mn-ea"/>
                <a:cs typeface="+mn-cs"/>
              </a:rPr>
              <a:t>NHS Number</a:t>
            </a:r>
            <a:r>
              <a:rPr kumimoji="1" lang="ja-JP" altLang="en-US" sz="1200" b="1" i="0" u="sng" strike="noStrike" kern="1200" cap="none" spc="0" normalizeH="0" baseline="0" noProof="0" dirty="0">
                <a:ln>
                  <a:noFill/>
                </a:ln>
                <a:solidFill>
                  <a:srgbClr val="000000"/>
                </a:solidFill>
                <a:effectLst/>
                <a:uLnTx/>
                <a:uFillTx/>
                <a:latin typeface="+mn-ea"/>
                <a:cs typeface="+mn-cs"/>
              </a:rPr>
              <a:t>（国民医療制度番号）</a:t>
            </a:r>
            <a:r>
              <a:rPr lang="en-US" altLang="ja-JP" sz="1200" b="1" u="sng" baseline="30000" dirty="0">
                <a:solidFill>
                  <a:srgbClr val="000000"/>
                </a:solidFill>
                <a:latin typeface="+mn-ea"/>
              </a:rPr>
              <a:t> 4</a:t>
            </a:r>
            <a:endParaRPr kumimoji="1" lang="en-US" altLang="ja-JP" sz="12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医療サービスにおいて、登録ユーザーに割り当てられる固有の番号であり、英国の国営医療制度である</a:t>
            </a:r>
            <a:r>
              <a:rPr kumimoji="1" lang="en-US" altLang="ja-JP" sz="1200" b="0" i="0" u="none" strike="noStrike" kern="1200" cap="none" spc="0" normalizeH="0" baseline="0" noProof="0" dirty="0">
                <a:ln>
                  <a:noFill/>
                </a:ln>
                <a:solidFill>
                  <a:srgbClr val="000000"/>
                </a:solidFill>
                <a:effectLst/>
                <a:uLnTx/>
                <a:uFillTx/>
                <a:latin typeface="+mn-ea"/>
                <a:cs typeface="+mn-cs"/>
              </a:rPr>
              <a:t>NHS</a:t>
            </a:r>
            <a:r>
              <a:rPr kumimoji="1" lang="ja-JP" altLang="en-US" sz="1200" b="0" i="0" u="none" strike="noStrike" kern="1200" cap="none" spc="0" normalizeH="0" baseline="0" noProof="0" dirty="0">
                <a:ln>
                  <a:noFill/>
                </a:ln>
                <a:solidFill>
                  <a:srgbClr val="000000"/>
                </a:solidFill>
                <a:effectLst/>
                <a:uLnTx/>
                <a:uFillTx/>
                <a:latin typeface="+mn-ea"/>
                <a:cs typeface="+mn-cs"/>
              </a:rPr>
              <a:t>において患者の医療記録の管理に用いられる。</a:t>
            </a:r>
            <a:r>
              <a:rPr kumimoji="1" lang="en-US" altLang="ja-JP" sz="1200" b="0" i="0" u="none" strike="noStrike" kern="1200" cap="none" spc="0" normalizeH="0" baseline="0" noProof="0" dirty="0">
                <a:ln>
                  <a:noFill/>
                </a:ln>
                <a:solidFill>
                  <a:srgbClr val="000000"/>
                </a:solidFill>
                <a:effectLst/>
                <a:uLnTx/>
                <a:uFillTx/>
                <a:latin typeface="+mn-ea"/>
                <a:cs typeface="+mn-cs"/>
              </a:rPr>
              <a:t>1996</a:t>
            </a:r>
            <a:r>
              <a:rPr kumimoji="1" lang="ja-JP" altLang="en-US" sz="1200" b="0" i="0" u="none" strike="noStrike" kern="1200" cap="none" spc="0" normalizeH="0" baseline="0" noProof="0" dirty="0">
                <a:ln>
                  <a:noFill/>
                </a:ln>
                <a:solidFill>
                  <a:srgbClr val="000000"/>
                </a:solidFill>
                <a:effectLst/>
                <a:uLnTx/>
                <a:uFillTx/>
                <a:latin typeface="+mn-ea"/>
                <a:cs typeface="+mn-cs"/>
              </a:rPr>
              <a:t>年に一般に導入された</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29" name="四角形吹き出し 28"/>
          <p:cNvSpPr/>
          <p:nvPr/>
        </p:nvSpPr>
        <p:spPr>
          <a:xfrm>
            <a:off x="5912367" y="1925866"/>
            <a:ext cx="2916621" cy="1431301"/>
          </a:xfrm>
          <a:prstGeom prst="wedgeRectCallout">
            <a:avLst>
              <a:gd name="adj1" fmla="val -5961"/>
              <a:gd name="adj2" fmla="val 78307"/>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en-US" altLang="ja-JP" sz="1200" b="1" i="0" u="sng" strike="noStrike" kern="1200" cap="none" spc="0" normalizeH="0" baseline="0" noProof="0" dirty="0">
                <a:ln>
                  <a:noFill/>
                </a:ln>
                <a:solidFill>
                  <a:srgbClr val="000000"/>
                </a:solidFill>
                <a:effectLst/>
                <a:uLnTx/>
                <a:uFillTx/>
                <a:latin typeface="+mn-ea"/>
                <a:cs typeface="+mn-cs"/>
              </a:rPr>
              <a:t>Identity Card</a:t>
            </a:r>
            <a:r>
              <a:rPr kumimoji="1" lang="ja-JP" altLang="en-US" sz="1200" b="1" i="0" u="sng" strike="noStrike" kern="1200" cap="none" spc="0" normalizeH="0" baseline="0" noProof="0" dirty="0">
                <a:ln>
                  <a:noFill/>
                </a:ln>
                <a:solidFill>
                  <a:srgbClr val="000000"/>
                </a:solidFill>
                <a:effectLst/>
                <a:uLnTx/>
                <a:uFillTx/>
                <a:latin typeface="+mn-ea"/>
                <a:cs typeface="+mn-cs"/>
              </a:rPr>
              <a:t> </a:t>
            </a:r>
            <a:r>
              <a:rPr kumimoji="1" lang="en-US" altLang="ja-JP" sz="1200" b="1" i="0" u="sng" strike="noStrike" kern="1200" cap="none" spc="0" normalizeH="0" baseline="0" noProof="0" dirty="0">
                <a:ln>
                  <a:noFill/>
                </a:ln>
                <a:solidFill>
                  <a:srgbClr val="000000"/>
                </a:solidFill>
                <a:effectLst/>
                <a:uLnTx/>
                <a:uFillTx/>
                <a:latin typeface="+mn-ea"/>
                <a:cs typeface="+mn-cs"/>
              </a:rPr>
              <a:t>Act </a:t>
            </a:r>
            <a:r>
              <a:rPr lang="en-US" altLang="ja-JP" sz="1200" b="1" u="sng" baseline="30000" noProof="0" dirty="0">
                <a:solidFill>
                  <a:srgbClr val="000000"/>
                </a:solidFill>
                <a:latin typeface="+mn-ea"/>
              </a:rPr>
              <a:t>2</a:t>
            </a:r>
            <a:r>
              <a:rPr lang="en-US" altLang="ja-JP" sz="1200" b="1" u="sng" baseline="30000" dirty="0">
                <a:solidFill>
                  <a:srgbClr val="000000"/>
                </a:solidFill>
                <a:latin typeface="+mn-ea"/>
              </a:rPr>
              <a:t> </a:t>
            </a:r>
            <a:endParaRPr kumimoji="1" lang="en-US" altLang="ja-JP" sz="1200" b="1" i="0" u="none" strike="noStrike" kern="1200" cap="none" spc="0" normalizeH="0" baseline="0" noProof="0" dirty="0">
              <a:ln>
                <a:noFill/>
              </a:ln>
              <a:solidFill>
                <a:srgbClr val="FF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n-ea"/>
                <a:cs typeface="+mn-cs"/>
              </a:rPr>
              <a:t>イギリスに在住する</a:t>
            </a:r>
            <a:r>
              <a:rPr kumimoji="1" lang="en-US" altLang="ja-JP" sz="1100" b="0" i="0" u="none" strike="noStrike" kern="1200" cap="none" spc="0" normalizeH="0" baseline="0" noProof="0" dirty="0">
                <a:ln>
                  <a:noFill/>
                </a:ln>
                <a:solidFill>
                  <a:srgbClr val="000000"/>
                </a:solidFill>
                <a:effectLst/>
                <a:uLnTx/>
                <a:uFillTx/>
                <a:latin typeface="+mn-ea"/>
                <a:cs typeface="+mn-cs"/>
              </a:rPr>
              <a:t>16</a:t>
            </a:r>
            <a:r>
              <a:rPr kumimoji="1" lang="ja-JP" altLang="en-US" sz="1100" b="0" i="0" u="none" strike="noStrike" kern="1200" cap="none" spc="0" normalizeH="0" baseline="0" noProof="0" dirty="0">
                <a:ln>
                  <a:noFill/>
                </a:ln>
                <a:solidFill>
                  <a:srgbClr val="000000"/>
                </a:solidFill>
                <a:effectLst/>
                <a:uLnTx/>
                <a:uFillTx/>
                <a:latin typeface="+mn-ea"/>
                <a:cs typeface="+mn-cs"/>
              </a:rPr>
              <a:t>歳以上の個人について、生体認証を含む個人情報を国民</a:t>
            </a:r>
            <a:r>
              <a:rPr kumimoji="1" lang="en-US" altLang="ja-JP" sz="1100" b="0" i="0" u="none" strike="noStrike" kern="1200" cap="none" spc="0" normalizeH="0" baseline="0" noProof="0" dirty="0">
                <a:ln>
                  <a:noFill/>
                </a:ln>
                <a:solidFill>
                  <a:srgbClr val="000000"/>
                </a:solidFill>
                <a:effectLst/>
                <a:uLnTx/>
                <a:uFillTx/>
                <a:latin typeface="+mn-ea"/>
                <a:cs typeface="+mn-cs"/>
              </a:rPr>
              <a:t>ID</a:t>
            </a:r>
            <a:r>
              <a:rPr kumimoji="1" lang="ja-JP" altLang="en-US" sz="1100" b="0" i="0" u="none" strike="noStrike" kern="1200" cap="none" spc="0" normalizeH="0" baseline="0" noProof="0" dirty="0">
                <a:ln>
                  <a:noFill/>
                </a:ln>
                <a:solidFill>
                  <a:srgbClr val="000000"/>
                </a:solidFill>
                <a:effectLst/>
                <a:uLnTx/>
                <a:uFillTx/>
                <a:latin typeface="+mn-ea"/>
                <a:cs typeface="+mn-cs"/>
              </a:rPr>
              <a:t>登録簿（</a:t>
            </a:r>
            <a:r>
              <a:rPr kumimoji="1" lang="en-US" altLang="ja-JP" sz="1100" b="0" i="0" u="none" strike="noStrike" kern="1200" cap="none" spc="0" normalizeH="0" baseline="0" noProof="0" dirty="0">
                <a:ln>
                  <a:noFill/>
                </a:ln>
                <a:solidFill>
                  <a:srgbClr val="000000"/>
                </a:solidFill>
                <a:effectLst/>
                <a:uLnTx/>
                <a:uFillTx/>
                <a:latin typeface="+mn-ea"/>
                <a:cs typeface="+mn-cs"/>
              </a:rPr>
              <a:t>NIR</a:t>
            </a:r>
            <a:r>
              <a:rPr kumimoji="1" lang="ja-JP" altLang="en-US" sz="1100" b="0" i="0" u="none" strike="noStrike" kern="1200" cap="none" spc="0" normalizeH="0" baseline="0" noProof="0" dirty="0">
                <a:ln>
                  <a:noFill/>
                </a:ln>
                <a:solidFill>
                  <a:srgbClr val="000000"/>
                </a:solidFill>
                <a:effectLst/>
                <a:uLnTx/>
                <a:uFillTx/>
                <a:latin typeface="+mn-ea"/>
                <a:cs typeface="+mn-cs"/>
              </a:rPr>
              <a:t>）に登録し、個人に</a:t>
            </a:r>
            <a:r>
              <a:rPr kumimoji="1" lang="en-US" altLang="ja-JP" sz="1100" b="0" i="0" u="none" strike="noStrike" kern="1200" cap="none" spc="0" normalizeH="0" baseline="0" noProof="0" dirty="0">
                <a:ln>
                  <a:noFill/>
                </a:ln>
                <a:solidFill>
                  <a:srgbClr val="000000"/>
                </a:solidFill>
                <a:effectLst/>
                <a:uLnTx/>
                <a:uFillTx/>
                <a:latin typeface="+mn-ea"/>
                <a:cs typeface="+mn-cs"/>
              </a:rPr>
              <a:t>ID</a:t>
            </a:r>
            <a:r>
              <a:rPr kumimoji="1" lang="ja-JP" altLang="en-US" sz="1100" b="0" i="0" u="none" strike="noStrike" kern="1200" cap="none" spc="0" normalizeH="0" baseline="0" noProof="0" dirty="0">
                <a:ln>
                  <a:noFill/>
                </a:ln>
                <a:solidFill>
                  <a:srgbClr val="000000"/>
                </a:solidFill>
                <a:effectLst/>
                <a:uLnTx/>
                <a:uFillTx/>
                <a:latin typeface="+mn-ea"/>
                <a:cs typeface="+mn-cs"/>
              </a:rPr>
              <a:t>登録番号を付与するとともに、これに基づく</a:t>
            </a:r>
            <a:r>
              <a:rPr kumimoji="1" lang="en-US" altLang="ja-JP" sz="1100" b="0" i="0" u="none" strike="noStrike" kern="1200" cap="none" spc="0" normalizeH="0" baseline="0" noProof="0" dirty="0">
                <a:ln>
                  <a:noFill/>
                </a:ln>
                <a:solidFill>
                  <a:srgbClr val="000000"/>
                </a:solidFill>
                <a:effectLst/>
                <a:uLnTx/>
                <a:uFillTx/>
                <a:latin typeface="+mn-ea"/>
                <a:cs typeface="+mn-cs"/>
              </a:rPr>
              <a:t>ID</a:t>
            </a:r>
            <a:r>
              <a:rPr kumimoji="1" lang="ja-JP" altLang="en-US" sz="1100" b="0" i="0" u="none" strike="noStrike" kern="1200" cap="none" spc="0" normalizeH="0" baseline="0" noProof="0" dirty="0">
                <a:ln>
                  <a:noFill/>
                </a:ln>
                <a:solidFill>
                  <a:srgbClr val="000000"/>
                </a:solidFill>
                <a:effectLst/>
                <a:uLnTx/>
                <a:uFillTx/>
                <a:latin typeface="+mn-ea"/>
                <a:cs typeface="+mn-cs"/>
              </a:rPr>
              <a:t>カードを発行することを規定した法律</a:t>
            </a:r>
            <a:r>
              <a:rPr kumimoji="1" lang="en-US" altLang="ja-JP" sz="1100" b="0" i="0" u="none" strike="noStrike" kern="1200" cap="none" spc="0" normalizeH="0" baseline="0" noProof="0" dirty="0">
                <a:ln>
                  <a:noFill/>
                </a:ln>
                <a:solidFill>
                  <a:srgbClr val="000000"/>
                </a:solidFill>
                <a:effectLst/>
                <a:uLnTx/>
                <a:uFillTx/>
                <a:latin typeface="+mn-ea"/>
                <a:cs typeface="+mn-cs"/>
              </a:rPr>
              <a:t>2010</a:t>
            </a:r>
            <a:r>
              <a:rPr kumimoji="1" lang="ja-JP" altLang="en-US" sz="1100" b="0" i="0" u="none" strike="noStrike" kern="1200" cap="none" spc="0" normalizeH="0" baseline="0" noProof="0" dirty="0">
                <a:ln>
                  <a:noFill/>
                </a:ln>
                <a:solidFill>
                  <a:srgbClr val="000000"/>
                </a:solidFill>
                <a:effectLst/>
                <a:uLnTx/>
                <a:uFillTx/>
                <a:latin typeface="+mn-ea"/>
                <a:cs typeface="+mn-cs"/>
              </a:rPr>
              <a:t>年、保守党・自由民主党の連立政権によって身分証明書法が可決されことで</a:t>
            </a:r>
            <a:r>
              <a:rPr kumimoji="1" lang="en-US" altLang="ja-JP" sz="1100" b="0" i="0" u="none" strike="noStrike" kern="1200" cap="none" spc="0" normalizeH="0" baseline="0" noProof="0" dirty="0">
                <a:ln>
                  <a:noFill/>
                </a:ln>
                <a:solidFill>
                  <a:srgbClr val="000000"/>
                </a:solidFill>
                <a:effectLst/>
                <a:uLnTx/>
                <a:uFillTx/>
                <a:latin typeface="+mn-ea"/>
                <a:cs typeface="+mn-cs"/>
              </a:rPr>
              <a:t>ID</a:t>
            </a:r>
            <a:r>
              <a:rPr kumimoji="1" lang="ja-JP" altLang="en-US" sz="1100" b="0" i="0" u="none" strike="noStrike" kern="1200" cap="none" spc="0" normalizeH="0" baseline="0" noProof="0" dirty="0">
                <a:ln>
                  <a:noFill/>
                </a:ln>
                <a:solidFill>
                  <a:srgbClr val="000000"/>
                </a:solidFill>
                <a:effectLst/>
                <a:uLnTx/>
                <a:uFillTx/>
                <a:latin typeface="+mn-ea"/>
                <a:cs typeface="+mn-cs"/>
              </a:rPr>
              <a:t>カードは廃止された</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30" name="正方形/長方形 29"/>
          <p:cNvSpPr/>
          <p:nvPr/>
        </p:nvSpPr>
        <p:spPr>
          <a:xfrm>
            <a:off x="331490" y="6500587"/>
            <a:ext cx="8306542"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参考）経済安全保障法制に関する有識者会議　</a:t>
            </a:r>
            <a:r>
              <a:rPr kumimoji="1" lang="zh-TW" altLang="en-US" sz="900" b="0" i="0" u="none" strike="noStrike" kern="1200" cap="none" spc="0" normalizeH="0" baseline="0" noProof="0" dirty="0">
                <a:ln>
                  <a:noFill/>
                </a:ln>
                <a:solidFill>
                  <a:srgbClr val="000000"/>
                </a:solidFill>
                <a:effectLst/>
                <a:uLnTx/>
                <a:uFillTx/>
                <a:latin typeface="+mn-ea"/>
                <a:cs typeface="+mn-cs"/>
              </a:rPr>
              <a:t>内閣官房 経済安全保障法制準備室</a:t>
            </a:r>
            <a:r>
              <a:rPr kumimoji="1" lang="ja-JP" altLang="en-US" sz="900" b="0" i="0" u="none" strike="noStrike" kern="1200" cap="none" spc="0" normalizeH="0" baseline="0" noProof="0" dirty="0">
                <a:ln>
                  <a:noFill/>
                </a:ln>
                <a:solidFill>
                  <a:srgbClr val="000000"/>
                </a:solidFill>
                <a:effectLst/>
                <a:uLnTx/>
                <a:uFillTx/>
                <a:latin typeface="+mn-ea"/>
                <a:cs typeface="+mn-cs"/>
              </a:rPr>
              <a:t>　説明資料</a:t>
            </a:r>
          </a:p>
        </p:txBody>
      </p:sp>
    </p:spTree>
    <p:extLst>
      <p:ext uri="{BB962C8B-B14F-4D97-AF65-F5344CB8AC3E}">
        <p14:creationId xmlns:p14="http://schemas.microsoft.com/office/powerpoint/2010/main" val="38002644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p:cNvSpPr/>
          <p:nvPr/>
        </p:nvSpPr>
        <p:spPr>
          <a:xfrm>
            <a:off x="331789" y="1261574"/>
            <a:ext cx="9242424" cy="1919871"/>
          </a:xfrm>
          <a:prstGeom prst="rect">
            <a:avLst/>
          </a:prstGeom>
          <a:noFill/>
          <a:ln w="952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endParaRPr kumimoji="1" lang="en-US" altLang="ja-JP" sz="1200" b="1" i="0" u="sng" strike="noStrike" kern="1200" cap="none" spc="0" normalizeH="0" baseline="0" noProof="0" dirty="0" smtClean="0">
              <a:ln>
                <a:noFill/>
              </a:ln>
              <a:solidFill>
                <a:srgbClr val="000000"/>
              </a:solidFill>
              <a:effectLst/>
              <a:uLnTx/>
              <a:uFillTx/>
              <a:latin typeface="+mn-ea"/>
              <a:cs typeface="+mn-cs"/>
            </a:endParaRPr>
          </a:p>
          <a:p>
            <a:pPr lvl="0">
              <a:defRPr/>
            </a:pPr>
            <a:r>
              <a:rPr kumimoji="1" lang="en-US" altLang="ja-JP" sz="1200" b="1" i="0" u="sng" strike="noStrike" kern="1200" cap="none" spc="0" normalizeH="0" baseline="0" noProof="0" dirty="0" smtClean="0">
                <a:ln>
                  <a:noFill/>
                </a:ln>
                <a:solidFill>
                  <a:srgbClr val="000000"/>
                </a:solidFill>
                <a:effectLst/>
                <a:uLnTx/>
                <a:uFillTx/>
                <a:latin typeface="+mn-ea"/>
                <a:cs typeface="+mn-cs"/>
              </a:rPr>
              <a:t>NINO</a:t>
            </a:r>
            <a:r>
              <a:rPr kumimoji="1" lang="ja-JP" altLang="en-US" sz="1200" b="1" i="0" u="sng" strike="noStrike" kern="1200" cap="none" spc="0" normalizeH="0" baseline="0" noProof="0" dirty="0">
                <a:ln>
                  <a:noFill/>
                </a:ln>
                <a:solidFill>
                  <a:srgbClr val="000000"/>
                </a:solidFill>
                <a:effectLst/>
                <a:uLnTx/>
                <a:uFillTx/>
                <a:latin typeface="+mn-ea"/>
                <a:cs typeface="+mn-cs"/>
              </a:rPr>
              <a:t>（国民保険番号）</a:t>
            </a:r>
            <a:r>
              <a:rPr kumimoji="1" lang="en-US" altLang="ja-JP" sz="1200" b="1" i="0" strike="noStrike" kern="1200" cap="none" spc="0" normalizeH="0" baseline="30000" noProof="0" dirty="0">
                <a:ln>
                  <a:noFill/>
                </a:ln>
                <a:solidFill>
                  <a:srgbClr val="000000"/>
                </a:solidFill>
                <a:effectLst/>
                <a:uLnTx/>
                <a:uFillTx/>
                <a:latin typeface="+mn-ea"/>
              </a:rPr>
              <a:t>1</a:t>
            </a:r>
            <a:endParaRPr kumimoji="1" lang="en-US" altLang="ja-JP" sz="1200" b="1" i="0" strike="noStrike" kern="1200" cap="none" spc="0" normalizeH="0" baseline="30000" noProof="0" dirty="0">
              <a:ln>
                <a:noFill/>
              </a:ln>
              <a:solidFill>
                <a:schemeClr val="tx1"/>
              </a:solidFill>
              <a:effectLst/>
              <a:uLnTx/>
              <a:uFillTx/>
              <a:latin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mn-ea"/>
                <a:cs typeface="+mn-cs"/>
              </a:rPr>
              <a:t>2</a:t>
            </a:r>
            <a:r>
              <a:rPr kumimoji="1" lang="ja-JP" altLang="en-US" sz="1200" b="0" i="0" u="none" strike="noStrike" kern="1200" cap="none" spc="0" normalizeH="0" baseline="0" noProof="0" dirty="0">
                <a:ln>
                  <a:noFill/>
                </a:ln>
                <a:solidFill>
                  <a:srgbClr val="000000"/>
                </a:solidFill>
                <a:effectLst/>
                <a:uLnTx/>
                <a:uFillTx/>
                <a:latin typeface="+mn-ea"/>
                <a:cs typeface="+mn-cs"/>
              </a:rPr>
              <a:t>文字の接頭辞（アルファベット）と</a:t>
            </a:r>
            <a:r>
              <a:rPr kumimoji="1" lang="en-US" altLang="ja-JP" sz="1200" b="0" i="0" u="none" strike="noStrike" kern="1200" cap="none" spc="0" normalizeH="0" baseline="0" noProof="0" dirty="0">
                <a:ln>
                  <a:noFill/>
                </a:ln>
                <a:solidFill>
                  <a:srgbClr val="000000"/>
                </a:solidFill>
                <a:effectLst/>
                <a:uLnTx/>
                <a:uFillTx/>
                <a:latin typeface="+mn-ea"/>
                <a:cs typeface="+mn-cs"/>
              </a:rPr>
              <a:t>6</a:t>
            </a:r>
            <a:r>
              <a:rPr kumimoji="1" lang="ja-JP" altLang="en-US" sz="1200" b="0" i="0" u="none" strike="noStrike" kern="1200" cap="none" spc="0" normalizeH="0" baseline="0" noProof="0" dirty="0">
                <a:ln>
                  <a:noFill/>
                </a:ln>
                <a:solidFill>
                  <a:srgbClr val="000000"/>
                </a:solidFill>
                <a:effectLst/>
                <a:uLnTx/>
                <a:uFillTx/>
                <a:latin typeface="+mn-ea"/>
                <a:cs typeface="+mn-cs"/>
              </a:rPr>
              <a:t>の数字、</a:t>
            </a:r>
            <a:r>
              <a:rPr kumimoji="1" lang="en-US" altLang="ja-JP" sz="1200" b="0" i="0" u="none" strike="noStrike" kern="1200" cap="none" spc="0" normalizeH="0" baseline="0" noProof="0" dirty="0">
                <a:ln>
                  <a:noFill/>
                </a:ln>
                <a:solidFill>
                  <a:srgbClr val="000000"/>
                </a:solidFill>
                <a:effectLst/>
                <a:uLnTx/>
                <a:uFillTx/>
                <a:latin typeface="+mn-ea"/>
                <a:cs typeface="+mn-cs"/>
              </a:rPr>
              <a:t>1</a:t>
            </a:r>
            <a:r>
              <a:rPr kumimoji="1" lang="ja-JP" altLang="en-US" sz="1200" b="0" i="0" u="none" strike="noStrike" kern="1200" cap="none" spc="0" normalizeH="0" baseline="0" noProof="0" dirty="0">
                <a:ln>
                  <a:noFill/>
                </a:ln>
                <a:solidFill>
                  <a:srgbClr val="000000"/>
                </a:solidFill>
                <a:effectLst/>
                <a:uLnTx/>
                <a:uFillTx/>
                <a:latin typeface="+mn-ea"/>
                <a:cs typeface="+mn-cs"/>
              </a:rPr>
              <a:t>文字の接頭辞で構成される個人固有の識別子であり、</a:t>
            </a:r>
            <a:r>
              <a:rPr kumimoji="1" lang="en-US" altLang="ja-JP" sz="1200" b="0" i="0" u="none" strike="noStrike" kern="1200" cap="none" spc="0" normalizeH="0" baseline="0" noProof="0" dirty="0">
                <a:ln>
                  <a:noFill/>
                </a:ln>
                <a:solidFill>
                  <a:srgbClr val="000000"/>
                </a:solidFill>
                <a:effectLst/>
                <a:uLnTx/>
                <a:uFillTx/>
                <a:latin typeface="+mn-ea"/>
                <a:cs typeface="+mn-cs"/>
              </a:rPr>
              <a:t> 1948</a:t>
            </a:r>
            <a:r>
              <a:rPr kumimoji="1" lang="ja-JP" altLang="en-US" sz="1200" b="0" i="0" u="none" strike="noStrike" kern="1200" cap="none" spc="0" normalizeH="0" baseline="0" noProof="0" dirty="0">
                <a:ln>
                  <a:noFill/>
                </a:ln>
                <a:solidFill>
                  <a:srgbClr val="000000"/>
                </a:solidFill>
                <a:effectLst/>
                <a:uLnTx/>
                <a:uFillTx/>
                <a:latin typeface="+mn-ea"/>
                <a:cs typeface="+mn-cs"/>
              </a:rPr>
              <a:t>年に制定された国民保険制度とともに運用が開始された</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国民保険料の記録、社会保障給付、税額控除などにおいて利用され、主に歳入関税庁、雇用先、労働年金省、普通預金口座のプロバイダーなどに対して提供される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lvl="0">
              <a:defRPr/>
            </a:pPr>
            <a:r>
              <a:rPr kumimoji="1" lang="en-US" altLang="ja-JP" sz="1200" b="1" i="0" u="sng" strike="noStrike" kern="1200" cap="none" spc="0" normalizeH="0" baseline="0" noProof="0" dirty="0">
                <a:ln>
                  <a:noFill/>
                </a:ln>
                <a:solidFill>
                  <a:srgbClr val="000000"/>
                </a:solidFill>
                <a:effectLst/>
                <a:uLnTx/>
                <a:uFillTx/>
                <a:latin typeface="+mn-ea"/>
                <a:cs typeface="+mn-cs"/>
              </a:rPr>
              <a:t>NHS</a:t>
            </a:r>
            <a:r>
              <a:rPr kumimoji="1" lang="ja-JP" altLang="en-US" sz="1200" b="1" i="0" u="sng" strike="noStrike" kern="1200" cap="none" spc="0" normalizeH="0" baseline="0" noProof="0" dirty="0">
                <a:ln>
                  <a:noFill/>
                </a:ln>
                <a:solidFill>
                  <a:srgbClr val="000000"/>
                </a:solidFill>
                <a:effectLst/>
                <a:uLnTx/>
                <a:uFillTx/>
                <a:latin typeface="+mn-ea"/>
                <a:cs typeface="+mn-cs"/>
              </a:rPr>
              <a:t> </a:t>
            </a:r>
            <a:r>
              <a:rPr kumimoji="1" lang="en-US" altLang="ja-JP" sz="1200" b="1" i="0" u="sng" strike="noStrike" kern="1200" cap="none" spc="0" normalizeH="0" baseline="0" noProof="0" dirty="0">
                <a:ln>
                  <a:noFill/>
                </a:ln>
                <a:solidFill>
                  <a:srgbClr val="000000"/>
                </a:solidFill>
                <a:effectLst/>
                <a:uLnTx/>
                <a:uFillTx/>
                <a:latin typeface="+mn-ea"/>
                <a:cs typeface="+mn-cs"/>
              </a:rPr>
              <a:t>Number</a:t>
            </a:r>
            <a:r>
              <a:rPr lang="en-US" altLang="ja-JP" sz="1200" b="1" baseline="30000" dirty="0">
                <a:solidFill>
                  <a:schemeClr val="tx1"/>
                </a:solidFill>
                <a:latin typeface="+mn-ea"/>
              </a:rPr>
              <a:t> </a:t>
            </a:r>
            <a:r>
              <a:rPr lang="en-US" altLang="ja-JP" sz="1200" b="1" baseline="30000" dirty="0">
                <a:solidFill>
                  <a:srgbClr val="000000"/>
                </a:solidFill>
                <a:latin typeface="+mn-ea"/>
              </a:rPr>
              <a:t>2</a:t>
            </a:r>
            <a:endParaRPr kumimoji="1" lang="ja-JP" altLang="en-US" sz="1200" b="1" i="0" u="sng"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イギリスの国営医療サービスである</a:t>
            </a:r>
            <a:r>
              <a:rPr kumimoji="1" lang="en-US" altLang="ja-JP" sz="1200" b="0" i="0" u="none" strike="noStrike" kern="1200" cap="none" spc="0" normalizeH="0" baseline="0" noProof="0" dirty="0">
                <a:ln>
                  <a:noFill/>
                </a:ln>
                <a:solidFill>
                  <a:srgbClr val="000000"/>
                </a:solidFill>
                <a:effectLst/>
                <a:uLnTx/>
                <a:uFillTx/>
                <a:latin typeface="+mn-ea"/>
                <a:cs typeface="+mn-cs"/>
              </a:rPr>
              <a:t>NHS</a:t>
            </a:r>
            <a:r>
              <a:rPr kumimoji="1" lang="ja-JP" altLang="en-US" sz="1200" b="0" i="0" u="none" strike="noStrike" kern="1200" cap="none" spc="0" normalizeH="0" baseline="0" noProof="0" dirty="0">
                <a:ln>
                  <a:noFill/>
                </a:ln>
                <a:solidFill>
                  <a:srgbClr val="000000"/>
                </a:solidFill>
                <a:effectLst/>
                <a:uLnTx/>
                <a:uFillTx/>
                <a:latin typeface="+mn-ea"/>
                <a:cs typeface="+mn-cs"/>
              </a:rPr>
              <a:t>において利用される、</a:t>
            </a:r>
            <a:r>
              <a:rPr kumimoji="1" lang="en-US" altLang="ja-JP" sz="1200" b="0" i="0" u="none" strike="noStrike" kern="1200" cap="none" spc="0" normalizeH="0" baseline="0" noProof="0" dirty="0">
                <a:ln>
                  <a:noFill/>
                </a:ln>
                <a:solidFill>
                  <a:srgbClr val="000000"/>
                </a:solidFill>
                <a:effectLst/>
                <a:uLnTx/>
                <a:uFillTx/>
                <a:latin typeface="+mn-ea"/>
                <a:cs typeface="+mn-cs"/>
              </a:rPr>
              <a:t>10</a:t>
            </a:r>
            <a:r>
              <a:rPr kumimoji="1" lang="ja-JP" altLang="en-US" sz="1200" b="0" i="0" u="none" strike="noStrike" kern="1200" cap="none" spc="0" normalizeH="0" baseline="0" noProof="0" dirty="0">
                <a:ln>
                  <a:noFill/>
                </a:ln>
                <a:solidFill>
                  <a:srgbClr val="000000"/>
                </a:solidFill>
                <a:effectLst/>
                <a:uLnTx/>
                <a:uFillTx/>
                <a:latin typeface="+mn-ea"/>
                <a:cs typeface="+mn-cs"/>
              </a:rPr>
              <a:t>桁の数字からなる識別番号であり、</a:t>
            </a:r>
            <a:r>
              <a:rPr kumimoji="1" lang="en-US" altLang="ja-JP" sz="1200" b="0" i="0" u="none" strike="noStrike" kern="1200" cap="none" spc="0" normalizeH="0" baseline="0" noProof="0" dirty="0">
                <a:ln>
                  <a:noFill/>
                </a:ln>
                <a:solidFill>
                  <a:srgbClr val="000000"/>
                </a:solidFill>
                <a:effectLst/>
                <a:uLnTx/>
                <a:uFillTx/>
                <a:latin typeface="+mn-ea"/>
                <a:cs typeface="+mn-cs"/>
              </a:rPr>
              <a:t>NHS</a:t>
            </a:r>
            <a:r>
              <a:rPr kumimoji="1" lang="ja-JP" altLang="en-US" sz="1200" b="0" i="0" u="none" strike="noStrike" kern="1200" cap="none" spc="0" normalizeH="0" baseline="0" noProof="0" dirty="0">
                <a:ln>
                  <a:noFill/>
                </a:ln>
                <a:solidFill>
                  <a:srgbClr val="000000"/>
                </a:solidFill>
                <a:effectLst/>
                <a:uLnTx/>
                <a:uFillTx/>
                <a:latin typeface="+mn-ea"/>
                <a:cs typeface="+mn-cs"/>
              </a:rPr>
              <a:t>のデータベース等において患者の識別、診療記録の管理に用いられる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主な</a:t>
            </a:r>
            <a:r>
              <a:rPr lang="zh-TW" altLang="en-US" sz="1800" dirty="0">
                <a:solidFill>
                  <a:schemeClr val="accent2">
                    <a:lumMod val="90000"/>
                    <a:lumOff val="10000"/>
                  </a:schemeClr>
                </a:solidFill>
              </a:rPr>
              <a:t>共通識別番号</a:t>
            </a:r>
            <a:r>
              <a:rPr lang="ja-JP" altLang="en-US" sz="1800" dirty="0">
                <a:solidFill>
                  <a:schemeClr val="accent2">
                    <a:lumMod val="90000"/>
                    <a:lumOff val="10000"/>
                  </a:schemeClr>
                </a:solidFill>
              </a:rPr>
              <a:t>の概要</a:t>
            </a:r>
            <a:endParaRPr lang="ja-JP" altLang="en-US" sz="1800" b="1" spc="0" dirty="0">
              <a:solidFill>
                <a:schemeClr val="accent2">
                  <a:lumMod val="90000"/>
                  <a:lumOff val="10000"/>
                </a:schemeClr>
              </a:solidFill>
            </a:endParaRPr>
          </a:p>
        </p:txBody>
      </p:sp>
      <p:sp>
        <p:nvSpPr>
          <p:cNvPr id="9" name="正方形/長方形 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3" name="正方形/長方形 12"/>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4" name="正方形/長方形 13"/>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5" name="正方形/長方形 14"/>
          <p:cNvSpPr/>
          <p:nvPr/>
        </p:nvSpPr>
        <p:spPr>
          <a:xfrm>
            <a:off x="331489" y="3267079"/>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spcBef>
                <a:spcPts val="300"/>
              </a:spcBef>
              <a:defRPr/>
            </a:pPr>
            <a:r>
              <a:rPr kumimoji="1" lang="ja-JP" altLang="en-US" sz="1400" b="1" i="0" u="none" strike="noStrike" kern="1200" cap="none" spc="0" normalizeH="0" baseline="0" noProof="0" dirty="0">
                <a:ln>
                  <a:noFill/>
                </a:ln>
                <a:solidFill>
                  <a:srgbClr val="FFFFFF"/>
                </a:solidFill>
                <a:effectLst/>
                <a:uLnTx/>
                <a:uFillTx/>
                <a:latin typeface="+mn-ea"/>
                <a:cs typeface="+mn-cs"/>
              </a:rPr>
              <a:t>過去利用されていた共通番号</a:t>
            </a:r>
            <a:r>
              <a:rPr lang="en-US" altLang="ja-JP" sz="1400" b="1" baseline="30000" dirty="0">
                <a:solidFill>
                  <a:schemeClr val="bg1"/>
                </a:solidFill>
                <a:latin typeface="+mn-ea"/>
              </a:rPr>
              <a:t>3</a:t>
            </a:r>
            <a:endParaRPr kumimoji="1" lang="en-US" altLang="ja-JP" sz="1400" b="1" i="0" u="none" strike="noStrike" kern="1200" cap="none" spc="0" normalizeH="0" baseline="0" noProof="0" dirty="0">
              <a:ln>
                <a:noFill/>
              </a:ln>
              <a:solidFill>
                <a:schemeClr val="bg1"/>
              </a:solidFill>
              <a:effectLst/>
              <a:uLnTx/>
              <a:uFillTx/>
              <a:latin typeface="+mn-ea"/>
            </a:endParaRPr>
          </a:p>
        </p:txBody>
      </p:sp>
      <p:sp>
        <p:nvSpPr>
          <p:cNvPr id="16" name="正方形/長方形 15"/>
          <p:cNvSpPr/>
          <p:nvPr/>
        </p:nvSpPr>
        <p:spPr>
          <a:xfrm>
            <a:off x="331788" y="1261574"/>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cs typeface="+mn-cs"/>
              </a:rPr>
              <a:t>現在利用されている共通番号制度</a:t>
            </a:r>
            <a:endParaRPr kumimoji="1" lang="en-US" altLang="ja-JP" sz="1400" b="1" i="0" u="none" strike="noStrike" kern="1200" cap="none" spc="0" normalizeH="0" baseline="30000" noProof="0" dirty="0">
              <a:ln>
                <a:noFill/>
              </a:ln>
              <a:solidFill>
                <a:srgbClr val="FFFFFF"/>
              </a:solidFill>
              <a:effectLst/>
              <a:uLnTx/>
              <a:uFillTx/>
              <a:latin typeface="+mn-ea"/>
              <a:cs typeface="+mn-cs"/>
            </a:endParaRPr>
          </a:p>
        </p:txBody>
      </p:sp>
      <p:sp>
        <p:nvSpPr>
          <p:cNvPr id="17" name="正方形/長方形 16"/>
          <p:cNvSpPr/>
          <p:nvPr/>
        </p:nvSpPr>
        <p:spPr>
          <a:xfrm>
            <a:off x="331490" y="1502348"/>
            <a:ext cx="9242723" cy="149542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19" name="正方形/長方形 18"/>
          <p:cNvSpPr/>
          <p:nvPr/>
        </p:nvSpPr>
        <p:spPr>
          <a:xfrm>
            <a:off x="331788" y="3259531"/>
            <a:ext cx="9242723" cy="2700659"/>
          </a:xfrm>
          <a:prstGeom prst="rect">
            <a:avLst/>
          </a:prstGeom>
          <a:noFill/>
          <a:ln w="952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21" name="正方形/長方形 20"/>
          <p:cNvSpPr/>
          <p:nvPr/>
        </p:nvSpPr>
        <p:spPr>
          <a:xfrm>
            <a:off x="457197" y="2869098"/>
            <a:ext cx="9033641" cy="156157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pic>
        <p:nvPicPr>
          <p:cNvPr id="22" name="Picture 2" descr="ファイル:National Registration Identity Card (Front Cover).png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9234" y="3568002"/>
            <a:ext cx="743404" cy="1114536"/>
          </a:xfrm>
          <a:prstGeom prst="rect">
            <a:avLst/>
          </a:prstGeom>
          <a:noFill/>
          <a:extLst>
            <a:ext uri="{909E8E84-426E-40DD-AFC4-6F175D3DCCD1}">
              <a14:hiddenFill xmlns:a14="http://schemas.microsoft.com/office/drawing/2010/main">
                <a:solidFill>
                  <a:srgbClr val="FFFFFF"/>
                </a:solidFill>
              </a14:hiddenFill>
            </a:ext>
          </a:extLst>
        </p:spPr>
      </p:pic>
      <p:sp>
        <p:nvSpPr>
          <p:cNvPr id="23" name="正方形/長方形 22"/>
          <p:cNvSpPr/>
          <p:nvPr/>
        </p:nvSpPr>
        <p:spPr>
          <a:xfrm>
            <a:off x="331489" y="3526626"/>
            <a:ext cx="7887804" cy="10988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400" b="1" i="0" u="sng" strike="noStrike" kern="1200" cap="none" spc="0" normalizeH="0" baseline="0" noProof="0" dirty="0" smtClean="0">
                <a:ln>
                  <a:noFill/>
                </a:ln>
                <a:solidFill>
                  <a:srgbClr val="000000"/>
                </a:solidFill>
                <a:effectLst/>
                <a:uLnTx/>
                <a:uFillTx/>
                <a:latin typeface="+mn-ea"/>
                <a:cs typeface="+mn-cs"/>
              </a:rPr>
              <a:t>National ID Card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smtClean="0">
                <a:ln>
                  <a:noFill/>
                </a:ln>
                <a:solidFill>
                  <a:srgbClr val="000000"/>
                </a:solidFill>
                <a:effectLst/>
                <a:uLnTx/>
                <a:uFillTx/>
                <a:latin typeface="+mn-ea"/>
                <a:cs typeface="+mn-cs"/>
              </a:rPr>
              <a:t>1939</a:t>
            </a:r>
            <a:r>
              <a:rPr kumimoji="1" lang="ja-JP" altLang="en-US" sz="1200" b="0" i="0" u="none" strike="noStrike" kern="1200" cap="none" spc="0" normalizeH="0" baseline="0" noProof="0" dirty="0">
                <a:ln>
                  <a:noFill/>
                </a:ln>
                <a:solidFill>
                  <a:srgbClr val="000000"/>
                </a:solidFill>
                <a:effectLst/>
                <a:uLnTx/>
                <a:uFillTx/>
                <a:latin typeface="+mn-ea"/>
                <a:cs typeface="+mn-cs"/>
              </a:rPr>
              <a:t>年に制定された国民登録法に基づき、全ての国民に登録を義務付けた国民登録簿が作成され、</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カードが発行された</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第二次世界大戦の間の安全対策、及び戦後の食糧配給等に用いられていたが、</a:t>
            </a:r>
            <a:r>
              <a:rPr kumimoji="1" lang="en-US" altLang="ja-JP" sz="1200" b="0" i="0" u="none" strike="noStrike" kern="1200" cap="none" spc="0" normalizeH="0" baseline="0" noProof="0" dirty="0">
                <a:ln>
                  <a:noFill/>
                </a:ln>
                <a:solidFill>
                  <a:srgbClr val="000000"/>
                </a:solidFill>
                <a:effectLst/>
                <a:uLnTx/>
                <a:uFillTx/>
                <a:latin typeface="+mn-ea"/>
                <a:cs typeface="+mn-cs"/>
              </a:rPr>
              <a:t>1951</a:t>
            </a:r>
            <a:r>
              <a:rPr kumimoji="1" lang="ja-JP" altLang="en-US" sz="1200" b="0" i="0" u="none" strike="noStrike" kern="1200" cap="none" spc="0" normalizeH="0" baseline="0" noProof="0" dirty="0">
                <a:ln>
                  <a:noFill/>
                </a:ln>
                <a:solidFill>
                  <a:srgbClr val="000000"/>
                </a:solidFill>
                <a:effectLst/>
                <a:uLnTx/>
                <a:uFillTx/>
                <a:latin typeface="+mn-ea"/>
                <a:cs typeface="+mn-cs"/>
              </a:rPr>
              <a:t>年に警察への</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カード提示を拒否した男性が起訴された事件を契機として制度への批判が高まり、</a:t>
            </a:r>
            <a:r>
              <a:rPr kumimoji="1" lang="en-US" altLang="ja-JP" sz="1200" b="0" i="0" u="none" strike="noStrike" kern="1200" cap="none" spc="0" normalizeH="0" baseline="0" noProof="0" dirty="0">
                <a:ln>
                  <a:noFill/>
                </a:ln>
                <a:solidFill>
                  <a:srgbClr val="000000"/>
                </a:solidFill>
                <a:effectLst/>
                <a:uLnTx/>
                <a:uFillTx/>
                <a:latin typeface="+mn-ea"/>
                <a:cs typeface="+mn-cs"/>
              </a:rPr>
              <a:t>1952</a:t>
            </a:r>
            <a:r>
              <a:rPr kumimoji="1" lang="ja-JP" altLang="en-US" sz="1200" b="0" i="0" u="none" strike="noStrike" kern="1200" cap="none" spc="0" normalizeH="0" baseline="0" noProof="0" dirty="0">
                <a:ln>
                  <a:noFill/>
                </a:ln>
                <a:solidFill>
                  <a:srgbClr val="000000"/>
                </a:solidFill>
                <a:effectLst/>
                <a:uLnTx/>
                <a:uFillTx/>
                <a:latin typeface="+mn-ea"/>
                <a:cs typeface="+mn-cs"/>
              </a:rPr>
              <a:t>年に国民登録法の廃止に伴い利用されなくなった</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24" name="テキスト ボックス 23"/>
          <p:cNvSpPr txBox="1"/>
          <p:nvPr/>
        </p:nvSpPr>
        <p:spPr>
          <a:xfrm>
            <a:off x="7671792" y="3304391"/>
            <a:ext cx="1742090" cy="316695"/>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cs typeface="+mn-cs"/>
              </a:rPr>
              <a:t>発行された</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cs typeface="+mn-cs"/>
              </a:rPr>
              <a:t>National</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cs typeface="+mn-cs"/>
              </a:rPr>
              <a:t> </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cs typeface="+mn-cs"/>
              </a:rPr>
              <a:t>ID</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cs typeface="+mn-cs"/>
              </a:rPr>
              <a:t> </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cs typeface="+mn-cs"/>
              </a:rPr>
              <a:t>Card</a:t>
            </a:r>
            <a:endPar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cs typeface="+mn-cs"/>
            </a:endParaRPr>
          </a:p>
        </p:txBody>
      </p:sp>
      <p:sp>
        <p:nvSpPr>
          <p:cNvPr id="25" name="正方形/長方形 24"/>
          <p:cNvSpPr/>
          <p:nvPr/>
        </p:nvSpPr>
        <p:spPr>
          <a:xfrm>
            <a:off x="331489" y="4748470"/>
            <a:ext cx="7340303" cy="109889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400" b="1" i="0" u="sng" strike="noStrike" kern="1200" cap="none" spc="0" normalizeH="0" baseline="0" noProof="0" dirty="0" smtClean="0">
                <a:ln>
                  <a:noFill/>
                </a:ln>
                <a:solidFill>
                  <a:srgbClr val="000000"/>
                </a:solidFill>
                <a:effectLst/>
                <a:uLnTx/>
                <a:uFillTx/>
                <a:latin typeface="+mn-ea"/>
                <a:cs typeface="+mn-cs"/>
              </a:rPr>
              <a:t>Identity Card Act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smtClean="0">
                <a:ln>
                  <a:noFill/>
                </a:ln>
                <a:solidFill>
                  <a:srgbClr val="000000"/>
                </a:solidFill>
                <a:effectLst/>
                <a:uLnTx/>
                <a:uFillTx/>
                <a:latin typeface="+mn-ea"/>
                <a:cs typeface="+mn-cs"/>
              </a:rPr>
              <a:t>米国</a:t>
            </a:r>
            <a:r>
              <a:rPr kumimoji="1" lang="ja-JP" altLang="en-US" sz="1200" b="0" i="0" u="none" strike="noStrike" kern="1200" cap="none" spc="0" normalizeH="0" baseline="0" noProof="0" dirty="0">
                <a:ln>
                  <a:noFill/>
                </a:ln>
                <a:solidFill>
                  <a:srgbClr val="000000"/>
                </a:solidFill>
                <a:effectLst/>
                <a:uLnTx/>
                <a:uFillTx/>
                <a:latin typeface="+mn-ea"/>
                <a:cs typeface="+mn-cs"/>
              </a:rPr>
              <a:t>の</a:t>
            </a:r>
            <a:r>
              <a:rPr kumimoji="1" lang="en-US" altLang="ja-JP" sz="1200" b="0" i="0" u="none" strike="noStrike" kern="1200" cap="none" spc="0" normalizeH="0" baseline="0" noProof="0" dirty="0">
                <a:ln>
                  <a:noFill/>
                </a:ln>
                <a:solidFill>
                  <a:srgbClr val="000000"/>
                </a:solidFill>
                <a:effectLst/>
                <a:uLnTx/>
                <a:uFillTx/>
                <a:latin typeface="+mn-ea"/>
                <a:cs typeface="+mn-cs"/>
              </a:rPr>
              <a:t>911</a:t>
            </a:r>
            <a:r>
              <a:rPr kumimoji="1" lang="ja-JP" altLang="en-US" sz="1200" b="0" i="0" u="none" strike="noStrike" kern="1200" cap="none" spc="0" normalizeH="0" baseline="0" noProof="0" dirty="0">
                <a:ln>
                  <a:noFill/>
                </a:ln>
                <a:solidFill>
                  <a:srgbClr val="000000"/>
                </a:solidFill>
                <a:effectLst/>
                <a:uLnTx/>
                <a:uFillTx/>
                <a:latin typeface="+mn-ea"/>
                <a:cs typeface="+mn-cs"/>
              </a:rPr>
              <a:t>同時多発テロ事件を契機とした</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カードの重要性の高まりを受けて、</a:t>
            </a:r>
            <a:r>
              <a:rPr kumimoji="1" lang="en-US" altLang="ja-JP" sz="1200" b="0" i="0" u="none" strike="noStrike" kern="1200" cap="none" spc="0" normalizeH="0" baseline="0" noProof="0" dirty="0">
                <a:ln>
                  <a:noFill/>
                </a:ln>
                <a:solidFill>
                  <a:srgbClr val="000000"/>
                </a:solidFill>
                <a:effectLst/>
                <a:uLnTx/>
                <a:uFillTx/>
                <a:latin typeface="+mn-ea"/>
                <a:cs typeface="+mn-cs"/>
              </a:rPr>
              <a:t>2004</a:t>
            </a:r>
            <a:r>
              <a:rPr kumimoji="1" lang="ja-JP" altLang="en-US" sz="1200" b="0" i="0" u="none" strike="noStrike" kern="1200" cap="none" spc="0" normalizeH="0" baseline="0" noProof="0" dirty="0">
                <a:ln>
                  <a:noFill/>
                </a:ln>
                <a:solidFill>
                  <a:srgbClr val="000000"/>
                </a:solidFill>
                <a:effectLst/>
                <a:uLnTx/>
                <a:uFillTx/>
                <a:latin typeface="+mn-ea"/>
                <a:cs typeface="+mn-cs"/>
              </a:rPr>
              <a:t>年に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カード法（</a:t>
            </a:r>
            <a:r>
              <a:rPr kumimoji="1" lang="en-US" altLang="ja-JP" sz="1200" b="0" i="0" u="none" strike="noStrike" kern="1200" cap="none" spc="0" normalizeH="0" baseline="0" noProof="0" dirty="0">
                <a:ln>
                  <a:noFill/>
                </a:ln>
                <a:solidFill>
                  <a:srgbClr val="000000"/>
                </a:solidFill>
                <a:effectLst/>
                <a:uLnTx/>
                <a:uFillTx/>
                <a:latin typeface="+mn-ea"/>
                <a:cs typeface="+mn-cs"/>
              </a:rPr>
              <a:t>Identity Card Act</a:t>
            </a:r>
            <a:r>
              <a:rPr kumimoji="1" lang="ja-JP" altLang="en-US" sz="1200" b="0" i="0" u="none" strike="noStrike" kern="1200" cap="none" spc="0" normalizeH="0" baseline="0" noProof="0" dirty="0">
                <a:ln>
                  <a:noFill/>
                </a:ln>
                <a:solidFill>
                  <a:srgbClr val="000000"/>
                </a:solidFill>
                <a:effectLst/>
                <a:uLnTx/>
                <a:uFillTx/>
                <a:latin typeface="+mn-ea"/>
                <a:cs typeface="+mn-cs"/>
              </a:rPr>
              <a:t>）提案され、</a:t>
            </a:r>
            <a:r>
              <a:rPr kumimoji="1" lang="en-US" altLang="ja-JP" sz="1200" b="0" i="0" u="none" strike="noStrike" kern="1200" cap="none" spc="0" normalizeH="0" baseline="0" noProof="0" dirty="0">
                <a:ln>
                  <a:noFill/>
                </a:ln>
                <a:solidFill>
                  <a:srgbClr val="000000"/>
                </a:solidFill>
                <a:effectLst/>
                <a:uLnTx/>
                <a:uFillTx/>
                <a:latin typeface="+mn-ea"/>
                <a:cs typeface="+mn-cs"/>
              </a:rPr>
              <a:t>2006</a:t>
            </a:r>
            <a:r>
              <a:rPr kumimoji="1" lang="ja-JP" altLang="en-US" sz="1200" b="0" i="0" u="none" strike="noStrike" kern="1200" cap="none" spc="0" normalizeH="0" baseline="0" noProof="0" dirty="0">
                <a:ln>
                  <a:noFill/>
                </a:ln>
                <a:solidFill>
                  <a:srgbClr val="000000"/>
                </a:solidFill>
                <a:effectLst/>
                <a:uLnTx/>
                <a:uFillTx/>
                <a:latin typeface="+mn-ea"/>
                <a:cs typeface="+mn-cs"/>
              </a:rPr>
              <a:t>年に成立した</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生体情報を含む国民</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登録簿を構築し、それに基づいた</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カードを発行することが規定され、</a:t>
            </a:r>
            <a:r>
              <a:rPr kumimoji="1" lang="en-US" altLang="ja-JP" sz="1200" b="0" i="0" u="none" strike="noStrike" kern="1200" cap="none" spc="0" normalizeH="0" baseline="0" noProof="0" dirty="0">
                <a:ln>
                  <a:noFill/>
                </a:ln>
                <a:solidFill>
                  <a:srgbClr val="000000"/>
                </a:solidFill>
                <a:effectLst/>
                <a:uLnTx/>
                <a:uFillTx/>
                <a:latin typeface="+mn-ea"/>
                <a:cs typeface="+mn-cs"/>
              </a:rPr>
              <a:t>2009</a:t>
            </a:r>
            <a:r>
              <a:rPr kumimoji="1" lang="ja-JP" altLang="en-US" sz="1200" b="0" i="0" u="none" strike="noStrike" kern="1200" cap="none" spc="0" normalizeH="0" baseline="0" noProof="0" dirty="0">
                <a:ln>
                  <a:noFill/>
                </a:ln>
                <a:solidFill>
                  <a:srgbClr val="000000"/>
                </a:solidFill>
                <a:effectLst/>
                <a:uLnTx/>
                <a:uFillTx/>
                <a:latin typeface="+mn-ea"/>
                <a:cs typeface="+mn-cs"/>
              </a:rPr>
              <a:t>年に先行的に発行が開始されたが、費用対効果や国民のプライバシーを侵害する可能性などが問題視され、</a:t>
            </a:r>
            <a:r>
              <a:rPr kumimoji="1" lang="en-US" altLang="ja-JP" sz="1200" b="0" i="0" u="none" strike="noStrike" kern="1200" cap="none" spc="0" normalizeH="0" baseline="0" noProof="0" dirty="0">
                <a:ln>
                  <a:noFill/>
                </a:ln>
                <a:solidFill>
                  <a:srgbClr val="000000"/>
                </a:solidFill>
                <a:effectLst/>
                <a:uLnTx/>
                <a:uFillTx/>
                <a:latin typeface="+mn-ea"/>
                <a:cs typeface="+mn-cs"/>
              </a:rPr>
              <a:t>2010</a:t>
            </a:r>
            <a:r>
              <a:rPr kumimoji="1" lang="ja-JP" altLang="en-US" sz="1200" b="0" i="0" u="none" strike="noStrike" kern="1200" cap="none" spc="0" normalizeH="0" baseline="0" noProof="0" dirty="0">
                <a:ln>
                  <a:noFill/>
                </a:ln>
                <a:solidFill>
                  <a:srgbClr val="000000"/>
                </a:solidFill>
                <a:effectLst/>
                <a:uLnTx/>
                <a:uFillTx/>
                <a:latin typeface="+mn-ea"/>
                <a:cs typeface="+mn-cs"/>
              </a:rPr>
              <a:t>年の政権交代とともに廃止された</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pic>
        <p:nvPicPr>
          <p:cNvPr id="26" name="Picture 4" descr="Calais migrant crisis means ID cards are now &quot;essential&quot; - Mirror Onl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1814" y="4879541"/>
            <a:ext cx="1609254" cy="1070220"/>
          </a:xfrm>
          <a:prstGeom prst="rect">
            <a:avLst/>
          </a:prstGeom>
          <a:noFill/>
          <a:extLst>
            <a:ext uri="{909E8E84-426E-40DD-AFC4-6F175D3DCCD1}">
              <a14:hiddenFill xmlns:a14="http://schemas.microsoft.com/office/drawing/2010/main">
                <a:solidFill>
                  <a:srgbClr val="FFFFFF"/>
                </a:solidFill>
              </a14:hiddenFill>
            </a:ext>
          </a:extLst>
        </p:spPr>
      </p:pic>
      <p:sp>
        <p:nvSpPr>
          <p:cNvPr id="27" name="テキスト ボックス 26"/>
          <p:cNvSpPr txBox="1"/>
          <p:nvPr/>
        </p:nvSpPr>
        <p:spPr>
          <a:xfrm>
            <a:off x="7555357" y="4618556"/>
            <a:ext cx="1742090" cy="316695"/>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cs typeface="+mn-cs"/>
              </a:rPr>
              <a:t>Identity Card Act</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cs typeface="+mn-cs"/>
              </a:rPr>
              <a:t>における</a:t>
            </a:r>
            <a:r>
              <a:rPr kumimoji="1" lang="en-US" altLang="ja-JP" sz="1100" b="1" i="0" u="sng" strike="noStrike" kern="1200" cap="none" spc="0" normalizeH="0" baseline="0" noProof="0" dirty="0">
                <a:ln>
                  <a:noFill/>
                </a:ln>
                <a:solidFill>
                  <a:schemeClr val="accent2">
                    <a:lumMod val="75000"/>
                    <a:lumOff val="25000"/>
                  </a:schemeClr>
                </a:solidFill>
                <a:effectLst/>
                <a:uLnTx/>
                <a:uFillTx/>
                <a:latin typeface="+mn-ea"/>
                <a:cs typeface="+mn-cs"/>
              </a:rPr>
              <a:t>ID</a:t>
            </a:r>
            <a:r>
              <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cs typeface="+mn-cs"/>
              </a:rPr>
              <a:t>カード</a:t>
            </a:r>
          </a:p>
        </p:txBody>
      </p:sp>
      <p:sp>
        <p:nvSpPr>
          <p:cNvPr id="30" name="テキスト ボックス 29"/>
          <p:cNvSpPr txBox="1"/>
          <p:nvPr/>
        </p:nvSpPr>
        <p:spPr>
          <a:xfrm>
            <a:off x="331490" y="658767"/>
            <a:ext cx="9397126" cy="682038"/>
          </a:xfrm>
          <a:prstGeom prst="rect">
            <a:avLst/>
          </a:prstGeom>
          <a:noFill/>
        </p:spPr>
        <p:txBody>
          <a:bodyPr wrap="square" lIns="0" rIns="0" rtlCol="0">
            <a:noAutofit/>
          </a:bodyPr>
          <a:lstStyle/>
          <a:p>
            <a:pPr marR="0" lvl="0" algn="l" defTabSz="288000" rtl="0" eaLnBrk="1" fontAlgn="auto" latinLnBrk="0" hangingPunct="1">
              <a:lnSpc>
                <a:spcPct val="100000"/>
              </a:lnSpc>
              <a:spcBef>
                <a:spcPts val="0"/>
              </a:spcBef>
              <a:spcAft>
                <a:spcPts val="0"/>
              </a:spcAft>
              <a:buClrTx/>
              <a:buSzTx/>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イギリスにおいては国民保険制度、公衆衛生・医療といった目的別に、主に</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NINO</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NHS</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600" b="1" i="0" u="none" strike="noStrike" kern="1200" cap="none" spc="0" normalizeH="0" baseline="0" noProof="0" dirty="0">
                <a:ln>
                  <a:noFill/>
                </a:ln>
                <a:solidFill>
                  <a:srgbClr val="000000"/>
                </a:solidFill>
                <a:effectLst/>
                <a:uLnTx/>
                <a:uFillTx/>
                <a:latin typeface="Meiryo UI"/>
                <a:ea typeface="Meiryo UI"/>
                <a:cs typeface="+mn-cs"/>
              </a:rPr>
              <a:t>Number</a:t>
            </a:r>
            <a:r>
              <a:rPr kumimoji="1" lang="ja-JP" altLang="en-US" sz="1600" b="1" i="0" u="none" strike="noStrike" kern="1200" cap="none" spc="0" normalizeH="0" baseline="0" noProof="0" dirty="0" err="1">
                <a:ln>
                  <a:noFill/>
                </a:ln>
                <a:solidFill>
                  <a:srgbClr val="000000"/>
                </a:solidFill>
                <a:effectLst/>
                <a:uLnTx/>
                <a:uFillTx/>
                <a:latin typeface="Meiryo UI"/>
                <a:ea typeface="Meiryo UI"/>
                <a:cs typeface="+mn-cs"/>
              </a:rPr>
              <a:t>が識</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別番号として用いられている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31" name="正方形/長方形 30"/>
          <p:cNvSpPr/>
          <p:nvPr/>
        </p:nvSpPr>
        <p:spPr>
          <a:xfrm>
            <a:off x="331490" y="5990210"/>
            <a:ext cx="971640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 </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https://assets.publishing.service.gov.uk/government/uploads/system/uploads/attachment_data/file/530003/snap-s1-intro.pdf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2</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https://www.closer.ac.uk/wp-content/uploads/CLOSER-NHS-ID-Resource-Report-Apr2018.pdf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3</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 https://researchbriefings.files.parliament.uk/documents/LLN-2016-0002/LLN-2016-0002.pdf </a:t>
            </a:r>
            <a:r>
              <a:rPr kumimoji="1" lang="ja-JP" altLang="en-US" sz="900" b="0" i="0" u="none" strike="noStrike" kern="1200" cap="none" spc="0" normalizeH="0" baseline="0" noProof="0" dirty="0">
                <a:ln>
                  <a:noFill/>
                </a:ln>
                <a:solidFill>
                  <a:srgbClr val="000000"/>
                </a:solidFill>
                <a:effectLst/>
                <a:uLnTx/>
                <a:uFillTx/>
                <a:latin typeface="+mn-ea"/>
                <a:cs typeface="+mn-cs"/>
              </a:rPr>
              <a:t>　</a:t>
            </a:r>
            <a:endParaRPr kumimoji="1" lang="en-US" altLang="ja-JP" sz="7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26468717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9" name="正方形/長方形 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3" name="正方形/長方形 12"/>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4" name="正方形/長方形 13"/>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5" name="テキスト ボックス 14"/>
          <p:cNvSpPr txBox="1"/>
          <p:nvPr/>
        </p:nvSpPr>
        <p:spPr>
          <a:xfrm>
            <a:off x="331490" y="698182"/>
            <a:ext cx="9397126" cy="682038"/>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イギリスにおいて</a:t>
            </a:r>
            <a:r>
              <a:rPr lang="ja-JP" altLang="en-US" sz="1600" b="1" dirty="0" smtClean="0">
                <a:solidFill>
                  <a:srgbClr val="000000"/>
                </a:solidFill>
                <a:latin typeface="+mn-ea"/>
              </a:rPr>
              <a:t>はデジタル個人</a:t>
            </a:r>
            <a:r>
              <a:rPr lang="ja-JP" altLang="en-US" sz="1600" b="1" dirty="0">
                <a:solidFill>
                  <a:srgbClr val="000000"/>
                </a:solidFill>
                <a:latin typeface="+mn-ea"/>
              </a:rPr>
              <a:t>認証手段は長らく整備されてこなかったが、</a:t>
            </a:r>
            <a:r>
              <a:rPr lang="en-US" altLang="ja-JP" sz="1600" b="1" dirty="0">
                <a:solidFill>
                  <a:srgbClr val="000000"/>
                </a:solidFill>
                <a:latin typeface="+mn-ea"/>
              </a:rPr>
              <a:t>2016</a:t>
            </a:r>
            <a:r>
              <a:rPr lang="ja-JP" altLang="en-US" sz="1600" b="1" dirty="0">
                <a:solidFill>
                  <a:srgbClr val="000000"/>
                </a:solidFill>
                <a:latin typeface="+mn-ea"/>
              </a:rPr>
              <a:t>年の</a:t>
            </a:r>
            <a:r>
              <a:rPr lang="en-US" altLang="ja-JP" sz="1600" b="1" dirty="0">
                <a:solidFill>
                  <a:srgbClr val="000000"/>
                </a:solidFill>
                <a:latin typeface="+mn-ea"/>
              </a:rPr>
              <a:t>GOV.UK Verify</a:t>
            </a:r>
            <a:r>
              <a:rPr lang="ja-JP" altLang="en-US" sz="1600" b="1" dirty="0">
                <a:solidFill>
                  <a:srgbClr val="000000"/>
                </a:solidFill>
                <a:latin typeface="+mn-ea"/>
              </a:rPr>
              <a:t>による個人認証手段が整備</a:t>
            </a:r>
            <a:r>
              <a:rPr lang="ja-JP" altLang="en-US" sz="1600" b="1" dirty="0" smtClean="0">
                <a:solidFill>
                  <a:srgbClr val="000000"/>
                </a:solidFill>
                <a:latin typeface="+mn-ea"/>
              </a:rPr>
              <a:t>された</a:t>
            </a:r>
            <a:r>
              <a:rPr lang="ja-JP" altLang="en-US" sz="1600" b="1" dirty="0">
                <a:solidFill>
                  <a:srgbClr val="000000"/>
                </a:solidFill>
                <a:latin typeface="+mn-ea"/>
              </a:rPr>
              <a:t>。しかし利用可能なサービスが制限されていること、認証手続きが煩雑</a:t>
            </a:r>
            <a:r>
              <a:rPr lang="ja-JP" altLang="en-US" sz="1600" b="1" dirty="0" smtClean="0">
                <a:solidFill>
                  <a:srgbClr val="000000"/>
                </a:solidFill>
                <a:latin typeface="+mn-ea"/>
              </a:rPr>
              <a:t>であることなどから</a:t>
            </a:r>
            <a:r>
              <a:rPr lang="en-US" altLang="ja-JP" sz="1600" b="1" dirty="0" smtClean="0">
                <a:solidFill>
                  <a:srgbClr val="000000"/>
                </a:solidFill>
                <a:latin typeface="+mn-ea"/>
              </a:rPr>
              <a:t>ID</a:t>
            </a:r>
            <a:r>
              <a:rPr lang="ja-JP" altLang="en-US" sz="1600" b="1" dirty="0" smtClean="0">
                <a:solidFill>
                  <a:srgbClr val="000000"/>
                </a:solidFill>
                <a:latin typeface="+mn-ea"/>
              </a:rPr>
              <a:t>プロバイダーの離脱が相次ぎ、</a:t>
            </a:r>
            <a:r>
              <a:rPr lang="en-US" altLang="ja-JP" sz="1600" b="1" dirty="0" smtClean="0">
                <a:solidFill>
                  <a:srgbClr val="000000"/>
                </a:solidFill>
                <a:latin typeface="+mn-ea"/>
              </a:rPr>
              <a:t>GOV.UK</a:t>
            </a:r>
            <a:r>
              <a:rPr lang="ja-JP" altLang="en-US" sz="1600" b="1" dirty="0" smtClean="0">
                <a:solidFill>
                  <a:srgbClr val="000000"/>
                </a:solidFill>
                <a:latin typeface="+mn-ea"/>
              </a:rPr>
              <a:t> </a:t>
            </a:r>
            <a:r>
              <a:rPr lang="en-US" altLang="ja-JP" sz="1600" b="1" dirty="0">
                <a:solidFill>
                  <a:srgbClr val="000000"/>
                </a:solidFill>
                <a:latin typeface="+mn-ea"/>
              </a:rPr>
              <a:t>Verify</a:t>
            </a:r>
            <a:r>
              <a:rPr lang="ja-JP" altLang="en-US" sz="1600" b="1" dirty="0">
                <a:solidFill>
                  <a:srgbClr val="000000"/>
                </a:solidFill>
                <a:latin typeface="+mn-ea"/>
              </a:rPr>
              <a:t>は</a:t>
            </a:r>
            <a:r>
              <a:rPr lang="en-US" altLang="ja-JP" sz="1600" b="1" dirty="0">
                <a:solidFill>
                  <a:srgbClr val="000000"/>
                </a:solidFill>
                <a:latin typeface="+mn-ea"/>
              </a:rPr>
              <a:t>2023</a:t>
            </a:r>
            <a:r>
              <a:rPr lang="ja-JP" altLang="en-US" sz="1600" b="1" dirty="0">
                <a:solidFill>
                  <a:srgbClr val="000000"/>
                </a:solidFill>
                <a:latin typeface="+mn-ea"/>
              </a:rPr>
              <a:t>年に廃止予定で</a:t>
            </a:r>
            <a:r>
              <a:rPr lang="ja-JP" altLang="en-US" sz="1600" b="1" dirty="0" smtClean="0">
                <a:solidFill>
                  <a:srgbClr val="000000"/>
                </a:solidFill>
                <a:latin typeface="+mn-ea"/>
              </a:rPr>
              <a:t>あり代替</a:t>
            </a:r>
            <a:r>
              <a:rPr lang="ja-JP" altLang="en-US" sz="1600" b="1" dirty="0">
                <a:solidFill>
                  <a:srgbClr val="000000"/>
                </a:solidFill>
                <a:latin typeface="+mn-ea"/>
              </a:rPr>
              <a:t>手段として</a:t>
            </a:r>
            <a:r>
              <a:rPr lang="en-US" altLang="ja-JP" sz="1600" b="1" dirty="0">
                <a:solidFill>
                  <a:srgbClr val="000000"/>
                </a:solidFill>
                <a:latin typeface="+mn-ea"/>
              </a:rPr>
              <a:t>The UK digital identity and attributes trust framework</a:t>
            </a:r>
            <a:r>
              <a:rPr lang="ja-JP" altLang="en-US" sz="1600" b="1" dirty="0">
                <a:solidFill>
                  <a:srgbClr val="000000"/>
                </a:solidFill>
                <a:latin typeface="+mn-ea"/>
              </a:rPr>
              <a:t>に基づいたデジタル</a:t>
            </a:r>
            <a:r>
              <a:rPr lang="en-US" altLang="ja-JP" sz="1600" b="1" dirty="0">
                <a:solidFill>
                  <a:srgbClr val="000000"/>
                </a:solidFill>
                <a:latin typeface="+mn-ea"/>
              </a:rPr>
              <a:t>ID</a:t>
            </a:r>
            <a:r>
              <a:rPr lang="ja-JP" altLang="en-US" sz="1600" b="1" dirty="0">
                <a:solidFill>
                  <a:srgbClr val="000000"/>
                </a:solidFill>
                <a:latin typeface="+mn-ea"/>
              </a:rPr>
              <a:t>認証手段が整備されつつある</a:t>
            </a:r>
          </a:p>
        </p:txBody>
      </p:sp>
      <p:sp>
        <p:nvSpPr>
          <p:cNvPr id="31" name="ホームベース 30"/>
          <p:cNvSpPr/>
          <p:nvPr/>
        </p:nvSpPr>
        <p:spPr>
          <a:xfrm>
            <a:off x="329649" y="4260682"/>
            <a:ext cx="9182472" cy="25329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32" name="楕円 31"/>
          <p:cNvSpPr/>
          <p:nvPr/>
        </p:nvSpPr>
        <p:spPr>
          <a:xfrm>
            <a:off x="4572263" y="4131141"/>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33" name="テキスト ボックス 32"/>
          <p:cNvSpPr txBox="1"/>
          <p:nvPr/>
        </p:nvSpPr>
        <p:spPr>
          <a:xfrm>
            <a:off x="4625183" y="4238598"/>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2016</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34" name="四角形吹き出し 33"/>
          <p:cNvSpPr/>
          <p:nvPr/>
        </p:nvSpPr>
        <p:spPr>
          <a:xfrm>
            <a:off x="2561596" y="2223694"/>
            <a:ext cx="2916621" cy="1431301"/>
          </a:xfrm>
          <a:prstGeom prst="wedgeRectCallout">
            <a:avLst>
              <a:gd name="adj1" fmla="val 28477"/>
              <a:gd name="adj2" fmla="val 84529"/>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a:ln>
                  <a:noFill/>
                </a:ln>
                <a:solidFill>
                  <a:srgbClr val="000000"/>
                </a:solidFill>
                <a:effectLst/>
                <a:uLnTx/>
                <a:uFillTx/>
                <a:latin typeface="+mn-ea"/>
                <a:cs typeface="+mn-cs"/>
              </a:rPr>
              <a:t>GOV.UK</a:t>
            </a:r>
            <a:r>
              <a:rPr kumimoji="1" lang="ja-JP" altLang="en-US" sz="1200" b="1" i="0" u="sng" strike="noStrike" kern="1200" cap="none" spc="0" normalizeH="0" baseline="0" noProof="0" dirty="0">
                <a:ln>
                  <a:noFill/>
                </a:ln>
                <a:solidFill>
                  <a:srgbClr val="000000"/>
                </a:solidFill>
                <a:effectLst/>
                <a:uLnTx/>
                <a:uFillTx/>
                <a:latin typeface="+mn-ea"/>
                <a:cs typeface="+mn-cs"/>
              </a:rPr>
              <a:t> </a:t>
            </a:r>
            <a:r>
              <a:rPr kumimoji="1" lang="en-US" altLang="ja-JP" sz="1200" b="1" i="0" u="sng" strike="noStrike" kern="1200" cap="none" spc="0" normalizeH="0" baseline="0" noProof="0" dirty="0">
                <a:ln>
                  <a:noFill/>
                </a:ln>
                <a:solidFill>
                  <a:srgbClr val="000000"/>
                </a:solidFill>
                <a:effectLst/>
                <a:uLnTx/>
                <a:uFillTx/>
                <a:latin typeface="+mn-ea"/>
                <a:cs typeface="+mn-cs"/>
              </a:rPr>
              <a:t>Verify</a:t>
            </a:r>
            <a:r>
              <a:rPr kumimoji="1" lang="en-US" altLang="ja-JP" sz="1200" b="1" i="0" strike="noStrike" kern="1200" cap="none" spc="0" normalizeH="0" baseline="30000" noProof="0" dirty="0">
                <a:ln>
                  <a:noFill/>
                </a:ln>
                <a:solidFill>
                  <a:srgbClr val="000000"/>
                </a:solidFill>
                <a:effectLst/>
                <a:uLnTx/>
                <a:uFillTx/>
                <a:latin typeface="+mn-ea"/>
                <a:cs typeface="+mn-cs"/>
              </a:rPr>
              <a:t>1</a:t>
            </a:r>
            <a:r>
              <a:rPr kumimoji="1" lang="en-US" altLang="ja-JP" sz="1200" b="1" i="0" u="sng" strike="noStrike" kern="1200" cap="none" spc="0" normalizeH="0" baseline="0" noProof="0" dirty="0">
                <a:ln>
                  <a:noFill/>
                </a:ln>
                <a:solidFill>
                  <a:srgbClr val="000000"/>
                </a:solidFill>
                <a:effectLst/>
                <a:uLnTx/>
                <a:uFillTx/>
                <a:latin typeface="+mn-ea"/>
                <a:cs typeface="+mn-cs"/>
              </a:rPr>
              <a:t> </a:t>
            </a:r>
            <a:endParaRPr kumimoji="1" lang="en-US" altLang="ja-JP" sz="1200" b="1" i="0" u="none" strike="noStrike" kern="1200" cap="none" spc="0" normalizeH="0" baseline="0" noProof="0" dirty="0">
              <a:ln>
                <a:noFill/>
              </a:ln>
              <a:solidFill>
                <a:srgbClr val="FF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n-ea"/>
                <a:cs typeface="+mn-cs"/>
              </a:rPr>
              <a:t>銀行や郵便局、スーパーマーケットなどの民間企業が発行する</a:t>
            </a:r>
            <a:r>
              <a:rPr kumimoji="1" lang="en-US" altLang="ja-JP" sz="1100" b="0" i="0" u="none" strike="noStrike" kern="1200" cap="none" spc="0" normalizeH="0" baseline="0" noProof="0" dirty="0">
                <a:ln>
                  <a:noFill/>
                </a:ln>
                <a:solidFill>
                  <a:srgbClr val="000000"/>
                </a:solidFill>
                <a:effectLst/>
                <a:uLnTx/>
                <a:uFillTx/>
                <a:latin typeface="+mn-ea"/>
                <a:cs typeface="+mn-cs"/>
              </a:rPr>
              <a:t>ID</a:t>
            </a:r>
            <a:r>
              <a:rPr kumimoji="1" lang="ja-JP" altLang="en-US" sz="1100" b="0" i="0" u="none" strike="noStrike" kern="1200" cap="none" spc="0" normalizeH="0" baseline="0" noProof="0" dirty="0">
                <a:ln>
                  <a:noFill/>
                </a:ln>
                <a:solidFill>
                  <a:srgbClr val="000000"/>
                </a:solidFill>
                <a:effectLst/>
                <a:uLnTx/>
                <a:uFillTx/>
                <a:latin typeface="+mn-ea"/>
                <a:cs typeface="+mn-cs"/>
              </a:rPr>
              <a:t>を公共サービスにアクセスする際の本人認証手段として活用する仕組みとして</a:t>
            </a:r>
            <a:r>
              <a:rPr kumimoji="1" lang="en-US" altLang="ja-JP" sz="1100" b="0" i="0" u="none" strike="noStrike" kern="1200" cap="none" spc="0" normalizeH="0" baseline="0" noProof="0" dirty="0">
                <a:ln>
                  <a:noFill/>
                </a:ln>
                <a:solidFill>
                  <a:srgbClr val="000000"/>
                </a:solidFill>
                <a:effectLst/>
                <a:uLnTx/>
                <a:uFillTx/>
                <a:latin typeface="+mn-ea"/>
                <a:cs typeface="+mn-cs"/>
              </a:rPr>
              <a:t>2016</a:t>
            </a:r>
            <a:r>
              <a:rPr kumimoji="1" lang="ja-JP" altLang="en-US" sz="1100" b="0" i="0" u="none" strike="noStrike" kern="1200" cap="none" spc="0" normalizeH="0" baseline="0" noProof="0" dirty="0">
                <a:ln>
                  <a:noFill/>
                </a:ln>
                <a:solidFill>
                  <a:srgbClr val="000000"/>
                </a:solidFill>
                <a:effectLst/>
                <a:uLnTx/>
                <a:uFillTx/>
                <a:latin typeface="+mn-ea"/>
                <a:cs typeface="+mn-cs"/>
              </a:rPr>
              <a:t>年</a:t>
            </a:r>
            <a:r>
              <a:rPr kumimoji="1" lang="en-US" altLang="ja-JP" sz="1100" b="0" i="0" u="none" strike="noStrike" kern="1200" cap="none" spc="0" normalizeH="0" baseline="0" noProof="0" dirty="0">
                <a:ln>
                  <a:noFill/>
                </a:ln>
                <a:solidFill>
                  <a:srgbClr val="000000"/>
                </a:solidFill>
                <a:effectLst/>
                <a:uLnTx/>
                <a:uFillTx/>
                <a:latin typeface="+mn-ea"/>
                <a:cs typeface="+mn-cs"/>
              </a:rPr>
              <a:t>5</a:t>
            </a:r>
            <a:r>
              <a:rPr kumimoji="1" lang="ja-JP" altLang="en-US" sz="1100" b="0" i="0" u="none" strike="noStrike" kern="1200" cap="none" spc="0" normalizeH="0" baseline="0" noProof="0" dirty="0">
                <a:ln>
                  <a:noFill/>
                </a:ln>
                <a:solidFill>
                  <a:srgbClr val="000000"/>
                </a:solidFill>
                <a:effectLst/>
                <a:uLnTx/>
                <a:uFillTx/>
                <a:latin typeface="+mn-ea"/>
                <a:cs typeface="+mn-cs"/>
              </a:rPr>
              <a:t>月に本格運用を開始した</a:t>
            </a:r>
            <a:endParaRPr kumimoji="1" lang="en-US" altLang="ja-JP" sz="4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n-ea"/>
                <a:cs typeface="+mn-cs"/>
              </a:rPr>
              <a:t>しかし利用可能なサービスが制限されていること、認証手続きが煩雑でコストが増加する等の課題が顕在化し、</a:t>
            </a:r>
            <a:r>
              <a:rPr kumimoji="1" lang="en-US" altLang="ja-JP" sz="1100" b="0" i="0" u="none" strike="noStrike" kern="1200" cap="none" spc="0" normalizeH="0" baseline="0" noProof="0" dirty="0">
                <a:ln>
                  <a:noFill/>
                </a:ln>
                <a:solidFill>
                  <a:srgbClr val="000000"/>
                </a:solidFill>
                <a:effectLst/>
                <a:uLnTx/>
                <a:uFillTx/>
                <a:latin typeface="+mn-ea"/>
                <a:cs typeface="+mn-cs"/>
              </a:rPr>
              <a:t>ID</a:t>
            </a:r>
            <a:r>
              <a:rPr kumimoji="1" lang="ja-JP" altLang="en-US" sz="1100" b="0" i="0" u="none" strike="noStrike" kern="1200" cap="none" spc="0" normalizeH="0" baseline="0" noProof="0" dirty="0">
                <a:ln>
                  <a:noFill/>
                </a:ln>
                <a:solidFill>
                  <a:srgbClr val="000000"/>
                </a:solidFill>
                <a:effectLst/>
                <a:uLnTx/>
                <a:uFillTx/>
                <a:latin typeface="+mn-ea"/>
                <a:cs typeface="+mn-cs"/>
              </a:rPr>
              <a:t>プロバイダーの離脱が相次いでいる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35" name="四角形吹き出し 34"/>
          <p:cNvSpPr/>
          <p:nvPr/>
        </p:nvSpPr>
        <p:spPr>
          <a:xfrm>
            <a:off x="6708153" y="4835072"/>
            <a:ext cx="2916621" cy="1431301"/>
          </a:xfrm>
          <a:prstGeom prst="wedgeRectCallout">
            <a:avLst>
              <a:gd name="adj1" fmla="val 8943"/>
              <a:gd name="adj2" fmla="val -62294"/>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en-US" altLang="ja-JP" sz="1200" b="1" i="0" u="sng" strike="noStrike" kern="1200" cap="none" spc="0" normalizeH="0" baseline="0" noProof="0" dirty="0">
                <a:ln>
                  <a:noFill/>
                </a:ln>
                <a:solidFill>
                  <a:srgbClr val="000000"/>
                </a:solidFill>
                <a:effectLst/>
                <a:uLnTx/>
                <a:uFillTx/>
                <a:latin typeface="+mn-ea"/>
                <a:cs typeface="+mn-cs"/>
              </a:rPr>
              <a:t>The UK digital identity and attributes trust </a:t>
            </a:r>
            <a:r>
              <a:rPr kumimoji="1" lang="en-US" altLang="ja-JP" sz="1200" b="1" i="0" u="sng" strike="noStrike" kern="1200" cap="none" spc="0" normalizeH="0" baseline="0" noProof="0" dirty="0" smtClean="0">
                <a:ln>
                  <a:noFill/>
                </a:ln>
                <a:solidFill>
                  <a:srgbClr val="000000"/>
                </a:solidFill>
                <a:effectLst/>
                <a:uLnTx/>
                <a:uFillTx/>
                <a:latin typeface="+mn-ea"/>
                <a:cs typeface="+mn-cs"/>
              </a:rPr>
              <a:t>framework</a:t>
            </a:r>
            <a:r>
              <a:rPr lang="en-US" altLang="ja-JP" sz="1200" b="1" baseline="30000" dirty="0" smtClean="0">
                <a:solidFill>
                  <a:srgbClr val="000000"/>
                </a:solidFill>
                <a:latin typeface="+mn-ea"/>
              </a:rPr>
              <a:t>2</a:t>
            </a:r>
            <a:endParaRPr kumimoji="1" lang="en-US" altLang="ja-JP" sz="1200" b="1" i="0" u="none" strike="noStrike" kern="1200" cap="none" spc="0" normalizeH="0" baseline="0" noProof="0" dirty="0">
              <a:ln>
                <a:noFill/>
              </a:ln>
              <a:solidFill>
                <a:srgbClr val="FF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様々なアプリケーションでのデジタル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の作成と使用を促進するために設計された、相互運用可能なトラストフレームワーク</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デジタル </a:t>
            </a:r>
            <a:r>
              <a:rPr kumimoji="1" lang="en-US" altLang="ja-JP" sz="1200" b="0" i="0" u="none" strike="noStrike" kern="1200" cap="none" spc="0" normalizeH="0" baseline="0" noProof="0" dirty="0">
                <a:ln>
                  <a:noFill/>
                </a:ln>
                <a:solidFill>
                  <a:srgbClr val="000000"/>
                </a:solidFill>
                <a:effectLst/>
                <a:uLnTx/>
                <a:uFillTx/>
                <a:latin typeface="+mn-ea"/>
                <a:cs typeface="+mn-cs"/>
              </a:rPr>
              <a:t>ID </a:t>
            </a:r>
            <a:r>
              <a:rPr kumimoji="1" lang="ja-JP" altLang="en-US" sz="1200" b="0" i="0" u="none" strike="noStrike" kern="1200" cap="none" spc="0" normalizeH="0" baseline="0" noProof="0" dirty="0" err="1">
                <a:ln>
                  <a:noFill/>
                </a:ln>
                <a:solidFill>
                  <a:srgbClr val="000000"/>
                </a:solidFill>
                <a:effectLst/>
                <a:uLnTx/>
                <a:uFillTx/>
                <a:latin typeface="+mn-ea"/>
                <a:cs typeface="+mn-cs"/>
              </a:rPr>
              <a:t>、</a:t>
            </a:r>
            <a:r>
              <a:rPr kumimoji="1" lang="ja-JP" altLang="en-US" sz="1200" b="0" i="0" u="none" strike="noStrike" kern="1200" cap="none" spc="0" normalizeH="0" baseline="0" noProof="0" dirty="0">
                <a:ln>
                  <a:noFill/>
                </a:ln>
                <a:solidFill>
                  <a:srgbClr val="000000"/>
                </a:solidFill>
                <a:effectLst/>
                <a:uLnTx/>
                <a:uFillTx/>
                <a:latin typeface="+mn-ea"/>
                <a:cs typeface="+mn-cs"/>
              </a:rPr>
              <a:t>属性情報が、任意のエンティティによって信頼されることを保証する</a:t>
            </a:r>
          </a:p>
        </p:txBody>
      </p:sp>
      <p:sp>
        <p:nvSpPr>
          <p:cNvPr id="36" name="楕円 35"/>
          <p:cNvSpPr/>
          <p:nvPr/>
        </p:nvSpPr>
        <p:spPr>
          <a:xfrm>
            <a:off x="8116589" y="4134808"/>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37" name="テキスト ボックス 36"/>
          <p:cNvSpPr txBox="1"/>
          <p:nvPr/>
        </p:nvSpPr>
        <p:spPr>
          <a:xfrm>
            <a:off x="8169509" y="4242265"/>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2021</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38" name="正方形/長方形 37"/>
          <p:cNvSpPr/>
          <p:nvPr/>
        </p:nvSpPr>
        <p:spPr>
          <a:xfrm>
            <a:off x="193117" y="6092196"/>
            <a:ext cx="9716400" cy="507831"/>
          </a:xfrm>
          <a:prstGeom prst="rect">
            <a:avLst/>
          </a:prstGeom>
        </p:spPr>
        <p:txBody>
          <a:bodyPr wrap="square">
            <a:spAutoFit/>
          </a:bodyPr>
          <a:lstStyle/>
          <a:p>
            <a:pPr lvl="0">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https://www.gov.uk/government/publications/introducing-govuk-verify/introducing-govuk-verify</a:t>
            </a:r>
          </a:p>
          <a:p>
            <a:pPr lvl="0">
              <a:defRPr/>
            </a:pPr>
            <a:r>
              <a:rPr kumimoji="1" lang="en-US" altLang="ja-JP" sz="900" b="0" i="0" u="none" strike="noStrike" kern="1200" cap="none" spc="0" normalizeH="0" baseline="0" noProof="0" dirty="0">
                <a:ln>
                  <a:noFill/>
                </a:ln>
                <a:solidFill>
                  <a:srgbClr val="000000"/>
                </a:solidFill>
                <a:effectLst/>
                <a:uLnTx/>
                <a:uFillTx/>
                <a:latin typeface="+mn-ea"/>
                <a:cs typeface="+mn-cs"/>
              </a:rPr>
              <a:t>2</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lang="en-US" altLang="ja-JP" sz="900" dirty="0">
                <a:solidFill>
                  <a:srgbClr val="000000"/>
                </a:solidFill>
                <a:latin typeface="+mn-ea"/>
              </a:rPr>
              <a:t>https://</a:t>
            </a:r>
            <a:r>
              <a:rPr lang="en-US" altLang="ja-JP" sz="900" dirty="0" smtClean="0">
                <a:solidFill>
                  <a:srgbClr val="000000"/>
                </a:solidFill>
                <a:latin typeface="+mn-ea"/>
              </a:rPr>
              <a:t>www.gov.uk/government/publications/the-uk-digital-identity-and-attributes-trust-framework/the-uk-digital-identity-and-attributes-trust-framework</a:t>
            </a:r>
            <a:endParaRPr lang="en-US" altLang="ja-JP" sz="900" dirty="0">
              <a:solidFill>
                <a:srgbClr val="000000"/>
              </a:solidFill>
              <a:latin typeface="+mn-ea"/>
              <a:hlinkClick r:id="rId2"/>
            </a:endParaRPr>
          </a:p>
        </p:txBody>
      </p:sp>
      <p:sp>
        <p:nvSpPr>
          <p:cNvPr id="39" name="正方形/長方形 38"/>
          <p:cNvSpPr/>
          <p:nvPr/>
        </p:nvSpPr>
        <p:spPr>
          <a:xfrm>
            <a:off x="171853" y="6567339"/>
            <a:ext cx="4779487"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参考）経済安全保障法制に関する有識者会議　</a:t>
            </a:r>
            <a:r>
              <a:rPr kumimoji="1" lang="zh-TW" altLang="en-US" sz="900" b="0" i="0" u="none" strike="noStrike" kern="1200" cap="none" spc="0" normalizeH="0" baseline="0" noProof="0" dirty="0">
                <a:ln>
                  <a:noFill/>
                </a:ln>
                <a:solidFill>
                  <a:srgbClr val="000000"/>
                </a:solidFill>
                <a:effectLst/>
                <a:uLnTx/>
                <a:uFillTx/>
                <a:latin typeface="Arial"/>
                <a:ea typeface="Meiryo UI"/>
                <a:cs typeface="+mn-cs"/>
              </a:rPr>
              <a:t>内閣官房 経済安全保障法制準備室</a:t>
            </a: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　説明資料</a:t>
            </a:r>
          </a:p>
        </p:txBody>
      </p:sp>
    </p:spTree>
    <p:extLst>
      <p:ext uri="{BB962C8B-B14F-4D97-AF65-F5344CB8AC3E}">
        <p14:creationId xmlns:p14="http://schemas.microsoft.com/office/powerpoint/2010/main" val="2453437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dirty="0">
                <a:solidFill>
                  <a:schemeClr val="accent2">
                    <a:lumMod val="90000"/>
                    <a:lumOff val="10000"/>
                  </a:schemeClr>
                </a:solidFill>
              </a:rPr>
              <a:t>Gov.UK Verify</a:t>
            </a:r>
            <a:endParaRPr lang="ja-JP" altLang="en-US" sz="1800" b="1" spc="0" dirty="0">
              <a:solidFill>
                <a:schemeClr val="accent2">
                  <a:lumMod val="90000"/>
                  <a:lumOff val="10000"/>
                </a:schemeClr>
              </a:solidFill>
            </a:endParaRPr>
          </a:p>
        </p:txBody>
      </p:sp>
      <p:sp>
        <p:nvSpPr>
          <p:cNvPr id="9" name="正方形/長方形 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3" name="正方形/長方形 12"/>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4" name="正方形/長方形 13"/>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6" name="テキスト プレースホルダー 2"/>
          <p:cNvSpPr>
            <a:spLocks noGrp="1"/>
          </p:cNvSpPr>
          <p:nvPr>
            <p:ph type="body" sz="quarter" idx="10"/>
          </p:nvPr>
        </p:nvSpPr>
        <p:spPr>
          <a:xfrm>
            <a:off x="330052" y="645298"/>
            <a:ext cx="9244161" cy="1452714"/>
          </a:xfrm>
        </p:spPr>
        <p:txBody>
          <a:bodyPr/>
          <a:lstStyle/>
          <a:p>
            <a:pPr marL="254250" lvl="1" indent="0">
              <a:buNone/>
            </a:pPr>
            <a:endParaRPr lang="en-US" altLang="ja-JP" sz="1400" b="1" dirty="0"/>
          </a:p>
          <a:p>
            <a:pPr marL="360000" lvl="1" indent="-285750">
              <a:buFont typeface="Wingdings" panose="05000000000000000000" pitchFamily="2" charset="2"/>
              <a:buChar char="Ø"/>
            </a:pPr>
            <a:r>
              <a:rPr lang="ja-JP" altLang="en-US" sz="1200" dirty="0"/>
              <a:t>政府の認定を受けた</a:t>
            </a:r>
            <a:r>
              <a:rPr lang="en-US" altLang="ja-JP" sz="1200" dirty="0"/>
              <a:t>ID</a:t>
            </a:r>
            <a:r>
              <a:rPr lang="ja-JP" altLang="en-US" sz="1200" dirty="0"/>
              <a:t>プロバイダ（</a:t>
            </a:r>
            <a:r>
              <a:rPr lang="en-US" altLang="ja-JP" sz="1200" dirty="0"/>
              <a:t>IDP</a:t>
            </a:r>
            <a:r>
              <a:rPr lang="ja-JP" altLang="en-US" sz="1200" dirty="0"/>
              <a:t>）が発行する</a:t>
            </a:r>
            <a:r>
              <a:rPr lang="en-US" altLang="ja-JP" sz="1200" dirty="0"/>
              <a:t>ID</a:t>
            </a:r>
            <a:r>
              <a:rPr lang="ja-JP" altLang="en-US" sz="1200" dirty="0"/>
              <a:t>を活用して公共サービスへアクセスする際の、本人認証の仕組み</a:t>
            </a:r>
            <a:endParaRPr lang="en-US" altLang="ja-JP" sz="1200" dirty="0"/>
          </a:p>
          <a:p>
            <a:pPr marL="360000" lvl="1" indent="-285750">
              <a:buFont typeface="Wingdings" panose="05000000000000000000" pitchFamily="2" charset="2"/>
              <a:buChar char="Ø"/>
            </a:pPr>
            <a:r>
              <a:rPr lang="ja-JP" altLang="en-US" sz="1200" dirty="0"/>
              <a:t>利用者は複数の</a:t>
            </a:r>
            <a:r>
              <a:rPr lang="en-US" altLang="ja-JP" sz="1200" dirty="0"/>
              <a:t>IDP</a:t>
            </a:r>
            <a:r>
              <a:rPr lang="ja-JP" altLang="en-US" sz="1200" dirty="0"/>
              <a:t>の中から自分が利用する事業者を選択・登録を行う</a:t>
            </a:r>
            <a:endParaRPr lang="en-US" altLang="ja-JP" sz="1200" dirty="0"/>
          </a:p>
          <a:p>
            <a:pPr marL="360000" lvl="1" indent="-285750">
              <a:buFont typeface="Wingdings" panose="05000000000000000000" pitchFamily="2" charset="2"/>
              <a:buChar char="Ø"/>
            </a:pPr>
            <a:r>
              <a:rPr lang="en-US" altLang="ja-JP" sz="1200" dirty="0"/>
              <a:t>GDS</a:t>
            </a:r>
            <a:r>
              <a:rPr lang="ja-JP" altLang="en-US" sz="1200" dirty="0"/>
              <a:t>（英国政府デジタルサービス）が主導していたが、現在所管は</a:t>
            </a:r>
            <a:r>
              <a:rPr lang="en-US" altLang="ja-JP" sz="1200" dirty="0"/>
              <a:t>DCMS</a:t>
            </a:r>
            <a:r>
              <a:rPr lang="ja-JP" altLang="en-US" sz="1200" dirty="0"/>
              <a:t>（</a:t>
            </a:r>
            <a:r>
              <a:rPr lang="en-US" altLang="ja-JP" sz="1200" dirty="0"/>
              <a:t>The Department for Digital, Culture, Media &amp; Sport</a:t>
            </a:r>
            <a:r>
              <a:rPr lang="ja-JP" altLang="en-US" sz="1200" dirty="0"/>
              <a:t>）に移っている</a:t>
            </a:r>
            <a:endParaRPr lang="en-US" altLang="ja-JP" sz="1200" dirty="0"/>
          </a:p>
          <a:p>
            <a:pPr marL="360000" lvl="1" indent="-285750">
              <a:buFont typeface="Wingdings" panose="05000000000000000000" pitchFamily="2" charset="2"/>
              <a:buChar char="Ø"/>
            </a:pPr>
            <a:r>
              <a:rPr lang="ja-JP" altLang="en-US" sz="1200" dirty="0"/>
              <a:t>ユーザーエクスペリエンスが不十分であることや、関係省庁が必ずしも協力的ではないこと、民間サービスプロバイダが求める要件水準を満たさないなどの理由から当初の想定ほど普及は進んでいない状況である</a:t>
            </a:r>
            <a:endParaRPr lang="en-US" altLang="ja-JP" sz="12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000" dirty="0"/>
          </a:p>
          <a:p>
            <a:pPr marL="434250" lvl="1" indent="0">
              <a:buNone/>
            </a:pPr>
            <a:endParaRPr lang="en-US" altLang="ja-JP" sz="400" dirty="0"/>
          </a:p>
          <a:p>
            <a:pPr marL="254250" lvl="1" indent="0">
              <a:buNone/>
            </a:pPr>
            <a:endParaRPr lang="en-US" altLang="ja-JP" sz="1400" dirty="0"/>
          </a:p>
        </p:txBody>
      </p:sp>
      <p:sp>
        <p:nvSpPr>
          <p:cNvPr id="18" name="正方形/長方形 17"/>
          <p:cNvSpPr/>
          <p:nvPr/>
        </p:nvSpPr>
        <p:spPr>
          <a:xfrm>
            <a:off x="331490" y="692150"/>
            <a:ext cx="1296142" cy="214755"/>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cs typeface="+mn-cs"/>
              </a:rPr>
              <a:t>概要</a:t>
            </a:r>
            <a:endParaRPr kumimoji="1" lang="en-US" altLang="ja-JP" sz="1400" b="1" i="0" u="none" strike="noStrike" kern="1200" cap="none" spc="0" normalizeH="0" baseline="0" noProof="0" dirty="0">
              <a:ln>
                <a:noFill/>
              </a:ln>
              <a:solidFill>
                <a:srgbClr val="FFFFFF"/>
              </a:solidFill>
              <a:effectLst/>
              <a:uLnTx/>
              <a:uFillTx/>
              <a:latin typeface="+mn-ea"/>
              <a:cs typeface="+mn-cs"/>
            </a:endParaRPr>
          </a:p>
        </p:txBody>
      </p:sp>
      <p:sp>
        <p:nvSpPr>
          <p:cNvPr id="19" name="正方形/長方形 18"/>
          <p:cNvSpPr/>
          <p:nvPr/>
        </p:nvSpPr>
        <p:spPr>
          <a:xfrm>
            <a:off x="331490" y="2202128"/>
            <a:ext cx="1295944" cy="216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n-ea"/>
                <a:cs typeface="+mn-cs"/>
              </a:rPr>
              <a:t>IDP</a:t>
            </a:r>
            <a:r>
              <a:rPr kumimoji="1" lang="ja-JP" altLang="en-US" sz="1400" b="1" i="0" u="none" strike="noStrike" kern="1200" cap="none" spc="0" normalizeH="0" baseline="0" noProof="0" dirty="0">
                <a:ln>
                  <a:noFill/>
                </a:ln>
                <a:solidFill>
                  <a:srgbClr val="FFFFFF"/>
                </a:solidFill>
                <a:effectLst/>
                <a:uLnTx/>
                <a:uFillTx/>
                <a:latin typeface="+mn-ea"/>
                <a:cs typeface="+mn-cs"/>
              </a:rPr>
              <a:t>の変遷</a:t>
            </a:r>
            <a:endParaRPr kumimoji="1" lang="en-US" altLang="ja-JP" sz="1400" b="1" i="0" u="none" strike="noStrike" kern="1200" cap="none" spc="0" normalizeH="0" baseline="0" noProof="0" dirty="0">
              <a:ln>
                <a:noFill/>
              </a:ln>
              <a:solidFill>
                <a:srgbClr val="FFFFFF"/>
              </a:solidFill>
              <a:effectLst/>
              <a:uLnTx/>
              <a:uFillTx/>
              <a:latin typeface="+mn-ea"/>
              <a:cs typeface="+mn-cs"/>
            </a:endParaRPr>
          </a:p>
        </p:txBody>
      </p:sp>
      <p:sp>
        <p:nvSpPr>
          <p:cNvPr id="20" name="正方形/長方形 19"/>
          <p:cNvSpPr/>
          <p:nvPr/>
        </p:nvSpPr>
        <p:spPr>
          <a:xfrm>
            <a:off x="333227" y="3102560"/>
            <a:ext cx="1295944" cy="216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cs typeface="+mn-cs"/>
              </a:rPr>
              <a:t>提供サービス</a:t>
            </a:r>
            <a:endParaRPr kumimoji="1" lang="en-US" altLang="ja-JP" sz="1400" b="1" i="0" u="none" strike="noStrike" kern="1200" cap="none" spc="0" normalizeH="0" baseline="0" noProof="0" dirty="0">
              <a:ln>
                <a:noFill/>
              </a:ln>
              <a:solidFill>
                <a:srgbClr val="FFFFFF"/>
              </a:solidFill>
              <a:effectLst/>
              <a:uLnTx/>
              <a:uFillTx/>
              <a:latin typeface="+mn-ea"/>
              <a:cs typeface="+mn-cs"/>
            </a:endParaRPr>
          </a:p>
        </p:txBody>
      </p:sp>
      <p:pic>
        <p:nvPicPr>
          <p:cNvPr id="2" name="図 1"/>
          <p:cNvPicPr>
            <a:picLocks noChangeAspect="1"/>
          </p:cNvPicPr>
          <p:nvPr/>
        </p:nvPicPr>
        <p:blipFill>
          <a:blip r:embed="rId3"/>
          <a:stretch>
            <a:fillRect/>
          </a:stretch>
        </p:blipFill>
        <p:spPr>
          <a:xfrm>
            <a:off x="2316551" y="4850517"/>
            <a:ext cx="5143028" cy="1924690"/>
          </a:xfrm>
          <a:prstGeom prst="rect">
            <a:avLst/>
          </a:prstGeom>
        </p:spPr>
      </p:pic>
      <p:sp>
        <p:nvSpPr>
          <p:cNvPr id="3" name="正方形/長方形 2"/>
          <p:cNvSpPr/>
          <p:nvPr/>
        </p:nvSpPr>
        <p:spPr>
          <a:xfrm>
            <a:off x="333227" y="2415443"/>
            <a:ext cx="9242722" cy="646331"/>
          </a:xfrm>
          <a:prstGeom prst="rect">
            <a:avLst/>
          </a:prstGeom>
        </p:spPr>
        <p:txBody>
          <a:bodyPr wrap="square">
            <a:spAutoFit/>
          </a:bodyPr>
          <a:lstStyle/>
          <a:p>
            <a:pPr marL="360000" lvl="1" indent="-285750">
              <a:buFont typeface="Wingdings" panose="05000000000000000000" pitchFamily="2" charset="2"/>
              <a:buChar char="Ø"/>
            </a:pPr>
            <a:r>
              <a:rPr lang="ja-JP" altLang="en-US" sz="1200" dirty="0"/>
              <a:t>最初の入札で</a:t>
            </a:r>
            <a:r>
              <a:rPr lang="en-US" altLang="ja-JP" sz="1200" dirty="0"/>
              <a:t>Post Office Ltd, Verizon</a:t>
            </a:r>
            <a:r>
              <a:rPr lang="ja-JP" altLang="en-US" sz="1200" dirty="0" err="1"/>
              <a:t>、</a:t>
            </a:r>
            <a:r>
              <a:rPr lang="en-US" altLang="ja-JP" sz="1200" dirty="0"/>
              <a:t>Experian</a:t>
            </a:r>
            <a:r>
              <a:rPr lang="ja-JP" altLang="en-US" sz="1200" dirty="0" err="1"/>
              <a:t>、</a:t>
            </a:r>
            <a:r>
              <a:rPr lang="en-US" altLang="ja-JP" sz="1200" dirty="0" err="1"/>
              <a:t>Digidentity</a:t>
            </a:r>
            <a:r>
              <a:rPr lang="ja-JP" altLang="en-US" sz="1200" dirty="0" err="1"/>
              <a:t>、</a:t>
            </a:r>
            <a:r>
              <a:rPr lang="en-US" altLang="ja-JP" sz="1200" dirty="0" err="1"/>
              <a:t>Mydex</a:t>
            </a:r>
            <a:r>
              <a:rPr lang="en-US" altLang="ja-JP" sz="1200" dirty="0"/>
              <a:t> CIC</a:t>
            </a:r>
            <a:r>
              <a:rPr lang="ja-JP" altLang="en-US" sz="1200" dirty="0"/>
              <a:t>の</a:t>
            </a:r>
            <a:r>
              <a:rPr lang="en-US" altLang="ja-JP" sz="1200" dirty="0"/>
              <a:t>5</a:t>
            </a:r>
            <a:r>
              <a:rPr lang="ja-JP" altLang="en-US" sz="1200" dirty="0"/>
              <a:t>社が認定企業された後、</a:t>
            </a:r>
            <a:r>
              <a:rPr lang="en-US" altLang="ja-JP" sz="1200" dirty="0" err="1"/>
              <a:t>Barclays,GB</a:t>
            </a:r>
            <a:r>
              <a:rPr lang="en-US" altLang="ja-JP" sz="1200" dirty="0"/>
              <a:t> </a:t>
            </a:r>
            <a:r>
              <a:rPr lang="en-US" altLang="ja-JP" sz="1200" dirty="0" err="1"/>
              <a:t>Group,Morpho,Royal</a:t>
            </a:r>
            <a:r>
              <a:rPr lang="en-US" altLang="ja-JP" sz="1200" dirty="0"/>
              <a:t> Mail</a:t>
            </a:r>
            <a:r>
              <a:rPr lang="ja-JP" altLang="en-US" sz="1200" dirty="0"/>
              <a:t>が加わった</a:t>
            </a:r>
            <a:endParaRPr lang="en-US" altLang="ja-JP" sz="1200" dirty="0"/>
          </a:p>
          <a:p>
            <a:pPr marL="360000" lvl="1" indent="-285750">
              <a:buFont typeface="Wingdings" panose="05000000000000000000" pitchFamily="2" charset="2"/>
              <a:buChar char="Ø"/>
            </a:pPr>
            <a:r>
              <a:rPr lang="ja-JP" altLang="en-US" sz="1200" dirty="0"/>
              <a:t>その後認定企業が英国政府との契約を更新せず、現在の</a:t>
            </a:r>
            <a:r>
              <a:rPr lang="en-US" altLang="ja-JP" sz="1200" dirty="0"/>
              <a:t>ID</a:t>
            </a:r>
            <a:r>
              <a:rPr lang="ja-JP" altLang="en-US" sz="1200" dirty="0"/>
              <a:t>プロバイダーは</a:t>
            </a:r>
            <a:r>
              <a:rPr lang="en-US" altLang="ja-JP" sz="1200" dirty="0" err="1"/>
              <a:t>Digidentity</a:t>
            </a:r>
            <a:r>
              <a:rPr lang="ja-JP" altLang="en-US" sz="1200" dirty="0"/>
              <a:t>と</a:t>
            </a:r>
            <a:r>
              <a:rPr lang="en-US" altLang="ja-JP" sz="1200" dirty="0"/>
              <a:t>Post Office Ltd</a:t>
            </a:r>
            <a:r>
              <a:rPr lang="ja-JP" altLang="en-US" sz="1200" dirty="0"/>
              <a:t>のみとなっている</a:t>
            </a:r>
            <a:endParaRPr lang="en-US" altLang="ja-JP" sz="1200" dirty="0"/>
          </a:p>
        </p:txBody>
      </p:sp>
      <p:sp>
        <p:nvSpPr>
          <p:cNvPr id="4" name="正方形/長方形 3"/>
          <p:cNvSpPr/>
          <p:nvPr/>
        </p:nvSpPr>
        <p:spPr>
          <a:xfrm>
            <a:off x="333227" y="3318560"/>
            <a:ext cx="9242722" cy="1015663"/>
          </a:xfrm>
          <a:prstGeom prst="rect">
            <a:avLst/>
          </a:prstGeom>
        </p:spPr>
        <p:txBody>
          <a:bodyPr wrap="square">
            <a:spAutoFit/>
          </a:bodyPr>
          <a:lstStyle/>
          <a:p>
            <a:pPr marL="360000" lvl="1" indent="-285750">
              <a:buFont typeface="Wingdings" panose="05000000000000000000" pitchFamily="2" charset="2"/>
              <a:buChar char="Ø"/>
            </a:pPr>
            <a:r>
              <a:rPr lang="en-US" altLang="ja-JP" sz="1200" dirty="0"/>
              <a:t>2020</a:t>
            </a:r>
            <a:r>
              <a:rPr lang="ja-JP" altLang="en-US" sz="1200" dirty="0"/>
              <a:t>年時点では約</a:t>
            </a:r>
            <a:r>
              <a:rPr lang="en-US" altLang="ja-JP" sz="1200" dirty="0"/>
              <a:t>20</a:t>
            </a:r>
            <a:r>
              <a:rPr lang="ja-JP" altLang="en-US" sz="1200" dirty="0"/>
              <a:t>種類のサービスが利用可能であったが、現在の提供サービスは以下の</a:t>
            </a:r>
            <a:r>
              <a:rPr lang="en-US" altLang="ja-JP" sz="1200" dirty="0"/>
              <a:t>7</a:t>
            </a:r>
            <a:r>
              <a:rPr lang="ja-JP" altLang="en-US" sz="1200" dirty="0"/>
              <a:t>種類に留まっている</a:t>
            </a:r>
            <a:r>
              <a:rPr lang="en-US" altLang="ja-JP" sz="1200" b="1" dirty="0"/>
              <a:t/>
            </a:r>
            <a:br>
              <a:rPr lang="en-US" altLang="ja-JP" sz="1200" b="1" dirty="0"/>
            </a:br>
            <a:r>
              <a:rPr lang="ja-JP" altLang="en-US" sz="1200" dirty="0"/>
              <a:t>①</a:t>
            </a:r>
            <a:r>
              <a:rPr lang="en-US" altLang="ja-JP" sz="1200" dirty="0"/>
              <a:t>Rural Payments</a:t>
            </a:r>
            <a:r>
              <a:rPr lang="ja-JP" altLang="en-US" sz="1200" dirty="0"/>
              <a:t>の利用　②運転免許証情報を記載した通行証をスマートフォンに追加　③自動車運転免許の申請④</a:t>
            </a:r>
            <a:r>
              <a:rPr lang="en-US" altLang="ja-JP" sz="1200" dirty="0"/>
              <a:t>DBS</a:t>
            </a:r>
            <a:r>
              <a:rPr lang="ja-JP" altLang="en-US" sz="1200" dirty="0"/>
              <a:t>ベーシックチェック（犯罪歴）の申し込み　⑤住宅ローン証書へのサイン　⑥</a:t>
            </a:r>
            <a:r>
              <a:rPr lang="en-US" altLang="ja-JP" sz="1200" dirty="0"/>
              <a:t>Total Rewards Statement</a:t>
            </a:r>
            <a:r>
              <a:rPr lang="ja-JP" altLang="en-US" sz="1200" dirty="0"/>
              <a:t>にサインインする　⑦イングランドで登録ソーシャルワーカーになるための本人確認申請</a:t>
            </a:r>
            <a:endParaRPr lang="en-US" altLang="ja-JP" sz="1200" dirty="0"/>
          </a:p>
          <a:p>
            <a:pPr marL="360000" lvl="1" indent="-285750">
              <a:buFont typeface="Wingdings" panose="05000000000000000000" pitchFamily="2" charset="2"/>
              <a:buChar char="Ø"/>
            </a:pPr>
            <a:r>
              <a:rPr lang="ja-JP" altLang="en-US" sz="1200" dirty="0"/>
              <a:t>現在は新規のアカウント作成は停止しており、</a:t>
            </a:r>
            <a:r>
              <a:rPr lang="en-US" altLang="ja-JP" sz="1200" dirty="0"/>
              <a:t>2023</a:t>
            </a:r>
            <a:r>
              <a:rPr lang="ja-JP" altLang="en-US" sz="1200" dirty="0"/>
              <a:t>年</a:t>
            </a:r>
            <a:r>
              <a:rPr lang="en-US" altLang="ja-JP" sz="1200" dirty="0"/>
              <a:t>4</a:t>
            </a:r>
            <a:r>
              <a:rPr lang="ja-JP" altLang="en-US" sz="1200" dirty="0"/>
              <a:t>月までにサービスへのアクセス停止が予定されている</a:t>
            </a:r>
            <a:endParaRPr lang="en-US" altLang="ja-JP" sz="1200" dirty="0"/>
          </a:p>
        </p:txBody>
      </p:sp>
      <p:sp>
        <p:nvSpPr>
          <p:cNvPr id="15" name="正方形/長方形 14"/>
          <p:cNvSpPr/>
          <p:nvPr/>
        </p:nvSpPr>
        <p:spPr>
          <a:xfrm>
            <a:off x="3510907" y="4507174"/>
            <a:ext cx="269738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u="sng" dirty="0" smtClean="0">
                <a:solidFill>
                  <a:schemeClr val="accent2">
                    <a:lumMod val="75000"/>
                    <a:lumOff val="25000"/>
                  </a:schemeClr>
                </a:solidFill>
                <a:latin typeface="Arial"/>
                <a:ea typeface="Meiryo UI"/>
              </a:rPr>
              <a:t>Gov.UK Verify</a:t>
            </a:r>
            <a:r>
              <a:rPr lang="ja-JP" altLang="en-US" sz="1600" b="1" u="sng" dirty="0" smtClean="0">
                <a:solidFill>
                  <a:schemeClr val="accent2">
                    <a:lumMod val="75000"/>
                    <a:lumOff val="25000"/>
                  </a:schemeClr>
                </a:solidFill>
                <a:latin typeface="Arial"/>
                <a:ea typeface="Meiryo UI"/>
              </a:rPr>
              <a:t>のスキーム図</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endParaRPr>
          </a:p>
        </p:txBody>
      </p:sp>
    </p:spTree>
    <p:extLst>
      <p:ext uri="{BB962C8B-B14F-4D97-AF65-F5344CB8AC3E}">
        <p14:creationId xmlns:p14="http://schemas.microsoft.com/office/powerpoint/2010/main" val="1171761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プレースホルダー 2"/>
          <p:cNvSpPr txBox="1">
            <a:spLocks/>
          </p:cNvSpPr>
          <p:nvPr/>
        </p:nvSpPr>
        <p:spPr>
          <a:xfrm>
            <a:off x="331788" y="2577002"/>
            <a:ext cx="9242425" cy="849642"/>
          </a:xfrm>
          <a:prstGeom prst="rect">
            <a:avLst/>
          </a:prstGeom>
        </p:spPr>
        <p:txBody>
          <a:bodyPr vert="horz" lIns="0" tIns="45720" rIns="0" bIns="45720" rtlCol="0">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54250" lvl="1" indent="0">
              <a:buFont typeface="Arial" panose="020B0604020202020204" pitchFamily="34" charset="0"/>
              <a:buNone/>
            </a:pPr>
            <a:endParaRPr lang="en-US" altLang="ja-JP" sz="1400" b="1" dirty="0" smtClean="0"/>
          </a:p>
          <a:p>
            <a:pPr marL="360000" lvl="1" indent="-285750">
              <a:buFont typeface="Wingdings" panose="05000000000000000000" pitchFamily="2" charset="2"/>
              <a:buChar char="Ø"/>
            </a:pPr>
            <a:r>
              <a:rPr lang="ja-JP" altLang="en-US" sz="1200" dirty="0"/>
              <a:t>フレームワーク</a:t>
            </a:r>
            <a:r>
              <a:rPr lang="ja-JP" altLang="en-US" sz="1200" dirty="0" smtClean="0"/>
              <a:t>における役割は</a:t>
            </a:r>
            <a:r>
              <a:rPr lang="en-US" altLang="ja-JP" sz="1200" dirty="0" smtClean="0"/>
              <a:t>ID</a:t>
            </a:r>
            <a:r>
              <a:rPr lang="ja-JP" altLang="en-US" sz="1200" dirty="0" smtClean="0"/>
              <a:t>サービスプロバイダー、属性サービスプロバイダー、オーケストレーションサービスプロバイダ、スキームオーナー及びユーザーの</a:t>
            </a:r>
            <a:r>
              <a:rPr lang="en-US" altLang="ja-JP" sz="1200" dirty="0" smtClean="0"/>
              <a:t>5</a:t>
            </a:r>
            <a:r>
              <a:rPr lang="ja-JP" altLang="en-US" sz="1200" dirty="0" smtClean="0"/>
              <a:t>種類が規定され、それぞれがフレームワークに準拠した認定を受けることによって、参加者間で相互運用可能なデジタル</a:t>
            </a:r>
            <a:r>
              <a:rPr lang="en-US" altLang="ja-JP" sz="1200" dirty="0" smtClean="0"/>
              <a:t>ID</a:t>
            </a:r>
            <a:r>
              <a:rPr lang="ja-JP" altLang="en-US" sz="1200" dirty="0" smtClean="0"/>
              <a:t>サービスのスキームが構築される</a:t>
            </a:r>
            <a:endParaRPr lang="en-US" altLang="ja-JP" sz="1400" dirty="0"/>
          </a:p>
        </p:txBody>
      </p:sp>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The UK digital identity and attributes trust </a:t>
            </a:r>
            <a:r>
              <a:rPr lang="en-US" altLang="ja-JP" sz="1800" dirty="0" smtClean="0">
                <a:solidFill>
                  <a:schemeClr val="accent2">
                    <a:lumMod val="90000"/>
                    <a:lumOff val="10000"/>
                  </a:schemeClr>
                </a:solidFill>
              </a:rPr>
              <a:t>framework</a:t>
            </a:r>
            <a:r>
              <a:rPr lang="ja-JP" altLang="en-US" sz="1800" dirty="0" smtClean="0">
                <a:solidFill>
                  <a:schemeClr val="accent2">
                    <a:lumMod val="90000"/>
                    <a:lumOff val="10000"/>
                  </a:schemeClr>
                </a:solidFill>
              </a:rPr>
              <a:t>①</a:t>
            </a:r>
            <a:endParaRPr lang="ja-JP" altLang="en-US" sz="1800" b="1" spc="0" dirty="0">
              <a:solidFill>
                <a:schemeClr val="accent2">
                  <a:lumMod val="90000"/>
                  <a:lumOff val="10000"/>
                </a:schemeClr>
              </a:solidFill>
            </a:endParaRPr>
          </a:p>
        </p:txBody>
      </p:sp>
      <p:sp>
        <p:nvSpPr>
          <p:cNvPr id="9" name="正方形/長方形 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3" name="正方形/長方形 12"/>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4" name="正方形/長方形 13"/>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12" name="テキスト プレースホルダー 2"/>
          <p:cNvSpPr>
            <a:spLocks noGrp="1"/>
          </p:cNvSpPr>
          <p:nvPr>
            <p:ph type="body" sz="quarter" idx="10"/>
          </p:nvPr>
        </p:nvSpPr>
        <p:spPr>
          <a:xfrm>
            <a:off x="331788" y="621031"/>
            <a:ext cx="9242425" cy="2075285"/>
          </a:xfrm>
        </p:spPr>
        <p:txBody>
          <a:bodyPr/>
          <a:lstStyle/>
          <a:p>
            <a:pPr marL="254250" lvl="1" indent="0">
              <a:buNone/>
            </a:pPr>
            <a:endParaRPr lang="en-US" altLang="ja-JP" sz="1400" b="1" dirty="0"/>
          </a:p>
          <a:p>
            <a:pPr marL="360000" lvl="1" indent="-285750">
              <a:buFont typeface="Wingdings" panose="05000000000000000000" pitchFamily="2" charset="2"/>
              <a:buChar char="Ø"/>
            </a:pPr>
            <a:r>
              <a:rPr lang="ja-JP" altLang="en-US" sz="1200" dirty="0"/>
              <a:t>英国政府が定めた個人及び個人に関する情報を証明できるサービスをより簡単かつ安全に使用可能にすることを目的としたトラストフレームワークで、デジタル</a:t>
            </a:r>
            <a:r>
              <a:rPr lang="en-US" altLang="ja-JP" sz="1200" dirty="0"/>
              <a:t>ID</a:t>
            </a:r>
            <a:r>
              <a:rPr lang="ja-JP" altLang="en-US" sz="1200" dirty="0"/>
              <a:t>および</a:t>
            </a:r>
            <a:r>
              <a:rPr lang="en-US" altLang="ja-JP" sz="1200" dirty="0"/>
              <a:t>/</a:t>
            </a:r>
            <a:r>
              <a:rPr lang="ja-JP" altLang="en-US" sz="1200" dirty="0"/>
              <a:t>または属性情報を提供する際に遵守すべき一連のルールが規定されている</a:t>
            </a:r>
            <a:endParaRPr lang="en-US" altLang="ja-JP" sz="1200" dirty="0"/>
          </a:p>
          <a:p>
            <a:pPr marL="360000" lvl="1" indent="-285750">
              <a:buFont typeface="Wingdings" panose="05000000000000000000" pitchFamily="2" charset="2"/>
              <a:buChar char="Ø"/>
            </a:pPr>
            <a:r>
              <a:rPr lang="en-US" altLang="ja-JP" sz="1200" dirty="0"/>
              <a:t>2021</a:t>
            </a:r>
            <a:r>
              <a:rPr lang="ja-JP" altLang="en-US" sz="1200" dirty="0"/>
              <a:t>年にプロトタイプ「アルファ」を発表、その後</a:t>
            </a:r>
            <a:r>
              <a:rPr lang="en-US" altLang="ja-JP" sz="1200" dirty="0"/>
              <a:t>2022</a:t>
            </a:r>
            <a:r>
              <a:rPr lang="ja-JP" altLang="en-US" sz="1200" dirty="0"/>
              <a:t>年</a:t>
            </a:r>
            <a:r>
              <a:rPr lang="en-US" altLang="ja-JP" sz="1200" dirty="0"/>
              <a:t>6</a:t>
            </a:r>
            <a:r>
              <a:rPr lang="ja-JP" altLang="en-US" sz="1200" dirty="0"/>
              <a:t>月に「ベータ」版としてアップデートしている。ベータ版では、アルファ版で規定された役割のタイプに当てはまらない組織が出たことを踏まえ、サブ役割を追加する等より実態に合わせた更新を行った</a:t>
            </a:r>
            <a:endParaRPr lang="en-US" altLang="ja-JP" sz="1200" dirty="0"/>
          </a:p>
          <a:p>
            <a:pPr marL="360000" lvl="1" indent="-285750">
              <a:buFont typeface="Wingdings" panose="05000000000000000000" pitchFamily="2" charset="2"/>
              <a:buChar char="Ø"/>
            </a:pPr>
            <a:r>
              <a:rPr lang="ja-JP" altLang="en-US" sz="1200" dirty="0"/>
              <a:t>組織間で同様のトラストフレームワークに基づいてデジタル</a:t>
            </a:r>
            <a:r>
              <a:rPr lang="en-US" altLang="ja-JP" sz="1200" dirty="0"/>
              <a:t>ID</a:t>
            </a:r>
            <a:r>
              <a:rPr lang="ja-JP" altLang="en-US" sz="1200" dirty="0"/>
              <a:t>を</a:t>
            </a:r>
            <a:r>
              <a:rPr lang="ja-JP" altLang="en-US" sz="1200" dirty="0" smtClean="0"/>
              <a:t>作成・運用</a:t>
            </a:r>
            <a:r>
              <a:rPr lang="ja-JP" altLang="en-US" sz="1200" dirty="0"/>
              <a:t>すること</a:t>
            </a:r>
            <a:r>
              <a:rPr lang="ja-JP" altLang="en-US" sz="1200" dirty="0" smtClean="0"/>
              <a:t>でデジタル</a:t>
            </a:r>
            <a:r>
              <a:rPr lang="en-US" altLang="ja-JP" sz="1200" dirty="0"/>
              <a:t>ID</a:t>
            </a:r>
            <a:r>
              <a:rPr lang="ja-JP" altLang="en-US" sz="1200" dirty="0"/>
              <a:t>を再利用できるコンセプトを</a:t>
            </a:r>
            <a:r>
              <a:rPr lang="ja-JP" altLang="en-US" sz="1200" dirty="0" smtClean="0"/>
              <a:t>目指し、</a:t>
            </a:r>
            <a:r>
              <a:rPr lang="en-US" altLang="ja-JP" sz="1200" dirty="0" err="1" smtClean="0"/>
              <a:t>OpenID</a:t>
            </a:r>
            <a:r>
              <a:rPr lang="en-US" altLang="ja-JP" sz="1200" dirty="0" smtClean="0"/>
              <a:t> </a:t>
            </a:r>
            <a:r>
              <a:rPr lang="en-US" altLang="ja-JP" sz="1200" dirty="0"/>
              <a:t>Connect, W3C VC core v1.1</a:t>
            </a:r>
            <a:r>
              <a:rPr lang="ja-JP" altLang="en-US" sz="1200" dirty="0"/>
              <a:t>などのデータ交換・技術標準などの業界アプローチと矛盾しないよう設計されている</a:t>
            </a:r>
          </a:p>
          <a:p>
            <a:pPr marL="360000" lvl="1" indent="-285750">
              <a:buFont typeface="Wingdings" panose="05000000000000000000" pitchFamily="2" charset="2"/>
              <a:buChar char="Ø"/>
            </a:pPr>
            <a:r>
              <a:rPr lang="ja-JP" altLang="en-US" sz="1200" dirty="0"/>
              <a:t>オープン環境で共同開発を行うために</a:t>
            </a:r>
            <a:r>
              <a:rPr lang="en-US" altLang="ja-JP" sz="1200" dirty="0" err="1"/>
              <a:t>Github</a:t>
            </a:r>
            <a:r>
              <a:rPr lang="ja-JP" altLang="en-US" sz="1200" dirty="0"/>
              <a:t>上</a:t>
            </a:r>
            <a:r>
              <a:rPr lang="ja-JP" altLang="en-US" sz="1200" dirty="0" smtClean="0"/>
              <a:t>にデジタル</a:t>
            </a:r>
            <a:r>
              <a:rPr lang="en-US" altLang="ja-JP" sz="1200" dirty="0" smtClean="0"/>
              <a:t>ID</a:t>
            </a:r>
            <a:r>
              <a:rPr lang="ja-JP" altLang="en-US" sz="1200" dirty="0" smtClean="0"/>
              <a:t>に紐づけられる属性情報のデータ</a:t>
            </a:r>
            <a:r>
              <a:rPr lang="ja-JP" altLang="en-US" sz="1200" dirty="0"/>
              <a:t>・スキーマのドラフトがアップロードされて</a:t>
            </a:r>
            <a:r>
              <a:rPr lang="ja-JP" altLang="en-US" sz="1200" dirty="0" smtClean="0"/>
              <a:t>いる</a:t>
            </a:r>
            <a:r>
              <a:rPr lang="en-US" altLang="ja-JP" sz="1200" baseline="30000" dirty="0" smtClean="0"/>
              <a:t>2</a:t>
            </a:r>
          </a:p>
          <a:p>
            <a:pPr marL="360000" lvl="1" indent="-285750">
              <a:buFont typeface="Wingdings" panose="05000000000000000000" pitchFamily="2" charset="2"/>
              <a:buChar char="Ø"/>
            </a:pPr>
            <a:r>
              <a:rPr lang="ja-JP" altLang="en-US" sz="1200" dirty="0" smtClean="0"/>
              <a:t>フレームワーク</a:t>
            </a:r>
            <a:r>
              <a:rPr lang="ja-JP" altLang="en-US" sz="1200" dirty="0"/>
              <a:t>の評価のために、サンドボックス形式の演習を含むライブテストを行い、各組織によるフレームワークの理解・サービス改良を促進している</a:t>
            </a:r>
            <a:endParaRPr lang="en-US" altLang="ja-JP" sz="12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a:p>
            <a:pPr marL="434250" lvl="1" indent="0">
              <a:buNone/>
            </a:pPr>
            <a:endParaRPr lang="en-US" altLang="ja-JP" sz="1400" dirty="0"/>
          </a:p>
        </p:txBody>
      </p:sp>
      <p:sp>
        <p:nvSpPr>
          <p:cNvPr id="21" name="正方形/長方形 20"/>
          <p:cNvSpPr/>
          <p:nvPr/>
        </p:nvSpPr>
        <p:spPr>
          <a:xfrm>
            <a:off x="4756705" y="3458329"/>
            <a:ext cx="4897149" cy="3139321"/>
          </a:xfrm>
          <a:prstGeom prst="rect">
            <a:avLst/>
          </a:prstGeom>
        </p:spPr>
        <p:txBody>
          <a:bodyPr wrap="square">
            <a:spAutoFit/>
          </a:bodyPr>
          <a:lstStyle/>
          <a:p>
            <a:pPr marL="0" marR="0" lvl="1" indent="-1728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100" b="1" i="0" u="none" strike="noStrike" kern="1200" cap="none" spc="0" normalizeH="0" baseline="0" noProof="0" dirty="0">
                <a:ln>
                  <a:noFill/>
                </a:ln>
                <a:solidFill>
                  <a:srgbClr val="000000"/>
                </a:solidFill>
                <a:effectLst/>
                <a:uLnTx/>
                <a:uFillTx/>
                <a:latin typeface="+mn-ea"/>
                <a:cs typeface="+mn-cs"/>
              </a:rPr>
              <a:t>identity service providers</a:t>
            </a:r>
            <a:r>
              <a:rPr kumimoji="1" lang="ja-JP" altLang="en-US" sz="1100" b="1" i="0" u="none" strike="noStrike" kern="1200" cap="none" spc="0" normalizeH="0" baseline="0" noProof="0" dirty="0">
                <a:ln>
                  <a:noFill/>
                </a:ln>
                <a:solidFill>
                  <a:srgbClr val="000000"/>
                </a:solidFill>
                <a:effectLst/>
                <a:uLnTx/>
                <a:uFillTx/>
                <a:latin typeface="+mn-ea"/>
                <a:cs typeface="+mn-cs"/>
              </a:rPr>
              <a:t>（</a:t>
            </a:r>
            <a:r>
              <a:rPr kumimoji="1" lang="en-US" altLang="ja-JP" sz="1100" b="1" i="0" u="none" strike="noStrike" kern="1200" cap="none" spc="0" normalizeH="0" baseline="0" noProof="0" dirty="0">
                <a:ln>
                  <a:noFill/>
                </a:ln>
                <a:solidFill>
                  <a:srgbClr val="000000"/>
                </a:solidFill>
                <a:effectLst/>
                <a:uLnTx/>
                <a:uFillTx/>
                <a:latin typeface="+mn-ea"/>
                <a:cs typeface="+mn-cs"/>
              </a:rPr>
              <a:t>ID</a:t>
            </a:r>
            <a:r>
              <a:rPr kumimoji="1" lang="ja-JP" altLang="en-US" sz="1100" b="1" i="0" u="none" strike="noStrike" kern="1200" cap="none" spc="0" normalizeH="0" baseline="0" noProof="0" dirty="0">
                <a:ln>
                  <a:noFill/>
                </a:ln>
                <a:solidFill>
                  <a:srgbClr val="000000"/>
                </a:solidFill>
                <a:effectLst/>
                <a:uLnTx/>
                <a:uFillTx/>
                <a:latin typeface="+mn-ea"/>
                <a:cs typeface="+mn-cs"/>
              </a:rPr>
              <a:t>サービスプロバイザー）</a:t>
            </a:r>
            <a:endParaRPr kumimoji="1" lang="en-US" altLang="ja-JP" sz="1100" b="1" i="0" u="none" strike="noStrike" kern="1200" cap="none" spc="0" normalizeH="0" baseline="0" noProof="0" dirty="0">
              <a:ln>
                <a:noFill/>
              </a:ln>
              <a:solidFill>
                <a:srgbClr val="000000"/>
              </a:solidFill>
              <a:effectLst/>
              <a:uLnTx/>
              <a:uFillTx/>
              <a:latin typeface="+mn-ea"/>
              <a:cs typeface="+mn-cs"/>
            </a:endParaRPr>
          </a:p>
          <a:p>
            <a:pPr marL="360000" marR="0" lvl="4"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100" b="0" i="0" u="none" strike="noStrike" kern="1200" cap="none" spc="0" normalizeH="0" baseline="0" noProof="0" dirty="0" smtClean="0">
                <a:ln>
                  <a:noFill/>
                </a:ln>
                <a:solidFill>
                  <a:srgbClr val="000000"/>
                </a:solidFill>
                <a:effectLst/>
                <a:uLnTx/>
                <a:uFillTx/>
                <a:latin typeface="+mn-ea"/>
                <a:cs typeface="+mn-cs"/>
              </a:rPr>
              <a:t>ユーザー（のデジタル</a:t>
            </a:r>
            <a:r>
              <a:rPr kumimoji="1" lang="en-US" altLang="ja-JP" sz="1100" b="0" i="0" u="none" strike="noStrike" kern="1200" cap="none" spc="0" normalizeH="0" baseline="0" noProof="0" dirty="0" smtClean="0">
                <a:ln>
                  <a:noFill/>
                </a:ln>
                <a:solidFill>
                  <a:srgbClr val="000000"/>
                </a:solidFill>
                <a:effectLst/>
                <a:uLnTx/>
                <a:uFillTx/>
                <a:latin typeface="+mn-ea"/>
                <a:cs typeface="+mn-cs"/>
              </a:rPr>
              <a:t>ID</a:t>
            </a:r>
            <a:r>
              <a:rPr kumimoji="1" lang="ja-JP" altLang="en-US" sz="1100" b="0" i="0" u="none" strike="noStrike" kern="1200" cap="none" spc="0" normalizeH="0" baseline="0" noProof="0" dirty="0" smtClean="0">
                <a:ln>
                  <a:noFill/>
                </a:ln>
                <a:solidFill>
                  <a:srgbClr val="000000"/>
                </a:solidFill>
                <a:effectLst/>
                <a:uLnTx/>
                <a:uFillTx/>
                <a:latin typeface="+mn-ea"/>
                <a:cs typeface="+mn-cs"/>
              </a:rPr>
              <a:t>）の証明・検証を行う</a:t>
            </a:r>
            <a:endParaRPr kumimoji="1" lang="en-US" altLang="ja-JP" sz="1100" b="0" i="0" u="none" strike="noStrike" kern="1200" cap="none" spc="0" normalizeH="0" baseline="0" noProof="0" dirty="0" smtClean="0">
              <a:ln>
                <a:noFill/>
              </a:ln>
              <a:solidFill>
                <a:srgbClr val="000000"/>
              </a:solidFill>
              <a:effectLst/>
              <a:uLnTx/>
              <a:uFillTx/>
              <a:latin typeface="+mn-ea"/>
              <a:cs typeface="+mn-cs"/>
            </a:endParaRPr>
          </a:p>
          <a:p>
            <a:pPr marL="360000" marR="0" lvl="4"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en-US" altLang="ja-JP" sz="1100" b="0" i="0" u="none" strike="noStrike" kern="1200" cap="none" spc="0" normalizeH="0" baseline="0" noProof="0" dirty="0" smtClean="0">
                <a:ln>
                  <a:noFill/>
                </a:ln>
                <a:solidFill>
                  <a:srgbClr val="000000"/>
                </a:solidFill>
                <a:effectLst/>
                <a:uLnTx/>
                <a:uFillTx/>
                <a:latin typeface="+mn-ea"/>
                <a:cs typeface="+mn-cs"/>
              </a:rPr>
              <a:t>ID</a:t>
            </a:r>
            <a:r>
              <a:rPr kumimoji="1" lang="ja-JP" altLang="en-US" sz="1100" b="0" i="0" u="none" strike="noStrike" kern="1200" cap="none" spc="0" normalizeH="0" baseline="0" noProof="0" dirty="0">
                <a:ln>
                  <a:noFill/>
                </a:ln>
                <a:solidFill>
                  <a:srgbClr val="000000"/>
                </a:solidFill>
                <a:effectLst/>
                <a:uLnTx/>
                <a:uFillTx/>
                <a:latin typeface="+mn-ea"/>
                <a:cs typeface="+mn-cs"/>
              </a:rPr>
              <a:t>検証を行うソフトウェア（モバイルアカウントの検証機能、生体認証対応の身元確認機能など）の開発を行う主体も該当する</a:t>
            </a:r>
            <a:endParaRPr kumimoji="1" lang="en-US" altLang="ja-JP" sz="1100" b="0" i="0" u="none" strike="noStrike" kern="1200" cap="none" spc="0" normalizeH="0" baseline="0" noProof="0" dirty="0">
              <a:ln>
                <a:noFill/>
              </a:ln>
              <a:solidFill>
                <a:srgbClr val="000000"/>
              </a:solidFill>
              <a:effectLst/>
              <a:uLnTx/>
              <a:uFillTx/>
              <a:latin typeface="+mn-ea"/>
              <a:cs typeface="+mn-cs"/>
            </a:endParaRPr>
          </a:p>
          <a:p>
            <a:pPr marL="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100" b="1" i="0" u="none" strike="noStrike" kern="1200" cap="none" spc="0" normalizeH="0" baseline="0" noProof="0" dirty="0">
                <a:ln>
                  <a:noFill/>
                </a:ln>
                <a:solidFill>
                  <a:srgbClr val="000000"/>
                </a:solidFill>
                <a:effectLst/>
                <a:uLnTx/>
                <a:uFillTx/>
                <a:latin typeface="+mn-ea"/>
                <a:cs typeface="+mn-cs"/>
              </a:rPr>
              <a:t>attribute service providers</a:t>
            </a:r>
            <a:r>
              <a:rPr kumimoji="1" lang="ja-JP" altLang="en-US" sz="1100" b="1" i="0" u="none" strike="noStrike" kern="1200" cap="none" spc="0" normalizeH="0" baseline="0" noProof="0" dirty="0">
                <a:ln>
                  <a:noFill/>
                </a:ln>
                <a:solidFill>
                  <a:srgbClr val="000000"/>
                </a:solidFill>
                <a:effectLst/>
                <a:uLnTx/>
                <a:uFillTx/>
                <a:latin typeface="+mn-ea"/>
                <a:cs typeface="+mn-cs"/>
              </a:rPr>
              <a:t>（属性サービスプロバイダー）</a:t>
            </a:r>
            <a:endParaRPr kumimoji="1" lang="en-US" altLang="ja-JP" sz="1100" b="1" i="0" u="none" strike="noStrike" kern="1200" cap="none" spc="0" normalizeH="0" baseline="0" noProof="0" dirty="0">
              <a:ln>
                <a:noFill/>
              </a:ln>
              <a:solidFill>
                <a:srgbClr val="000000"/>
              </a:solidFill>
              <a:effectLst/>
              <a:uLnTx/>
              <a:uFillTx/>
              <a:latin typeface="+mn-ea"/>
              <a:cs typeface="+mn-cs"/>
            </a:endParaRPr>
          </a:p>
          <a:p>
            <a:pPr marL="360000" marR="0" lvl="4"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en-US" altLang="ja-JP" sz="1100" b="0" i="0" u="none" strike="noStrike" kern="1200" cap="none" spc="0" normalizeH="0" baseline="0" noProof="0" dirty="0">
                <a:ln>
                  <a:noFill/>
                </a:ln>
                <a:solidFill>
                  <a:srgbClr val="000000"/>
                </a:solidFill>
                <a:effectLst/>
                <a:uLnTx/>
                <a:uFillTx/>
                <a:latin typeface="+mn-ea"/>
                <a:cs typeface="+mn-cs"/>
              </a:rPr>
              <a:t>ID</a:t>
            </a:r>
            <a:r>
              <a:rPr kumimoji="1" lang="ja-JP" altLang="en-US" sz="1100" b="0" i="0" u="none" strike="noStrike" kern="1200" cap="none" spc="0" normalizeH="0" baseline="0" noProof="0" dirty="0">
                <a:ln>
                  <a:noFill/>
                </a:ln>
                <a:solidFill>
                  <a:srgbClr val="000000"/>
                </a:solidFill>
                <a:effectLst/>
                <a:uLnTx/>
                <a:uFillTx/>
                <a:latin typeface="+mn-ea"/>
                <a:cs typeface="+mn-cs"/>
              </a:rPr>
              <a:t>に紐づく属性情報（パスポート、運転免許証、出生証明書などの文書やデータベースにある属性情報や携帯電話番号、銀行口座、クレジットスコア、住宅ローンなど）の作成、収集、検証を行う主体であり、個人のデータストアやデジタルウォレットなどのソフトウェアを指す</a:t>
            </a:r>
            <a:endParaRPr kumimoji="1" lang="en-US" altLang="ja-JP" sz="1100" b="0" i="0" u="none" strike="noStrike" kern="1200" cap="none" spc="0" normalizeH="0" baseline="0" noProof="0" dirty="0">
              <a:ln>
                <a:noFill/>
              </a:ln>
              <a:solidFill>
                <a:srgbClr val="000000"/>
              </a:solidFill>
              <a:effectLst/>
              <a:uLnTx/>
              <a:uFillTx/>
              <a:latin typeface="+mn-ea"/>
              <a:cs typeface="+mn-cs"/>
            </a:endParaRPr>
          </a:p>
          <a:p>
            <a:pPr marL="0" marR="0" lvl="1" indent="-1728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100" b="1" i="0" u="none" strike="noStrike" kern="1200" cap="none" spc="0" normalizeH="0" baseline="0" noProof="0" dirty="0">
                <a:ln>
                  <a:noFill/>
                </a:ln>
                <a:solidFill>
                  <a:srgbClr val="000000"/>
                </a:solidFill>
                <a:effectLst/>
                <a:uLnTx/>
                <a:uFillTx/>
                <a:latin typeface="+mn-ea"/>
                <a:cs typeface="+mn-cs"/>
              </a:rPr>
              <a:t>orchestration service providers </a:t>
            </a:r>
          </a:p>
          <a:p>
            <a:pPr marL="360000" marR="0" lvl="4"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100" b="0" i="0" u="none" strike="noStrike" kern="1200" cap="none" spc="0" normalizeH="0" baseline="0" noProof="0" dirty="0">
                <a:ln>
                  <a:noFill/>
                </a:ln>
                <a:solidFill>
                  <a:srgbClr val="000000"/>
                </a:solidFill>
                <a:effectLst/>
                <a:uLnTx/>
                <a:uFillTx/>
                <a:latin typeface="+mn-ea"/>
                <a:cs typeface="+mn-cs"/>
              </a:rPr>
              <a:t>テクノロジインフラストラクチャ（分散型台帳など）の提供を通じて、トラストフレームワークの参加者間でデータを安全に共有する</a:t>
            </a:r>
            <a:endParaRPr kumimoji="1" lang="en-US" altLang="ja-JP" sz="1100" b="0" i="0" u="none" strike="noStrike" kern="1200" cap="none" spc="0" normalizeH="0" baseline="0" noProof="0" dirty="0">
              <a:ln>
                <a:noFill/>
              </a:ln>
              <a:solidFill>
                <a:srgbClr val="000000"/>
              </a:solidFill>
              <a:effectLst/>
              <a:uLnTx/>
              <a:uFillTx/>
              <a:latin typeface="+mn-ea"/>
              <a:cs typeface="+mn-cs"/>
            </a:endParaRPr>
          </a:p>
          <a:p>
            <a:pPr marL="0" marR="0" lvl="1" indent="-1728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100" b="1" i="0" u="none" strike="noStrike" kern="1200" cap="none" spc="0" normalizeH="0" baseline="0" noProof="0" dirty="0">
                <a:ln>
                  <a:noFill/>
                </a:ln>
                <a:solidFill>
                  <a:srgbClr val="000000"/>
                </a:solidFill>
                <a:effectLst/>
                <a:uLnTx/>
                <a:uFillTx/>
                <a:latin typeface="+mn-ea"/>
                <a:cs typeface="+mn-cs"/>
              </a:rPr>
              <a:t>scheme owners</a:t>
            </a:r>
          </a:p>
          <a:p>
            <a:pPr marL="360000" marR="0" lvl="4"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100" b="0" i="0" u="none" strike="noStrike" kern="1200" cap="none" spc="0" normalizeH="0" baseline="0" noProof="0" dirty="0">
                <a:ln>
                  <a:noFill/>
                </a:ln>
                <a:solidFill>
                  <a:srgbClr val="000000"/>
                </a:solidFill>
                <a:effectLst/>
                <a:uLnTx/>
                <a:uFillTx/>
                <a:latin typeface="+mn-ea"/>
                <a:cs typeface="+mn-cs"/>
              </a:rPr>
              <a:t>デジタル</a:t>
            </a:r>
            <a:r>
              <a:rPr kumimoji="1" lang="en-US" altLang="ja-JP" sz="1100" b="0" i="0" u="none" strike="noStrike" kern="1200" cap="none" spc="0" normalizeH="0" baseline="0" noProof="0" dirty="0">
                <a:ln>
                  <a:noFill/>
                </a:ln>
                <a:solidFill>
                  <a:srgbClr val="000000"/>
                </a:solidFill>
                <a:effectLst/>
                <a:uLnTx/>
                <a:uFillTx/>
                <a:latin typeface="+mn-ea"/>
                <a:cs typeface="+mn-cs"/>
              </a:rPr>
              <a:t>ID</a:t>
            </a:r>
            <a:r>
              <a:rPr kumimoji="1" lang="ja-JP" altLang="en-US" sz="1100" b="0" i="0" u="none" strike="noStrike" kern="1200" cap="none" spc="0" normalizeH="0" baseline="0" noProof="0" dirty="0">
                <a:ln>
                  <a:noFill/>
                </a:ln>
                <a:solidFill>
                  <a:srgbClr val="000000"/>
                </a:solidFill>
                <a:effectLst/>
                <a:uLnTx/>
                <a:uFillTx/>
                <a:latin typeface="+mn-ea"/>
                <a:cs typeface="+mn-cs"/>
              </a:rPr>
              <a:t>と属性情報を使用するためのスキームを作成及び実行する</a:t>
            </a:r>
            <a:endParaRPr kumimoji="1" lang="en-US" altLang="ja-JP" sz="1100" b="0" i="0" u="none" strike="noStrike" kern="1200" cap="none" spc="0" normalizeH="0" baseline="0" noProof="0" dirty="0">
              <a:ln>
                <a:noFill/>
              </a:ln>
              <a:solidFill>
                <a:srgbClr val="000000"/>
              </a:solidFill>
              <a:effectLst/>
              <a:uLnTx/>
              <a:uFillTx/>
              <a:latin typeface="+mn-ea"/>
              <a:cs typeface="+mn-cs"/>
            </a:endParaRPr>
          </a:p>
          <a:p>
            <a:pPr marL="360000" marR="0" lvl="4"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100" b="0" i="0" u="none" strike="noStrike" kern="1200" cap="none" spc="0" normalizeH="0" baseline="0" noProof="0" dirty="0">
                <a:ln>
                  <a:noFill/>
                </a:ln>
                <a:solidFill>
                  <a:srgbClr val="000000"/>
                </a:solidFill>
                <a:effectLst/>
                <a:uLnTx/>
                <a:uFillTx/>
                <a:latin typeface="+mn-ea"/>
                <a:cs typeface="+mn-cs"/>
              </a:rPr>
              <a:t>民間部門（サービス）におけるスキームについては</a:t>
            </a:r>
            <a:r>
              <a:rPr kumimoji="1" lang="en-US" altLang="ja-JP" sz="1100" b="0" i="0" u="none" strike="noStrike" kern="1200" cap="none" spc="0" normalizeH="0" baseline="0" noProof="0" dirty="0">
                <a:ln>
                  <a:noFill/>
                </a:ln>
                <a:solidFill>
                  <a:srgbClr val="000000"/>
                </a:solidFill>
                <a:effectLst/>
                <a:uLnTx/>
                <a:uFillTx/>
                <a:latin typeface="+mn-ea"/>
                <a:cs typeface="+mn-cs"/>
              </a:rPr>
              <a:t>ISO 17021:2012</a:t>
            </a:r>
            <a:r>
              <a:rPr kumimoji="1" lang="ja-JP" altLang="en-US" sz="1100" b="0" i="0" u="none" strike="noStrike" kern="1200" cap="none" spc="0" normalizeH="0" baseline="0" noProof="0" dirty="0">
                <a:ln>
                  <a:noFill/>
                </a:ln>
                <a:solidFill>
                  <a:srgbClr val="000000"/>
                </a:solidFill>
                <a:effectLst/>
                <a:uLnTx/>
                <a:uFillTx/>
                <a:latin typeface="+mn-ea"/>
                <a:cs typeface="+mn-cs"/>
              </a:rPr>
              <a:t>や</a:t>
            </a:r>
            <a:r>
              <a:rPr kumimoji="1" lang="en-US" altLang="ja-JP" sz="1100" b="0" i="0" u="none" strike="noStrike" kern="1200" cap="none" spc="0" normalizeH="0" baseline="0" noProof="0" dirty="0">
                <a:ln>
                  <a:noFill/>
                </a:ln>
                <a:solidFill>
                  <a:srgbClr val="000000"/>
                </a:solidFill>
                <a:effectLst/>
                <a:uLnTx/>
                <a:uFillTx/>
                <a:latin typeface="+mn-ea"/>
                <a:cs typeface="+mn-cs"/>
              </a:rPr>
              <a:t>ISO / IEC 17065:2012</a:t>
            </a:r>
            <a:r>
              <a:rPr kumimoji="1" lang="ja-JP" altLang="en-US" sz="1100" b="0" i="0" u="none" strike="noStrike" kern="1200" cap="none" spc="0" normalizeH="0" baseline="0" noProof="0" dirty="0">
                <a:ln>
                  <a:noFill/>
                </a:ln>
                <a:solidFill>
                  <a:srgbClr val="000000"/>
                </a:solidFill>
                <a:effectLst/>
                <a:uLnTx/>
                <a:uFillTx/>
                <a:latin typeface="+mn-ea"/>
                <a:cs typeface="+mn-cs"/>
              </a:rPr>
              <a:t>などの標準を使用して、</a:t>
            </a:r>
            <a:r>
              <a:rPr kumimoji="1" lang="en-US" altLang="ja-JP" sz="1100" b="0" i="0" u="none" strike="noStrike" kern="1200" cap="none" spc="0" normalizeH="0" baseline="0" noProof="0" dirty="0">
                <a:ln>
                  <a:noFill/>
                </a:ln>
                <a:solidFill>
                  <a:srgbClr val="000000"/>
                </a:solidFill>
                <a:effectLst/>
                <a:uLnTx/>
                <a:uFillTx/>
                <a:latin typeface="+mn-ea"/>
                <a:cs typeface="+mn-cs"/>
              </a:rPr>
              <a:t>UKAS</a:t>
            </a:r>
            <a:r>
              <a:rPr kumimoji="1" lang="ja-JP" altLang="en-US" sz="1100" b="0" i="0" u="none" strike="noStrike" kern="1200" cap="none" spc="0" normalizeH="0" baseline="0" noProof="0" dirty="0">
                <a:ln>
                  <a:noFill/>
                </a:ln>
                <a:solidFill>
                  <a:srgbClr val="000000"/>
                </a:solidFill>
                <a:effectLst/>
                <a:uLnTx/>
                <a:uFillTx/>
                <a:latin typeface="+mn-ea"/>
                <a:cs typeface="+mn-cs"/>
              </a:rPr>
              <a:t>（</a:t>
            </a:r>
            <a:r>
              <a:rPr kumimoji="1" lang="zh-TW" altLang="en-US" sz="1100" b="0" i="0" u="none" strike="noStrike" kern="1200" cap="none" spc="0" normalizeH="0" baseline="0" noProof="0" dirty="0">
                <a:ln>
                  <a:noFill/>
                </a:ln>
                <a:solidFill>
                  <a:srgbClr val="000000"/>
                </a:solidFill>
                <a:effectLst/>
                <a:uLnTx/>
                <a:uFillTx/>
                <a:latin typeface="+mn-ea"/>
                <a:cs typeface="+mn-cs"/>
              </a:rPr>
              <a:t>英国認証機関認定審議会</a:t>
            </a:r>
            <a:r>
              <a:rPr kumimoji="1" lang="ja-JP" altLang="en-US" sz="1100" b="0" i="0" u="none" strike="noStrike" kern="1200" cap="none" spc="0" normalizeH="0" baseline="0" noProof="0" dirty="0">
                <a:ln>
                  <a:noFill/>
                </a:ln>
                <a:solidFill>
                  <a:srgbClr val="000000"/>
                </a:solidFill>
                <a:effectLst/>
                <a:uLnTx/>
                <a:uFillTx/>
                <a:latin typeface="+mn-ea"/>
                <a:cs typeface="+mn-cs"/>
              </a:rPr>
              <a:t>）の認定を受けることやスキームのデータ保護影響評価（</a:t>
            </a:r>
            <a:r>
              <a:rPr kumimoji="1" lang="en-US" altLang="ja-JP" sz="1100" b="0" i="0" u="none" strike="noStrike" kern="1200" cap="none" spc="0" normalizeH="0" baseline="0" noProof="0" dirty="0">
                <a:ln>
                  <a:noFill/>
                </a:ln>
                <a:solidFill>
                  <a:srgbClr val="000000"/>
                </a:solidFill>
                <a:effectLst/>
                <a:uLnTx/>
                <a:uFillTx/>
                <a:latin typeface="+mn-ea"/>
                <a:cs typeface="+mn-cs"/>
              </a:rPr>
              <a:t>DPIA</a:t>
            </a:r>
            <a:r>
              <a:rPr kumimoji="1" lang="ja-JP" altLang="en-US" sz="1100" b="0" i="0" u="none" strike="noStrike" kern="1200" cap="none" spc="0" normalizeH="0" baseline="0" noProof="0" dirty="0">
                <a:ln>
                  <a:noFill/>
                </a:ln>
                <a:solidFill>
                  <a:srgbClr val="000000"/>
                </a:solidFill>
                <a:effectLst/>
                <a:uLnTx/>
                <a:uFillTx/>
                <a:latin typeface="+mn-ea"/>
                <a:cs typeface="+mn-cs"/>
              </a:rPr>
              <a:t>：</a:t>
            </a:r>
            <a:r>
              <a:rPr kumimoji="1" lang="en-US" altLang="ja-JP" sz="1100" b="0" i="0" u="none" strike="noStrike" kern="1200" cap="none" spc="0" normalizeH="0" baseline="0" noProof="0" dirty="0">
                <a:ln>
                  <a:noFill/>
                </a:ln>
                <a:solidFill>
                  <a:srgbClr val="000000"/>
                </a:solidFill>
                <a:effectLst/>
                <a:uLnTx/>
                <a:uFillTx/>
                <a:latin typeface="+mn-ea"/>
                <a:cs typeface="+mn-cs"/>
              </a:rPr>
              <a:t>Data protection impact assessments</a:t>
            </a:r>
            <a:r>
              <a:rPr kumimoji="1" lang="ja-JP" altLang="en-US" sz="1100" b="0" i="0" u="none" strike="noStrike" kern="1200" cap="none" spc="0" normalizeH="0" baseline="0" noProof="0" dirty="0">
                <a:ln>
                  <a:noFill/>
                </a:ln>
                <a:solidFill>
                  <a:srgbClr val="000000"/>
                </a:solidFill>
                <a:effectLst/>
                <a:uLnTx/>
                <a:uFillTx/>
                <a:latin typeface="+mn-ea"/>
                <a:cs typeface="+mn-cs"/>
              </a:rPr>
              <a:t>）を完了していること等が</a:t>
            </a:r>
            <a:r>
              <a:rPr kumimoji="1" lang="ja-JP" altLang="en-US" sz="1100" b="0" i="0" u="none" strike="noStrike" kern="1200" cap="none" spc="0" normalizeH="0" baseline="0" noProof="0" dirty="0" smtClean="0">
                <a:ln>
                  <a:noFill/>
                </a:ln>
                <a:solidFill>
                  <a:srgbClr val="000000"/>
                </a:solidFill>
                <a:effectLst/>
                <a:uLnTx/>
                <a:uFillTx/>
                <a:latin typeface="+mn-ea"/>
                <a:cs typeface="+mn-cs"/>
              </a:rPr>
              <a:t>求められる</a:t>
            </a:r>
          </a:p>
        </p:txBody>
      </p:sp>
      <p:sp>
        <p:nvSpPr>
          <p:cNvPr id="22" name="正方形/長方形 21"/>
          <p:cNvSpPr/>
          <p:nvPr/>
        </p:nvSpPr>
        <p:spPr>
          <a:xfrm>
            <a:off x="331788" y="3556776"/>
            <a:ext cx="4119705"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smtClean="0">
                <a:ln>
                  <a:noFill/>
                </a:ln>
                <a:solidFill>
                  <a:schemeClr val="accent2">
                    <a:lumMod val="75000"/>
                    <a:lumOff val="25000"/>
                  </a:schemeClr>
                </a:solidFill>
                <a:effectLst/>
                <a:uLnTx/>
                <a:uFillTx/>
                <a:latin typeface="Arial"/>
                <a:ea typeface="Meiryo UI"/>
                <a:cs typeface="+mn-cs"/>
              </a:rPr>
              <a:t>トラストフレームワークと参加者の関係</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Arial"/>
              <a:ea typeface="Meiryo UI"/>
              <a:cs typeface="+mn-cs"/>
            </a:endParaRPr>
          </a:p>
        </p:txBody>
      </p:sp>
      <p:sp>
        <p:nvSpPr>
          <p:cNvPr id="25" name="テキスト ボックス 24"/>
          <p:cNvSpPr txBox="1"/>
          <p:nvPr/>
        </p:nvSpPr>
        <p:spPr>
          <a:xfrm>
            <a:off x="331490" y="6449412"/>
            <a:ext cx="9242723" cy="321919"/>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a:t>
            </a:r>
            <a:r>
              <a:rPr kumimoji="1" lang="en-US" altLang="ja-JP" sz="900" b="0" i="0" u="none" strike="noStrike" kern="1200" cap="none" spc="0" normalizeH="0" baseline="0" noProof="0" dirty="0" smtClean="0">
                <a:ln>
                  <a:noFill/>
                </a:ln>
                <a:solidFill>
                  <a:srgbClr val="000000"/>
                </a:solidFill>
                <a:effectLst/>
                <a:uLnTx/>
                <a:uFillTx/>
                <a:latin typeface="+mn-ea"/>
                <a:cs typeface="+mn-cs"/>
              </a:rPr>
              <a:t>www.gov.uk/government/publications/uk-digital-identity-and-attributes-trust-framework-beta-version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smtClean="0">
                <a:solidFill>
                  <a:srgbClr val="000000"/>
                </a:solidFill>
                <a:latin typeface="+mn-ea"/>
              </a:rPr>
              <a:t>2</a:t>
            </a:r>
            <a:r>
              <a:rPr lang="ja-JP" altLang="en-US" sz="900" dirty="0" smtClean="0">
                <a:solidFill>
                  <a:srgbClr val="000000"/>
                </a:solidFill>
                <a:latin typeface="+mn-ea"/>
              </a:rPr>
              <a:t>　</a:t>
            </a:r>
            <a:r>
              <a:rPr lang="en-US" altLang="ja-JP" sz="900" dirty="0">
                <a:solidFill>
                  <a:srgbClr val="000000"/>
                </a:solidFill>
                <a:latin typeface="+mn-ea"/>
              </a:rPr>
              <a:t>https://github.com/Alastairtreharne1/Digital_Identity</a:t>
            </a:r>
            <a:endParaRPr kumimoji="1" lang="en-US" altLang="ja-JP" sz="900" b="0" i="0" u="none" strike="noStrike" kern="1200" cap="none" spc="0" normalizeH="0" baseline="0" noProof="0" dirty="0">
              <a:ln>
                <a:noFill/>
              </a:ln>
              <a:solidFill>
                <a:srgbClr val="000000"/>
              </a:solidFill>
              <a:effectLst/>
              <a:uLnTx/>
              <a:uFillTx/>
              <a:latin typeface="+mn-ea"/>
              <a:cs typeface="+mn-cs"/>
            </a:endParaRPr>
          </a:p>
        </p:txBody>
      </p:sp>
      <p:sp>
        <p:nvSpPr>
          <p:cNvPr id="26" name="正方形/長方形 25"/>
          <p:cNvSpPr/>
          <p:nvPr/>
        </p:nvSpPr>
        <p:spPr>
          <a:xfrm>
            <a:off x="331490" y="692150"/>
            <a:ext cx="1296142" cy="214755"/>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概要</a:t>
            </a:r>
            <a:r>
              <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rPr>
              <a:t>1</a:t>
            </a:r>
          </a:p>
        </p:txBody>
      </p:sp>
      <p:pic>
        <p:nvPicPr>
          <p:cNvPr id="3" name="図 2"/>
          <p:cNvPicPr>
            <a:picLocks noChangeAspect="1"/>
          </p:cNvPicPr>
          <p:nvPr/>
        </p:nvPicPr>
        <p:blipFill>
          <a:blip r:embed="rId3"/>
          <a:stretch>
            <a:fillRect/>
          </a:stretch>
        </p:blipFill>
        <p:spPr>
          <a:xfrm>
            <a:off x="331490" y="3895330"/>
            <a:ext cx="4445254" cy="2296188"/>
          </a:xfrm>
          <a:prstGeom prst="rect">
            <a:avLst/>
          </a:prstGeom>
          <a:ln>
            <a:noFill/>
          </a:ln>
        </p:spPr>
      </p:pic>
      <p:sp>
        <p:nvSpPr>
          <p:cNvPr id="17" name="正方形/長方形 16"/>
          <p:cNvSpPr/>
          <p:nvPr/>
        </p:nvSpPr>
        <p:spPr>
          <a:xfrm>
            <a:off x="331490" y="2624727"/>
            <a:ext cx="1296142" cy="214755"/>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ja-JP" altLang="en-US" sz="1400" b="1" dirty="0">
                <a:solidFill>
                  <a:srgbClr val="FFFFFF"/>
                </a:solidFill>
                <a:latin typeface="Meiryo UI" panose="020B0604030504040204" pitchFamily="50" charset="-128"/>
                <a:ea typeface="Meiryo UI" panose="020B0604030504040204" pitchFamily="50" charset="-128"/>
              </a:rPr>
              <a:t>スキーム</a:t>
            </a:r>
            <a:endPar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052498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3.1.1</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The UK digital identity </a:t>
            </a:r>
            <a:r>
              <a:rPr lang="en-US" altLang="ja-JP" sz="1800" dirty="0" smtClean="0">
                <a:solidFill>
                  <a:schemeClr val="accent2">
                    <a:lumMod val="90000"/>
                    <a:lumOff val="10000"/>
                  </a:schemeClr>
                </a:solidFill>
              </a:rPr>
              <a:t>and </a:t>
            </a:r>
            <a:r>
              <a:rPr lang="en-US" altLang="ja-JP" sz="1800" dirty="0">
                <a:solidFill>
                  <a:schemeClr val="accent2">
                    <a:lumMod val="90000"/>
                    <a:lumOff val="10000"/>
                  </a:schemeClr>
                </a:solidFill>
              </a:rPr>
              <a:t>attributes trust </a:t>
            </a:r>
            <a:r>
              <a:rPr lang="en-US" altLang="ja-JP" sz="1800" dirty="0" smtClean="0">
                <a:solidFill>
                  <a:schemeClr val="accent2">
                    <a:lumMod val="90000"/>
                    <a:lumOff val="10000"/>
                  </a:schemeClr>
                </a:solidFill>
              </a:rPr>
              <a:t>framework</a:t>
            </a:r>
            <a:r>
              <a:rPr lang="ja-JP" altLang="en-US" sz="1800" dirty="0" smtClean="0">
                <a:solidFill>
                  <a:schemeClr val="accent2">
                    <a:lumMod val="90000"/>
                    <a:lumOff val="10000"/>
                  </a:schemeClr>
                </a:solidFill>
              </a:rPr>
              <a:t>②</a:t>
            </a:r>
            <a:endParaRPr lang="ja-JP" altLang="en-US" sz="1800" b="1" spc="0" dirty="0">
              <a:solidFill>
                <a:schemeClr val="accent2">
                  <a:lumMod val="90000"/>
                  <a:lumOff val="10000"/>
                </a:schemeClr>
              </a:solidFill>
            </a:endParaRPr>
          </a:p>
        </p:txBody>
      </p:sp>
      <p:sp>
        <p:nvSpPr>
          <p:cNvPr id="9" name="正方形/長方形 8"/>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rPr>
              <a:t>EU</a:t>
            </a:r>
            <a:endParaRPr kumimoji="1" lang="ja-JP" altLang="en-US" sz="1400" b="1" dirty="0">
              <a:solidFill>
                <a:schemeClr val="tx1"/>
              </a:solidFill>
            </a:endParaRPr>
          </a:p>
        </p:txBody>
      </p:sp>
      <p:sp>
        <p:nvSpPr>
          <p:cNvPr id="13" name="正方形/長方形 12"/>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ドイツ</a:t>
            </a:r>
            <a:endParaRPr kumimoji="1" lang="ja-JP" altLang="en-US" sz="1400" b="1" dirty="0">
              <a:solidFill>
                <a:schemeClr val="tx1"/>
              </a:solidFill>
            </a:endParaRPr>
          </a:p>
        </p:txBody>
      </p:sp>
      <p:sp>
        <p:nvSpPr>
          <p:cNvPr id="14" name="正方形/長方形 13"/>
          <p:cNvSpPr/>
          <p:nvPr/>
        </p:nvSpPr>
        <p:spPr>
          <a:xfrm>
            <a:off x="8589226" y="5070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イギリス</a:t>
            </a:r>
            <a:endParaRPr kumimoji="1" lang="ja-JP" altLang="en-US" sz="1400" b="1" dirty="0">
              <a:solidFill>
                <a:schemeClr val="tx1"/>
              </a:solidFill>
            </a:endParaRPr>
          </a:p>
        </p:txBody>
      </p:sp>
      <p:sp>
        <p:nvSpPr>
          <p:cNvPr id="25" name="テキスト ボックス 24"/>
          <p:cNvSpPr txBox="1"/>
          <p:nvPr/>
        </p:nvSpPr>
        <p:spPr>
          <a:xfrm>
            <a:off x="331490" y="6481213"/>
            <a:ext cx="9076907" cy="321919"/>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r>
              <a:rPr kumimoji="1" lang="ja-JP" altLang="en-US" sz="900" b="0" i="0" u="none" strike="noStrike" kern="1200" cap="none" spc="0" normalizeH="0" baseline="0" noProof="0" dirty="0" smtClean="0">
                <a:ln>
                  <a:noFill/>
                </a:ln>
                <a:solidFill>
                  <a:srgbClr val="000000"/>
                </a:solidFill>
                <a:effectLst/>
                <a:uLnTx/>
                <a:uFillTx/>
                <a:latin typeface="+mn-ea"/>
                <a:cs typeface="+mn-cs"/>
              </a:rPr>
              <a:t>）</a:t>
            </a:r>
            <a:r>
              <a:rPr kumimoji="1" lang="en-US" altLang="ja-JP" sz="900" b="0" i="0" u="none" strike="noStrike" kern="1200" cap="none" spc="0" normalizeH="0" baseline="0" noProof="0" dirty="0" smtClean="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lang="en-US" altLang="ja-JP" sz="900" dirty="0">
                <a:solidFill>
                  <a:srgbClr val="000000"/>
                </a:solidFill>
                <a:latin typeface="+mn-ea"/>
              </a:rPr>
              <a:t>https://www.gov.uk/government/publications/uk-digital-identity-and-attributes-trust-framework-beta-version/uk-digital-identity-and-attributes-trust-framework-beta-version#who-runs-the-trust-framework</a:t>
            </a:r>
            <a:endParaRPr kumimoji="1" lang="en-US" altLang="ja-JP" sz="900" b="0" i="0" u="none" strike="noStrike" kern="1200" cap="none" spc="0" normalizeH="0" baseline="0" noProof="0" dirty="0">
              <a:ln>
                <a:noFill/>
              </a:ln>
              <a:solidFill>
                <a:srgbClr val="000000"/>
              </a:solidFill>
              <a:effectLst/>
              <a:uLnTx/>
              <a:uFillTx/>
              <a:latin typeface="+mn-ea"/>
              <a:cs typeface="+mn-cs"/>
            </a:endParaRPr>
          </a:p>
        </p:txBody>
      </p:sp>
      <p:sp>
        <p:nvSpPr>
          <p:cNvPr id="16" name="テキスト ボックス 15"/>
          <p:cNvSpPr txBox="1"/>
          <p:nvPr/>
        </p:nvSpPr>
        <p:spPr>
          <a:xfrm>
            <a:off x="331490" y="698182"/>
            <a:ext cx="9397126" cy="682038"/>
          </a:xfrm>
          <a:prstGeom prst="rect">
            <a:avLst/>
          </a:prstGeom>
          <a:noFill/>
        </p:spPr>
        <p:txBody>
          <a:bodyPr wrap="square" lIns="0" rIns="0" rtlCol="0">
            <a:noAutofit/>
          </a:bodyPr>
          <a:lstStyle/>
          <a:p>
            <a:pPr lvl="0" defTabSz="288000">
              <a:defRPr/>
            </a:pPr>
            <a:r>
              <a:rPr lang="en-US" altLang="ja-JP" sz="1600" b="1" dirty="0" smtClean="0">
                <a:solidFill>
                  <a:srgbClr val="000000"/>
                </a:solidFill>
                <a:latin typeface="+mn-ea"/>
              </a:rPr>
              <a:t>The UK digital identity and attributes trust framework</a:t>
            </a:r>
            <a:r>
              <a:rPr lang="ja-JP" altLang="en-US" sz="1600" b="1" dirty="0">
                <a:solidFill>
                  <a:srgbClr val="000000"/>
                </a:solidFill>
                <a:latin typeface="+mn-ea"/>
              </a:rPr>
              <a:t>で</a:t>
            </a:r>
            <a:r>
              <a:rPr lang="ja-JP" altLang="en-US" sz="1600" b="1" dirty="0" smtClean="0">
                <a:solidFill>
                  <a:srgbClr val="000000"/>
                </a:solidFill>
                <a:latin typeface="+mn-ea"/>
              </a:rPr>
              <a:t>は、スキームとその参加者（各サービスプロバイダ等）の役割、及び各参加者が遵守すべきルールについて、英国政府のグッドプラクティスガイド（</a:t>
            </a:r>
            <a:r>
              <a:rPr lang="en-US" altLang="ja-JP" sz="1600" b="1" dirty="0" smtClean="0">
                <a:solidFill>
                  <a:srgbClr val="000000"/>
                </a:solidFill>
                <a:latin typeface="+mn-ea"/>
              </a:rPr>
              <a:t>GPG</a:t>
            </a:r>
            <a:r>
              <a:rPr lang="ja-JP" altLang="en-US" sz="1600" b="1" dirty="0" smtClean="0">
                <a:solidFill>
                  <a:srgbClr val="000000"/>
                </a:solidFill>
                <a:latin typeface="+mn-ea"/>
              </a:rPr>
              <a:t>）や国際標準を参照する形で規定している</a:t>
            </a:r>
            <a:endParaRPr lang="en-US" altLang="ja-JP" sz="1600" b="1" dirty="0" smtClean="0">
              <a:solidFill>
                <a:srgbClr val="000000"/>
              </a:solidFill>
              <a:latin typeface="+mn-ea"/>
            </a:endParaRPr>
          </a:p>
        </p:txBody>
      </p:sp>
      <p:sp>
        <p:nvSpPr>
          <p:cNvPr id="5" name="角丸四角形 4"/>
          <p:cNvSpPr/>
          <p:nvPr/>
        </p:nvSpPr>
        <p:spPr>
          <a:xfrm>
            <a:off x="494049" y="2294875"/>
            <a:ext cx="4311631" cy="724116"/>
          </a:xfrm>
          <a:prstGeom prst="roundRect">
            <a:avLst>
              <a:gd name="adj" fmla="val 7112"/>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dirty="0" smtClean="0">
                <a:solidFill>
                  <a:schemeClr val="tx1"/>
                </a:solidFill>
              </a:rPr>
              <a:t>1.</a:t>
            </a:r>
            <a:r>
              <a:rPr lang="ja-JP" altLang="en-US" sz="1400" b="1" dirty="0">
                <a:solidFill>
                  <a:schemeClr val="tx1"/>
                </a:solidFill>
              </a:rPr>
              <a:t> </a:t>
            </a:r>
            <a:r>
              <a:rPr lang="ja-JP" altLang="en-US" sz="1400" b="1" dirty="0" smtClean="0">
                <a:solidFill>
                  <a:schemeClr val="tx1"/>
                </a:solidFill>
              </a:rPr>
              <a:t>閣僚からの序文 </a:t>
            </a:r>
            <a:endParaRPr lang="en-US" altLang="ja-JP" sz="1400" b="1" dirty="0" smtClean="0">
              <a:solidFill>
                <a:schemeClr val="tx1"/>
              </a:solidFill>
            </a:endParaRPr>
          </a:p>
          <a:p>
            <a:r>
              <a:rPr lang="ja-JP" altLang="en-US" sz="1400" b="1" dirty="0" smtClean="0">
                <a:solidFill>
                  <a:schemeClr val="tx1"/>
                </a:solidFill>
              </a:rPr>
              <a:t>　　　～</a:t>
            </a:r>
            <a:endParaRPr lang="en-US" altLang="ja-JP" sz="1400" b="1" dirty="0" smtClean="0">
              <a:solidFill>
                <a:schemeClr val="tx1"/>
              </a:solidFill>
            </a:endParaRPr>
          </a:p>
          <a:p>
            <a:r>
              <a:rPr lang="en-US" altLang="ja-JP" sz="1400" b="1" dirty="0" smtClean="0">
                <a:solidFill>
                  <a:schemeClr val="tx1"/>
                </a:solidFill>
              </a:rPr>
              <a:t>9. </a:t>
            </a:r>
            <a:r>
              <a:rPr lang="ja-JP" altLang="en-US" sz="1400" b="1" dirty="0" smtClean="0">
                <a:solidFill>
                  <a:schemeClr val="tx1"/>
                </a:solidFill>
              </a:rPr>
              <a:t>トラストフレームワークを実行するユーザー</a:t>
            </a:r>
            <a:endParaRPr lang="en-US" altLang="ja-JP" sz="1400" b="1" dirty="0" smtClean="0">
              <a:solidFill>
                <a:schemeClr val="tx1"/>
              </a:solidFill>
            </a:endParaRPr>
          </a:p>
        </p:txBody>
      </p:sp>
      <p:sp>
        <p:nvSpPr>
          <p:cNvPr id="61" name="角丸四角形 60"/>
          <p:cNvSpPr/>
          <p:nvPr/>
        </p:nvSpPr>
        <p:spPr>
          <a:xfrm>
            <a:off x="494049" y="3061506"/>
            <a:ext cx="4311631" cy="282348"/>
          </a:xfrm>
          <a:prstGeom prst="roundRect">
            <a:avLst>
              <a:gd name="adj" fmla="val 10846"/>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dirty="0" smtClean="0">
                <a:solidFill>
                  <a:schemeClr val="tx1"/>
                </a:solidFill>
              </a:rPr>
              <a:t>10. </a:t>
            </a:r>
            <a:r>
              <a:rPr lang="ja-JP" altLang="en-US" sz="1400" b="1" dirty="0" smtClean="0">
                <a:solidFill>
                  <a:schemeClr val="tx1"/>
                </a:solidFill>
              </a:rPr>
              <a:t>組織</a:t>
            </a:r>
            <a:r>
              <a:rPr lang="ja-JP" altLang="en-US" sz="1400" b="1" dirty="0">
                <a:solidFill>
                  <a:schemeClr val="tx1"/>
                </a:solidFill>
              </a:rPr>
              <a:t>がフレームワークに参加する方法</a:t>
            </a:r>
          </a:p>
        </p:txBody>
      </p:sp>
      <p:sp>
        <p:nvSpPr>
          <p:cNvPr id="62" name="角丸四角形 61"/>
          <p:cNvSpPr/>
          <p:nvPr/>
        </p:nvSpPr>
        <p:spPr>
          <a:xfrm>
            <a:off x="494049" y="3402979"/>
            <a:ext cx="4311631" cy="468627"/>
          </a:xfrm>
          <a:prstGeom prst="roundRect">
            <a:avLst>
              <a:gd name="adj" fmla="val 10163"/>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en-US" altLang="ja-JP" sz="1400" b="1" dirty="0" smtClean="0">
                <a:solidFill>
                  <a:schemeClr val="tx1"/>
                </a:solidFill>
              </a:rPr>
              <a:t>11.</a:t>
            </a:r>
            <a:r>
              <a:rPr lang="ja-JP" altLang="en-US" sz="1400" b="1" dirty="0">
                <a:solidFill>
                  <a:schemeClr val="tx1"/>
                </a:solidFill>
              </a:rPr>
              <a:t> </a:t>
            </a:r>
            <a:r>
              <a:rPr lang="en-US" altLang="ja-JP" sz="1400" b="1" dirty="0" smtClean="0">
                <a:solidFill>
                  <a:schemeClr val="tx1"/>
                </a:solidFill>
              </a:rPr>
              <a:t>ID</a:t>
            </a:r>
            <a:r>
              <a:rPr lang="ja-JP" altLang="en-US" sz="1400" b="1" dirty="0" smtClean="0">
                <a:solidFill>
                  <a:schemeClr val="tx1"/>
                </a:solidFill>
              </a:rPr>
              <a:t>サービスプロバイダ</a:t>
            </a:r>
            <a:r>
              <a:rPr lang="ja-JP" altLang="en-US" sz="1400" b="1" dirty="0">
                <a:solidFill>
                  <a:schemeClr val="tx1"/>
                </a:solidFill>
              </a:rPr>
              <a:t>のルール</a:t>
            </a:r>
          </a:p>
        </p:txBody>
      </p:sp>
      <p:sp>
        <p:nvSpPr>
          <p:cNvPr id="63" name="角丸四角形 62"/>
          <p:cNvSpPr/>
          <p:nvPr/>
        </p:nvSpPr>
        <p:spPr>
          <a:xfrm>
            <a:off x="494049" y="3917627"/>
            <a:ext cx="4311631" cy="488967"/>
          </a:xfrm>
          <a:prstGeom prst="roundRect">
            <a:avLst>
              <a:gd name="adj" fmla="val 11680"/>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dirty="0" smtClean="0">
                <a:solidFill>
                  <a:schemeClr val="tx1"/>
                </a:solidFill>
              </a:rPr>
              <a:t>12</a:t>
            </a:r>
            <a:r>
              <a:rPr kumimoji="1" lang="en-US" altLang="ja-JP" sz="1400" b="1" dirty="0" smtClean="0">
                <a:solidFill>
                  <a:schemeClr val="tx1"/>
                </a:solidFill>
              </a:rPr>
              <a:t>. </a:t>
            </a:r>
            <a:r>
              <a:rPr lang="ja-JP" altLang="en-US" sz="1400" b="1" dirty="0" smtClean="0">
                <a:solidFill>
                  <a:schemeClr val="tx1"/>
                </a:solidFill>
              </a:rPr>
              <a:t>属性サービスプロバイダのルール</a:t>
            </a:r>
            <a:endParaRPr kumimoji="1" lang="ja-JP" altLang="en-US" sz="1400" b="1" dirty="0">
              <a:solidFill>
                <a:schemeClr val="tx1"/>
              </a:solidFill>
            </a:endParaRPr>
          </a:p>
        </p:txBody>
      </p:sp>
      <p:sp>
        <p:nvSpPr>
          <p:cNvPr id="64" name="角丸四角形 63"/>
          <p:cNvSpPr/>
          <p:nvPr/>
        </p:nvSpPr>
        <p:spPr>
          <a:xfrm>
            <a:off x="494049" y="4451597"/>
            <a:ext cx="4311631" cy="478262"/>
          </a:xfrm>
          <a:prstGeom prst="roundRect">
            <a:avLst>
              <a:gd name="adj" fmla="val 10294"/>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dirty="0" smtClean="0">
                <a:solidFill>
                  <a:schemeClr val="tx1"/>
                </a:solidFill>
              </a:rPr>
              <a:t>13.ID</a:t>
            </a:r>
            <a:r>
              <a:rPr lang="ja-JP" altLang="en-US" sz="1400" b="1" dirty="0" smtClean="0">
                <a:solidFill>
                  <a:schemeClr val="tx1"/>
                </a:solidFill>
              </a:rPr>
              <a:t>サービスプロバイダと</a:t>
            </a:r>
            <a:r>
              <a:rPr lang="ja-JP" altLang="en-US" sz="1400" b="1" dirty="0">
                <a:solidFill>
                  <a:schemeClr val="tx1"/>
                </a:solidFill>
              </a:rPr>
              <a:t>属性サービスプロバイダの共通ルール</a:t>
            </a:r>
          </a:p>
        </p:txBody>
      </p:sp>
      <p:sp>
        <p:nvSpPr>
          <p:cNvPr id="65" name="角丸四角形 64"/>
          <p:cNvSpPr/>
          <p:nvPr/>
        </p:nvSpPr>
        <p:spPr>
          <a:xfrm>
            <a:off x="494049" y="4979144"/>
            <a:ext cx="4311631" cy="245890"/>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dirty="0" smtClean="0">
                <a:solidFill>
                  <a:schemeClr val="tx1"/>
                </a:solidFill>
              </a:rPr>
              <a:t>14.</a:t>
            </a:r>
            <a:r>
              <a:rPr lang="ja-JP" altLang="en-US" sz="1400" b="1" dirty="0">
                <a:solidFill>
                  <a:schemeClr val="tx1"/>
                </a:solidFill>
              </a:rPr>
              <a:t> </a:t>
            </a:r>
            <a:r>
              <a:rPr lang="ja-JP" altLang="en-US" sz="1400" b="1" dirty="0" smtClean="0">
                <a:solidFill>
                  <a:schemeClr val="tx1"/>
                </a:solidFill>
              </a:rPr>
              <a:t>オーケストレーションサービスプロバイダのルール</a:t>
            </a:r>
            <a:endParaRPr kumimoji="1" lang="ja-JP" altLang="en-US" sz="1400" b="1" dirty="0">
              <a:solidFill>
                <a:schemeClr val="tx1"/>
              </a:solidFill>
            </a:endParaRPr>
          </a:p>
        </p:txBody>
      </p:sp>
      <p:sp>
        <p:nvSpPr>
          <p:cNvPr id="66" name="角丸四角形 65"/>
          <p:cNvSpPr/>
          <p:nvPr/>
        </p:nvSpPr>
        <p:spPr>
          <a:xfrm>
            <a:off x="494049" y="5274318"/>
            <a:ext cx="4311631" cy="763077"/>
          </a:xfrm>
          <a:prstGeom prst="roundRect">
            <a:avLst>
              <a:gd name="adj" fmla="val 7347"/>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dirty="0" smtClean="0">
                <a:solidFill>
                  <a:schemeClr val="tx1"/>
                </a:solidFill>
              </a:rPr>
              <a:t>15</a:t>
            </a:r>
            <a:r>
              <a:rPr lang="en-US" altLang="ja-JP" sz="1400" b="1" dirty="0">
                <a:solidFill>
                  <a:schemeClr val="tx1"/>
                </a:solidFill>
              </a:rPr>
              <a:t>.</a:t>
            </a:r>
            <a:r>
              <a:rPr kumimoji="1" lang="en-US" altLang="ja-JP" sz="1400" b="1" dirty="0" smtClean="0">
                <a:solidFill>
                  <a:schemeClr val="tx1"/>
                </a:solidFill>
              </a:rPr>
              <a:t> </a:t>
            </a:r>
            <a:r>
              <a:rPr kumimoji="1" lang="ja-JP" altLang="en-US" sz="1400" b="1" dirty="0" smtClean="0">
                <a:solidFill>
                  <a:schemeClr val="tx1"/>
                </a:solidFill>
              </a:rPr>
              <a:t>全てのサービスプロバイダ</a:t>
            </a:r>
            <a:r>
              <a:rPr lang="ja-JP" altLang="en-US" sz="1400" b="1" dirty="0" smtClean="0">
                <a:solidFill>
                  <a:schemeClr val="tx1"/>
                </a:solidFill>
              </a:rPr>
              <a:t>の共通ルール</a:t>
            </a:r>
            <a:endParaRPr kumimoji="1" lang="ja-JP" altLang="en-US" sz="1400" b="1" dirty="0">
              <a:solidFill>
                <a:schemeClr val="tx1"/>
              </a:solidFill>
            </a:endParaRPr>
          </a:p>
        </p:txBody>
      </p:sp>
      <p:sp>
        <p:nvSpPr>
          <p:cNvPr id="72" name="角丸四角形 71"/>
          <p:cNvSpPr/>
          <p:nvPr/>
        </p:nvSpPr>
        <p:spPr>
          <a:xfrm>
            <a:off x="494048" y="6091886"/>
            <a:ext cx="4311631" cy="245890"/>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dirty="0" smtClean="0">
                <a:solidFill>
                  <a:schemeClr val="tx1"/>
                </a:solidFill>
              </a:rPr>
              <a:t>16.</a:t>
            </a:r>
            <a:r>
              <a:rPr kumimoji="1" lang="en-US" altLang="ja-JP" sz="1400" b="1" dirty="0" smtClean="0">
                <a:solidFill>
                  <a:schemeClr val="tx1"/>
                </a:solidFill>
              </a:rPr>
              <a:t> </a:t>
            </a:r>
            <a:r>
              <a:rPr lang="ja-JP" altLang="en-US" sz="1400" b="1" dirty="0" smtClean="0">
                <a:solidFill>
                  <a:schemeClr val="tx1"/>
                </a:solidFill>
              </a:rPr>
              <a:t>規格、ガイダンス、法律の表</a:t>
            </a:r>
            <a:endParaRPr kumimoji="1" lang="ja-JP" altLang="en-US" sz="1400" b="1" dirty="0">
              <a:solidFill>
                <a:schemeClr val="tx1"/>
              </a:solidFill>
            </a:endParaRPr>
          </a:p>
        </p:txBody>
      </p:sp>
      <p:sp>
        <p:nvSpPr>
          <p:cNvPr id="76" name="角丸四角形 75"/>
          <p:cNvSpPr/>
          <p:nvPr/>
        </p:nvSpPr>
        <p:spPr>
          <a:xfrm>
            <a:off x="5367475" y="2294875"/>
            <a:ext cx="4211848" cy="724116"/>
          </a:xfrm>
          <a:prstGeom prst="roundRect">
            <a:avLst>
              <a:gd name="adj" fmla="val 10278"/>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400" dirty="0" smtClean="0">
                <a:solidFill>
                  <a:schemeClr val="tx1"/>
                </a:solidFill>
              </a:rPr>
              <a:t>トラストフレームワークのエディトリアルな情報や、使用される</a:t>
            </a:r>
            <a:r>
              <a:rPr lang="ja-JP" altLang="en-US" sz="1400" dirty="0">
                <a:solidFill>
                  <a:schemeClr val="tx1"/>
                </a:solidFill>
              </a:rPr>
              <a:t>用語、フレームワークに参加することによって得られる企業・ユーザーにとってのメリット</a:t>
            </a:r>
            <a:r>
              <a:rPr lang="ja-JP" altLang="en-US" sz="1400" dirty="0" smtClean="0">
                <a:solidFill>
                  <a:schemeClr val="tx1"/>
                </a:solidFill>
              </a:rPr>
              <a:t>に</a:t>
            </a:r>
            <a:r>
              <a:rPr lang="ja-JP" altLang="en-US" sz="1400" dirty="0">
                <a:solidFill>
                  <a:schemeClr val="tx1"/>
                </a:solidFill>
              </a:rPr>
              <a:t>ついて</a:t>
            </a:r>
            <a:endParaRPr kumimoji="1" lang="ja-JP" altLang="en-US" sz="1400" dirty="0">
              <a:solidFill>
                <a:schemeClr val="tx1"/>
              </a:solidFill>
            </a:endParaRPr>
          </a:p>
        </p:txBody>
      </p:sp>
      <p:sp>
        <p:nvSpPr>
          <p:cNvPr id="79" name="角丸四角形 78"/>
          <p:cNvSpPr/>
          <p:nvPr/>
        </p:nvSpPr>
        <p:spPr>
          <a:xfrm>
            <a:off x="5367476" y="6091799"/>
            <a:ext cx="4211848" cy="245891"/>
          </a:xfrm>
          <a:prstGeom prst="roundRect">
            <a:avLst>
              <a:gd name="adj" fmla="val 10278"/>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400" dirty="0">
                <a:solidFill>
                  <a:schemeClr val="tx1"/>
                </a:solidFill>
              </a:rPr>
              <a:t>各項目にて示された規律・ガイダンス・法律を整理した表</a:t>
            </a:r>
          </a:p>
        </p:txBody>
      </p:sp>
      <p:sp>
        <p:nvSpPr>
          <p:cNvPr id="81" name="角丸四角形 80"/>
          <p:cNvSpPr/>
          <p:nvPr/>
        </p:nvSpPr>
        <p:spPr>
          <a:xfrm>
            <a:off x="5367475" y="3061506"/>
            <a:ext cx="4211848" cy="282348"/>
          </a:xfrm>
          <a:prstGeom prst="roundRect">
            <a:avLst>
              <a:gd name="adj" fmla="val 10278"/>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400" dirty="0" smtClean="0">
                <a:solidFill>
                  <a:schemeClr val="tx1"/>
                </a:solidFill>
                <a:latin typeface="+mn-ea"/>
              </a:rPr>
              <a:t>フレームワーク</a:t>
            </a:r>
            <a:r>
              <a:rPr lang="ja-JP" altLang="en-US" sz="1400" dirty="0">
                <a:solidFill>
                  <a:schemeClr val="tx1"/>
                </a:solidFill>
                <a:latin typeface="+mn-ea"/>
              </a:rPr>
              <a:t>における</a:t>
            </a:r>
            <a:r>
              <a:rPr lang="ja-JP" altLang="en-US" sz="1400" dirty="0" smtClean="0">
                <a:solidFill>
                  <a:schemeClr val="tx1"/>
                </a:solidFill>
                <a:latin typeface="+mn-ea"/>
              </a:rPr>
              <a:t>各ロールの役割、スキームについて</a:t>
            </a:r>
            <a:endParaRPr kumimoji="1" lang="ja-JP" altLang="en-US" sz="1400" dirty="0">
              <a:solidFill>
                <a:schemeClr val="tx1"/>
              </a:solidFill>
              <a:latin typeface="+mn-ea"/>
            </a:endParaRPr>
          </a:p>
        </p:txBody>
      </p:sp>
      <p:sp>
        <p:nvSpPr>
          <p:cNvPr id="82" name="角丸四角形 81"/>
          <p:cNvSpPr/>
          <p:nvPr/>
        </p:nvSpPr>
        <p:spPr>
          <a:xfrm>
            <a:off x="5367476" y="3402979"/>
            <a:ext cx="4211848" cy="468627"/>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400" dirty="0" smtClean="0">
                <a:solidFill>
                  <a:schemeClr val="tx1"/>
                </a:solidFill>
                <a:latin typeface="+mn-ea"/>
              </a:rPr>
              <a:t>英国政府の</a:t>
            </a:r>
            <a:r>
              <a:rPr lang="en-US" altLang="ja-JP" sz="1400" dirty="0" smtClean="0">
                <a:solidFill>
                  <a:schemeClr val="tx1"/>
                </a:solidFill>
                <a:latin typeface="+mn-ea"/>
              </a:rPr>
              <a:t>GPG45</a:t>
            </a:r>
            <a:r>
              <a:rPr lang="ja-JP" altLang="en-US" sz="1400" dirty="0" smtClean="0">
                <a:solidFill>
                  <a:schemeClr val="tx1"/>
                </a:solidFill>
                <a:latin typeface="+mn-ea"/>
              </a:rPr>
              <a:t>を</a:t>
            </a:r>
            <a:r>
              <a:rPr lang="ja-JP" altLang="en-US" sz="1400" dirty="0">
                <a:solidFill>
                  <a:schemeClr val="tx1"/>
                </a:solidFill>
                <a:latin typeface="+mn-ea"/>
              </a:rPr>
              <a:t>活用</a:t>
            </a:r>
            <a:r>
              <a:rPr lang="ja-JP" altLang="en-US" sz="1400" dirty="0" smtClean="0">
                <a:solidFill>
                  <a:schemeClr val="tx1"/>
                </a:solidFill>
                <a:latin typeface="+mn-ea"/>
              </a:rPr>
              <a:t>して身元確認を行うことについて</a:t>
            </a:r>
            <a:endParaRPr lang="ja-JP" altLang="en-US" sz="1400" dirty="0">
              <a:solidFill>
                <a:schemeClr val="tx1"/>
              </a:solidFill>
              <a:latin typeface="+mn-ea"/>
            </a:endParaRPr>
          </a:p>
        </p:txBody>
      </p:sp>
      <p:sp>
        <p:nvSpPr>
          <p:cNvPr id="83" name="角丸四角形 82"/>
          <p:cNvSpPr/>
          <p:nvPr/>
        </p:nvSpPr>
        <p:spPr>
          <a:xfrm>
            <a:off x="5367476" y="3915763"/>
            <a:ext cx="4211848" cy="490832"/>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400" dirty="0">
                <a:solidFill>
                  <a:schemeClr val="tx1"/>
                </a:solidFill>
                <a:latin typeface="+mn-ea"/>
              </a:rPr>
              <a:t>属性情報</a:t>
            </a:r>
            <a:r>
              <a:rPr lang="ja-JP" altLang="en-US" sz="1400" dirty="0" smtClean="0">
                <a:solidFill>
                  <a:schemeClr val="tx1"/>
                </a:solidFill>
                <a:latin typeface="+mn-ea"/>
              </a:rPr>
              <a:t>の生成と、個人・組織へのバインド方法のガイダンス、属性情報の品質スコアリングについて</a:t>
            </a:r>
            <a:endParaRPr lang="ja-JP" altLang="en-US" sz="1400" dirty="0">
              <a:solidFill>
                <a:schemeClr val="tx1"/>
              </a:solidFill>
              <a:latin typeface="+mn-ea"/>
            </a:endParaRPr>
          </a:p>
        </p:txBody>
      </p:sp>
      <p:sp>
        <p:nvSpPr>
          <p:cNvPr id="85" name="角丸四角形 84"/>
          <p:cNvSpPr/>
          <p:nvPr/>
        </p:nvSpPr>
        <p:spPr>
          <a:xfrm>
            <a:off x="5367476" y="4450752"/>
            <a:ext cx="4211848" cy="479108"/>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dirty="0" smtClean="0">
                <a:solidFill>
                  <a:schemeClr val="tx1"/>
                </a:solidFill>
                <a:latin typeface="+mn-ea"/>
              </a:rPr>
              <a:t>ID</a:t>
            </a:r>
            <a:r>
              <a:rPr lang="ja-JP" altLang="en-US" sz="1400" dirty="0" err="1" smtClean="0">
                <a:solidFill>
                  <a:schemeClr val="tx1"/>
                </a:solidFill>
                <a:latin typeface="+mn-ea"/>
              </a:rPr>
              <a:t>、</a:t>
            </a:r>
            <a:r>
              <a:rPr lang="ja-JP" altLang="en-US" sz="1400" dirty="0" smtClean="0">
                <a:solidFill>
                  <a:schemeClr val="tx1"/>
                </a:solidFill>
                <a:latin typeface="+mn-ea"/>
              </a:rPr>
              <a:t>属性サービスプロバイダに共通した、認証器による検証の方法、アカウントの管理、サービスの廃止要領等について</a:t>
            </a:r>
            <a:endParaRPr lang="ja-JP" altLang="en-US" sz="1400" dirty="0">
              <a:solidFill>
                <a:schemeClr val="tx1"/>
              </a:solidFill>
              <a:latin typeface="+mn-ea"/>
            </a:endParaRPr>
          </a:p>
        </p:txBody>
      </p:sp>
      <p:sp>
        <p:nvSpPr>
          <p:cNvPr id="86" name="角丸四角形 85"/>
          <p:cNvSpPr/>
          <p:nvPr/>
        </p:nvSpPr>
        <p:spPr>
          <a:xfrm>
            <a:off x="5367476" y="4974016"/>
            <a:ext cx="4211848" cy="245890"/>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400" dirty="0" smtClean="0">
                <a:solidFill>
                  <a:schemeClr val="tx1"/>
                </a:solidFill>
                <a:latin typeface="+mn-ea"/>
              </a:rPr>
              <a:t>オーケストレーションサービスプロバイダは</a:t>
            </a:r>
            <a:r>
              <a:rPr lang="en-US" altLang="ja-JP" sz="1400" dirty="0" smtClean="0">
                <a:solidFill>
                  <a:schemeClr val="tx1"/>
                </a:solidFill>
                <a:latin typeface="+mn-ea"/>
              </a:rPr>
              <a:t>15</a:t>
            </a:r>
            <a:r>
              <a:rPr lang="ja-JP" altLang="en-US" sz="1400" dirty="0" smtClean="0">
                <a:solidFill>
                  <a:schemeClr val="tx1"/>
                </a:solidFill>
                <a:latin typeface="+mn-ea"/>
              </a:rPr>
              <a:t>項に従うこと</a:t>
            </a:r>
            <a:endParaRPr kumimoji="1" lang="ja-JP" altLang="en-US" sz="1400" dirty="0">
              <a:solidFill>
                <a:schemeClr val="tx1"/>
              </a:solidFill>
              <a:latin typeface="+mn-ea"/>
            </a:endParaRPr>
          </a:p>
        </p:txBody>
      </p:sp>
      <p:sp>
        <p:nvSpPr>
          <p:cNvPr id="87" name="角丸四角形 86"/>
          <p:cNvSpPr/>
          <p:nvPr/>
        </p:nvSpPr>
        <p:spPr>
          <a:xfrm>
            <a:off x="5367476" y="5276538"/>
            <a:ext cx="4211848" cy="763077"/>
          </a:xfrm>
          <a:prstGeom prst="roundRect">
            <a:avLst>
              <a:gd name="adj" fmla="val 4684"/>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400" dirty="0" smtClean="0">
                <a:solidFill>
                  <a:schemeClr val="tx1"/>
                </a:solidFill>
                <a:latin typeface="+mn-ea"/>
              </a:rPr>
              <a:t>データモデルの相互運用性や、暗号化技術、及び組織の情報セキュリティ、リスク管理などの運用面のルール、参照すべき標準などについて</a:t>
            </a:r>
            <a:endParaRPr kumimoji="1" lang="ja-JP" altLang="en-US" sz="1400" dirty="0">
              <a:solidFill>
                <a:schemeClr val="tx1"/>
              </a:solidFill>
              <a:latin typeface="+mn-ea"/>
            </a:endParaRPr>
          </a:p>
        </p:txBody>
      </p:sp>
      <p:sp>
        <p:nvSpPr>
          <p:cNvPr id="93" name="二等辺三角形 92"/>
          <p:cNvSpPr/>
          <p:nvPr/>
        </p:nvSpPr>
        <p:spPr>
          <a:xfrm rot="5400000">
            <a:off x="3063982" y="4131928"/>
            <a:ext cx="4042901" cy="368797"/>
          </a:xfrm>
          <a:prstGeom prst="triangle">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95" name="テキスト ボックス 94"/>
          <p:cNvSpPr txBox="1"/>
          <p:nvPr/>
        </p:nvSpPr>
        <p:spPr>
          <a:xfrm>
            <a:off x="2682288" y="1943121"/>
            <a:ext cx="4488763" cy="252179"/>
          </a:xfrm>
          <a:prstGeom prst="rect">
            <a:avLst/>
          </a:prstGeom>
          <a:noFill/>
        </p:spPr>
        <p:txBody>
          <a:bodyPr wrap="none" lIns="0" rIns="0" rtlCol="0" anchor="ctr">
            <a:noAutofit/>
          </a:bodyPr>
          <a:lstStyle/>
          <a:p>
            <a:pPr lvl="0" algn="ctr" defTabSz="288000">
              <a:defRPr/>
            </a:pPr>
            <a:r>
              <a:rPr lang="en-US" altLang="ja-JP" sz="1600" b="1" u="sng" dirty="0">
                <a:solidFill>
                  <a:schemeClr val="accent2">
                    <a:lumMod val="75000"/>
                    <a:lumOff val="25000"/>
                  </a:schemeClr>
                </a:solidFill>
                <a:latin typeface="+mn-ea"/>
              </a:rPr>
              <a:t>The UK digital identity and attributes trust </a:t>
            </a:r>
            <a:r>
              <a:rPr lang="en-US" altLang="ja-JP" sz="1600" b="1" u="sng" dirty="0" smtClean="0">
                <a:solidFill>
                  <a:schemeClr val="accent2">
                    <a:lumMod val="75000"/>
                    <a:lumOff val="25000"/>
                  </a:schemeClr>
                </a:solidFill>
                <a:latin typeface="+mn-ea"/>
              </a:rPr>
              <a:t>framework</a:t>
            </a:r>
            <a:r>
              <a:rPr lang="ja-JP" altLang="en-US" sz="1600" b="1" u="sng" dirty="0" smtClean="0">
                <a:solidFill>
                  <a:schemeClr val="accent2">
                    <a:lumMod val="75000"/>
                    <a:lumOff val="25000"/>
                  </a:schemeClr>
                </a:solidFill>
                <a:latin typeface="+mn-ea"/>
              </a:rPr>
              <a:t>の章構成及び規定内容</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endParaRPr>
          </a:p>
        </p:txBody>
      </p:sp>
    </p:spTree>
    <p:extLst>
      <p:ext uri="{BB962C8B-B14F-4D97-AF65-F5344CB8AC3E}">
        <p14:creationId xmlns:p14="http://schemas.microsoft.com/office/powerpoint/2010/main" val="20372121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9294518" cy="3060698"/>
          </a:xfrm>
        </p:spPr>
        <p:txBody>
          <a:bodyPr/>
          <a:lstStyle/>
          <a:p>
            <a:r>
              <a:rPr lang="en-US" altLang="ja-JP" sz="2400" b="1" dirty="0"/>
              <a:t>3.1 </a:t>
            </a:r>
            <a:r>
              <a:rPr lang="ja-JP" altLang="en-US" sz="2400" b="1" dirty="0"/>
              <a:t>詳細調査結果：共通識別番号・デジタル</a:t>
            </a:r>
            <a:r>
              <a:rPr lang="en-US" altLang="ja-JP" sz="2400" b="1" dirty="0"/>
              <a:t>ID</a:t>
            </a:r>
            <a:r>
              <a:rPr lang="ja-JP" altLang="en-US" sz="2400" b="1" dirty="0"/>
              <a:t>に関する政策動向</a:t>
            </a:r>
          </a:p>
          <a:p>
            <a:r>
              <a:rPr kumimoji="1" lang="ja-JP" altLang="en-US" sz="2000" b="1" dirty="0"/>
              <a:t>　</a:t>
            </a:r>
            <a:r>
              <a:rPr lang="en-US" altLang="ja-JP" sz="2000" b="1" dirty="0"/>
              <a:t>3.1.2</a:t>
            </a:r>
            <a:r>
              <a:rPr lang="ja-JP" altLang="en-US" sz="2000" b="1" dirty="0"/>
              <a:t>北米（米国、カナダ）における調査結果</a:t>
            </a:r>
            <a:endParaRPr lang="en-US" altLang="ja-JP" sz="2000" b="1" dirty="0"/>
          </a:p>
        </p:txBody>
      </p:sp>
    </p:spTree>
    <p:extLst>
      <p:ext uri="{BB962C8B-B14F-4D97-AF65-F5344CB8AC3E}">
        <p14:creationId xmlns:p14="http://schemas.microsoft.com/office/powerpoint/2010/main" val="3735708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米国の</a:t>
            </a:r>
            <a:r>
              <a:rPr lang="en-US" altLang="ja-JP" sz="1600" b="1" dirty="0">
                <a:solidFill>
                  <a:srgbClr val="000000"/>
                </a:solidFill>
                <a:latin typeface="+mn-ea"/>
              </a:rPr>
              <a:t>ID</a:t>
            </a:r>
            <a:r>
              <a:rPr lang="ja-JP" altLang="en-US" sz="1600" b="1" dirty="0">
                <a:solidFill>
                  <a:srgbClr val="000000"/>
                </a:solidFill>
                <a:latin typeface="+mn-ea"/>
              </a:rPr>
              <a:t>政策においては</a:t>
            </a:r>
            <a:r>
              <a:rPr lang="ja-JP" altLang="en-US" sz="1600" b="1" dirty="0" smtClean="0">
                <a:solidFill>
                  <a:srgbClr val="000000"/>
                </a:solidFill>
                <a:latin typeface="+mn-ea"/>
              </a:rPr>
              <a:t>、従来から利用されている社会</a:t>
            </a:r>
            <a:r>
              <a:rPr lang="ja-JP" altLang="en-US" sz="1600" b="1" dirty="0">
                <a:solidFill>
                  <a:srgbClr val="000000"/>
                </a:solidFill>
                <a:latin typeface="+mn-ea"/>
              </a:rPr>
              <a:t>保障番号に代わる統一的な国民</a:t>
            </a:r>
            <a:r>
              <a:rPr lang="en-US" altLang="ja-JP" sz="1600" b="1" dirty="0">
                <a:solidFill>
                  <a:srgbClr val="000000"/>
                </a:solidFill>
                <a:latin typeface="+mn-ea"/>
              </a:rPr>
              <a:t>ID</a:t>
            </a:r>
            <a:r>
              <a:rPr lang="ja-JP" altLang="en-US" sz="1600" b="1" dirty="0">
                <a:solidFill>
                  <a:srgbClr val="000000"/>
                </a:solidFill>
                <a:latin typeface="+mn-ea"/>
              </a:rPr>
              <a:t>制度を模索しているもの</a:t>
            </a:r>
            <a:r>
              <a:rPr lang="ja-JP" altLang="en-US" sz="1600" b="1" dirty="0" smtClean="0">
                <a:solidFill>
                  <a:srgbClr val="000000"/>
                </a:solidFill>
                <a:latin typeface="+mn-ea"/>
              </a:rPr>
              <a:t>の未だ</a:t>
            </a:r>
            <a:r>
              <a:rPr lang="ja-JP" altLang="en-US" sz="1600" b="1" dirty="0">
                <a:solidFill>
                  <a:srgbClr val="000000"/>
                </a:solidFill>
                <a:latin typeface="+mn-ea"/>
              </a:rPr>
              <a:t>実現</a:t>
            </a:r>
            <a:r>
              <a:rPr lang="ja-JP" altLang="en-US" sz="1600" b="1" dirty="0" smtClean="0">
                <a:solidFill>
                  <a:srgbClr val="000000"/>
                </a:solidFill>
                <a:latin typeface="+mn-ea"/>
              </a:rPr>
              <a:t>していない</a:t>
            </a:r>
            <a:endParaRPr lang="ja-JP" altLang="en-US" sz="1600" b="1" dirty="0">
              <a:solidFill>
                <a:srgbClr val="000000"/>
              </a:solidFill>
              <a:latin typeface="+mn-ea"/>
            </a:endParaRPr>
          </a:p>
        </p:txBody>
      </p:sp>
      <p:sp>
        <p:nvSpPr>
          <p:cNvPr id="9" name="ホームベース 8"/>
          <p:cNvSpPr/>
          <p:nvPr/>
        </p:nvSpPr>
        <p:spPr>
          <a:xfrm>
            <a:off x="546144" y="3679568"/>
            <a:ext cx="9243021" cy="30742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4" name="四角形吹き出し 13"/>
          <p:cNvSpPr/>
          <p:nvPr/>
        </p:nvSpPr>
        <p:spPr>
          <a:xfrm>
            <a:off x="751231" y="1876249"/>
            <a:ext cx="2771689" cy="1104639"/>
          </a:xfrm>
          <a:prstGeom prst="wedgeRectCallout">
            <a:avLst>
              <a:gd name="adj1" fmla="val -24554"/>
              <a:gd name="adj2" fmla="val 105788"/>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sng" strike="noStrike" kern="1200" cap="none" spc="0" normalizeH="0" baseline="0" noProof="0" dirty="0">
                <a:ln>
                  <a:noFill/>
                </a:ln>
                <a:solidFill>
                  <a:srgbClr val="000000"/>
                </a:solidFill>
                <a:effectLst/>
                <a:uLnTx/>
                <a:uFillTx/>
                <a:latin typeface="+mn-ea"/>
                <a:cs typeface="+mn-cs"/>
              </a:rPr>
              <a:t>社会保障法（社会保障番号）（</a:t>
            </a:r>
            <a:r>
              <a:rPr kumimoji="1" lang="en-US" altLang="ja-JP" sz="1100" b="1" i="0" u="sng" strike="noStrike" kern="1200" cap="none" spc="0" normalizeH="0" baseline="0" noProof="0" dirty="0">
                <a:ln>
                  <a:noFill/>
                </a:ln>
                <a:solidFill>
                  <a:srgbClr val="000000"/>
                </a:solidFill>
                <a:effectLst/>
                <a:uLnTx/>
                <a:uFillTx/>
                <a:latin typeface="+mn-ea"/>
                <a:cs typeface="+mn-cs"/>
              </a:rPr>
              <a:t>1935</a:t>
            </a:r>
            <a:r>
              <a:rPr kumimoji="1" lang="ja-JP" altLang="en-US" sz="1100" b="1" i="0" u="sng" strike="noStrike" kern="1200" cap="none" spc="0" normalizeH="0" baseline="0" noProof="0" dirty="0">
                <a:ln>
                  <a:noFill/>
                </a:ln>
                <a:solidFill>
                  <a:srgbClr val="000000"/>
                </a:solidFill>
                <a:effectLst/>
                <a:uLnTx/>
                <a:uFillTx/>
                <a:latin typeface="+mn-ea"/>
                <a:cs typeface="+mn-cs"/>
              </a:rPr>
              <a:t>～）</a:t>
            </a:r>
            <a:r>
              <a:rPr kumimoji="1" lang="en-US" altLang="ja-JP" sz="1100" b="1" i="0" strike="noStrike" kern="1200" cap="none" spc="0" normalizeH="0" baseline="30000" noProof="0" dirty="0">
                <a:ln>
                  <a:noFill/>
                </a:ln>
                <a:solidFill>
                  <a:srgbClr val="000000"/>
                </a:solidFill>
                <a:effectLst/>
                <a:uLnTx/>
                <a:uFillTx/>
                <a:latin typeface="+mn-ea"/>
                <a:cs typeface="+mn-cs"/>
              </a:rPr>
              <a:t>1</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n-ea"/>
                <a:cs typeface="+mn-cs"/>
              </a:rPr>
              <a:t>当初社会福祉分野での活用を見越して制定された識別番号だが、行政・民間井利用分野が拡大されていった</a:t>
            </a:r>
            <a:endParaRPr kumimoji="1" lang="en-US" altLang="ja-JP" sz="1100" b="1" i="0" u="none" strike="noStrike" kern="1200" cap="none" spc="0" normalizeH="0" baseline="0" noProof="0" dirty="0">
              <a:ln>
                <a:noFill/>
              </a:ln>
              <a:solidFill>
                <a:srgbClr val="FF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0" i="0" u="none" strike="noStrike" kern="1200" cap="none" spc="0" normalizeH="0" baseline="0" noProof="0" dirty="0">
              <a:ln>
                <a:noFill/>
              </a:ln>
              <a:solidFill>
                <a:srgbClr val="000000"/>
              </a:solidFill>
              <a:effectLst/>
              <a:uLnTx/>
              <a:uFillTx/>
              <a:latin typeface="+mn-ea"/>
              <a:cs typeface="+mn-cs"/>
            </a:endParaRPr>
          </a:p>
        </p:txBody>
      </p:sp>
      <p:sp>
        <p:nvSpPr>
          <p:cNvPr id="15" name="四角形吹き出し 14"/>
          <p:cNvSpPr/>
          <p:nvPr/>
        </p:nvSpPr>
        <p:spPr>
          <a:xfrm>
            <a:off x="6217371" y="1872696"/>
            <a:ext cx="2536485" cy="1104639"/>
          </a:xfrm>
          <a:prstGeom prst="wedgeRectCallout">
            <a:avLst>
              <a:gd name="adj1" fmla="val 4588"/>
              <a:gd name="adj2" fmla="val 102741"/>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en-US" altLang="ja-JP" sz="1100" b="1" i="0" u="sng" strike="noStrike" kern="1200" cap="none" spc="0" normalizeH="0" baseline="0" noProof="0" dirty="0">
                <a:ln>
                  <a:noFill/>
                </a:ln>
                <a:solidFill>
                  <a:srgbClr val="000000"/>
                </a:solidFill>
                <a:effectLst/>
                <a:uLnTx/>
                <a:uFillTx/>
                <a:latin typeface="+mn-ea"/>
                <a:cs typeface="+mn-cs"/>
              </a:rPr>
              <a:t>Real ID Act</a:t>
            </a:r>
            <a:r>
              <a:rPr kumimoji="1" lang="ja-JP" altLang="en-US" sz="1100" b="1" i="0" u="sng" strike="noStrike" kern="1200" cap="none" spc="0" normalizeH="0" baseline="0" noProof="0" dirty="0">
                <a:ln>
                  <a:noFill/>
                </a:ln>
                <a:solidFill>
                  <a:srgbClr val="000000"/>
                </a:solidFill>
                <a:effectLst/>
                <a:uLnTx/>
                <a:uFillTx/>
                <a:latin typeface="+mn-ea"/>
                <a:cs typeface="+mn-cs"/>
              </a:rPr>
              <a:t>（</a:t>
            </a:r>
            <a:r>
              <a:rPr kumimoji="1" lang="en-US" altLang="ja-JP" sz="1100" b="1" i="0" u="sng" strike="noStrike" kern="1200" cap="none" spc="0" normalizeH="0" baseline="0" noProof="0" dirty="0">
                <a:ln>
                  <a:noFill/>
                </a:ln>
                <a:solidFill>
                  <a:srgbClr val="000000"/>
                </a:solidFill>
                <a:effectLst/>
                <a:uLnTx/>
                <a:uFillTx/>
                <a:latin typeface="+mn-ea"/>
                <a:cs typeface="+mn-cs"/>
              </a:rPr>
              <a:t>2005</a:t>
            </a:r>
            <a:r>
              <a:rPr kumimoji="1" lang="ja-JP" altLang="en-US" sz="1100" b="1" i="0" u="sng" strike="noStrike" kern="1200" cap="none" spc="0" normalizeH="0" baseline="0" noProof="0" dirty="0">
                <a:ln>
                  <a:noFill/>
                </a:ln>
                <a:solidFill>
                  <a:srgbClr val="000000"/>
                </a:solidFill>
                <a:effectLst/>
                <a:uLnTx/>
                <a:uFillTx/>
                <a:latin typeface="+mn-ea"/>
                <a:cs typeface="+mn-cs"/>
              </a:rPr>
              <a:t>～）</a:t>
            </a:r>
            <a:r>
              <a:rPr lang="en-US" altLang="ja-JP" sz="1100" b="1" baseline="30000" dirty="0">
                <a:solidFill>
                  <a:srgbClr val="000000"/>
                </a:solidFill>
                <a:latin typeface="+mn-ea"/>
              </a:rPr>
              <a:t> 3,4,5</a:t>
            </a:r>
            <a:endParaRPr kumimoji="1" lang="en-US" altLang="ja-JP" sz="11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n-ea"/>
                <a:cs typeface="+mn-cs"/>
              </a:rPr>
              <a:t>911</a:t>
            </a:r>
            <a:r>
              <a:rPr kumimoji="1" lang="ja-JP" altLang="en-US" sz="1100" b="0" i="0" u="none" strike="noStrike" kern="1200" cap="none" spc="0" normalizeH="0" baseline="0" noProof="0" dirty="0">
                <a:ln>
                  <a:noFill/>
                </a:ln>
                <a:solidFill>
                  <a:srgbClr val="000000"/>
                </a:solidFill>
                <a:effectLst/>
                <a:uLnTx/>
                <a:uFillTx/>
                <a:latin typeface="+mn-ea"/>
                <a:cs typeface="+mn-cs"/>
              </a:rPr>
              <a:t>テロ以降、セキュリティ強化を目指し検討されている国民</a:t>
            </a:r>
            <a:r>
              <a:rPr kumimoji="1" lang="en-US" altLang="ja-JP" sz="1100" b="0" i="0" u="none" strike="noStrike" kern="1200" cap="none" spc="0" normalizeH="0" baseline="0" noProof="0" dirty="0">
                <a:ln>
                  <a:noFill/>
                </a:ln>
                <a:solidFill>
                  <a:srgbClr val="000000"/>
                </a:solidFill>
                <a:effectLst/>
                <a:uLnTx/>
                <a:uFillTx/>
                <a:latin typeface="+mn-ea"/>
                <a:cs typeface="+mn-cs"/>
              </a:rPr>
              <a:t>ID</a:t>
            </a:r>
            <a:r>
              <a:rPr kumimoji="1" lang="ja-JP" altLang="en-US" sz="1100" b="0" i="0" u="none" strike="noStrike" kern="1200" cap="none" spc="0" normalizeH="0" baseline="0" noProof="0" dirty="0">
                <a:ln>
                  <a:noFill/>
                </a:ln>
                <a:solidFill>
                  <a:srgbClr val="000000"/>
                </a:solidFill>
                <a:effectLst/>
                <a:uLnTx/>
                <a:uFillTx/>
                <a:latin typeface="+mn-ea"/>
                <a:cs typeface="+mn-cs"/>
              </a:rPr>
              <a:t>カードの連邦統一基準</a:t>
            </a:r>
            <a:endParaRPr kumimoji="1" lang="en-US" altLang="ja-JP" sz="11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mn-ea"/>
                <a:cs typeface="+mn-cs"/>
              </a:rPr>
              <a:t>延期され、未だ施行されていない</a:t>
            </a:r>
          </a:p>
        </p:txBody>
      </p:sp>
      <p:sp>
        <p:nvSpPr>
          <p:cNvPr id="16" name="四角形吹き出し 15"/>
          <p:cNvSpPr/>
          <p:nvPr/>
        </p:nvSpPr>
        <p:spPr>
          <a:xfrm>
            <a:off x="3705041" y="4426895"/>
            <a:ext cx="2349061" cy="1104639"/>
          </a:xfrm>
          <a:prstGeom prst="wedgeRectCallout">
            <a:avLst>
              <a:gd name="adj1" fmla="val 19433"/>
              <a:gd name="adj2" fmla="val -77081"/>
            </a:avLst>
          </a:prstGeom>
          <a:solidFill>
            <a:schemeClr val="accent1">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en-US" altLang="ja-JP" sz="1200" b="1" i="0" u="sng" strike="noStrike" kern="1200" cap="none" spc="0" normalizeH="0" baseline="0" noProof="0" dirty="0">
                <a:ln>
                  <a:noFill/>
                </a:ln>
                <a:solidFill>
                  <a:srgbClr val="000000"/>
                </a:solidFill>
                <a:effectLst/>
                <a:uLnTx/>
                <a:uFillTx/>
                <a:latin typeface="+mn-ea"/>
                <a:cs typeface="+mn-cs"/>
              </a:rPr>
              <a:t>Health Security Card</a:t>
            </a:r>
            <a:r>
              <a:rPr kumimoji="1" lang="ja-JP" altLang="en-US" sz="1200" b="1" i="0" u="sng" strike="noStrike" kern="1200" cap="none" spc="0" normalizeH="0" baseline="0" noProof="0" dirty="0">
                <a:ln>
                  <a:noFill/>
                </a:ln>
                <a:solidFill>
                  <a:srgbClr val="000000"/>
                </a:solidFill>
                <a:effectLst/>
                <a:uLnTx/>
                <a:uFillTx/>
                <a:latin typeface="+mn-ea"/>
                <a:cs typeface="+mn-cs"/>
              </a:rPr>
              <a:t>（</a:t>
            </a:r>
            <a:r>
              <a:rPr kumimoji="1" lang="en-US" altLang="ja-JP" sz="1200" b="1" i="0" u="sng" strike="noStrike" kern="1200" cap="none" spc="0" normalizeH="0" baseline="0" noProof="0" dirty="0">
                <a:ln>
                  <a:noFill/>
                </a:ln>
                <a:solidFill>
                  <a:srgbClr val="000000"/>
                </a:solidFill>
                <a:effectLst/>
                <a:uLnTx/>
                <a:uFillTx/>
                <a:latin typeface="+mn-ea"/>
                <a:cs typeface="+mn-cs"/>
              </a:rPr>
              <a:t>1993</a:t>
            </a:r>
            <a:r>
              <a:rPr kumimoji="1" lang="ja-JP" altLang="en-US" sz="1200" b="1" i="0" u="sng" strike="noStrike" kern="1200" cap="none" spc="0" normalizeH="0" baseline="0" noProof="0" dirty="0">
                <a:ln>
                  <a:noFill/>
                </a:ln>
                <a:solidFill>
                  <a:srgbClr val="000000"/>
                </a:solidFill>
                <a:effectLst/>
                <a:uLnTx/>
                <a:uFillTx/>
                <a:latin typeface="+mn-ea"/>
                <a:cs typeface="+mn-cs"/>
              </a:rPr>
              <a:t>）</a:t>
            </a:r>
            <a:r>
              <a:rPr lang="en-US" altLang="ja-JP" sz="1200" b="1" baseline="30000" dirty="0">
                <a:solidFill>
                  <a:srgbClr val="000000"/>
                </a:solidFill>
                <a:latin typeface="+mn-ea"/>
              </a:rPr>
              <a:t> 2</a:t>
            </a:r>
            <a:endParaRPr kumimoji="1" lang="en-US" altLang="ja-JP" sz="12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クリントン政権において発行が検討されたが、実現しなかった全国民対象の健康医療</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カード</a:t>
            </a:r>
          </a:p>
        </p:txBody>
      </p:sp>
      <p:sp>
        <p:nvSpPr>
          <p:cNvPr id="17" name="四角形吹き出し 16"/>
          <p:cNvSpPr/>
          <p:nvPr/>
        </p:nvSpPr>
        <p:spPr>
          <a:xfrm>
            <a:off x="2609792" y="2645741"/>
            <a:ext cx="1532798" cy="633249"/>
          </a:xfrm>
          <a:prstGeom prst="wedgeRectCallout">
            <a:avLst>
              <a:gd name="adj1" fmla="val -126738"/>
              <a:gd name="adj2" fmla="val 94647"/>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mn-ea"/>
                <a:cs typeface="+mn-cs"/>
              </a:rPr>
              <a:t>1970</a:t>
            </a:r>
            <a:r>
              <a:rPr kumimoji="1" lang="ja-JP" altLang="en-US" sz="1100" b="0" i="0" u="none" strike="noStrike" kern="1200" cap="none" spc="0" normalizeH="0" baseline="0" noProof="0" dirty="0">
                <a:ln>
                  <a:noFill/>
                </a:ln>
                <a:solidFill>
                  <a:srgbClr val="000000"/>
                </a:solidFill>
                <a:effectLst/>
                <a:uLnTx/>
                <a:uFillTx/>
                <a:latin typeface="+mn-ea"/>
                <a:cs typeface="+mn-cs"/>
              </a:rPr>
              <a:t>年代以降、社会保障番号の漏洩、なりすまし、詐欺が問題化</a:t>
            </a:r>
          </a:p>
        </p:txBody>
      </p:sp>
      <p:sp>
        <p:nvSpPr>
          <p:cNvPr id="18" name="楕円 17"/>
          <p:cNvSpPr/>
          <p:nvPr/>
        </p:nvSpPr>
        <p:spPr>
          <a:xfrm>
            <a:off x="1161798" y="357709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9" name="テキスト ボックス 18"/>
          <p:cNvSpPr txBox="1"/>
          <p:nvPr/>
        </p:nvSpPr>
        <p:spPr>
          <a:xfrm>
            <a:off x="1212026" y="3690826"/>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mn-ea"/>
              </a:rPr>
              <a:t>1935</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0" name="楕円 19"/>
          <p:cNvSpPr/>
          <p:nvPr/>
        </p:nvSpPr>
        <p:spPr>
          <a:xfrm>
            <a:off x="5078890" y="357709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1" name="テキスト ボックス 20"/>
          <p:cNvSpPr txBox="1"/>
          <p:nvPr/>
        </p:nvSpPr>
        <p:spPr>
          <a:xfrm>
            <a:off x="5129118" y="3690826"/>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1993</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2" name="楕円 21"/>
          <p:cNvSpPr/>
          <p:nvPr/>
        </p:nvSpPr>
        <p:spPr>
          <a:xfrm>
            <a:off x="7249560" y="357709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3" name="テキスト ボックス 22"/>
          <p:cNvSpPr txBox="1"/>
          <p:nvPr/>
        </p:nvSpPr>
        <p:spPr>
          <a:xfrm>
            <a:off x="7299788" y="3690826"/>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mn-ea"/>
              </a:rPr>
              <a:t>2005</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 name="正方形/長方形 1"/>
          <p:cNvSpPr/>
          <p:nvPr/>
        </p:nvSpPr>
        <p:spPr>
          <a:xfrm>
            <a:off x="409668" y="5837437"/>
            <a:ext cx="8179559" cy="1061829"/>
          </a:xfrm>
          <a:prstGeom prst="rect">
            <a:avLst/>
          </a:prstGeom>
        </p:spPr>
        <p:txBody>
          <a:bodyPr wrap="square">
            <a:spAutoFit/>
          </a:bodyPr>
          <a:lstStyle/>
          <a:p>
            <a:pPr lvl="0">
              <a:defRPr/>
            </a:pPr>
            <a:r>
              <a:rPr lang="ja-JP" altLang="en-US" sz="900" dirty="0">
                <a:solidFill>
                  <a:srgbClr val="000000"/>
                </a:solidFill>
                <a:latin typeface="+mn-ea"/>
              </a:rPr>
              <a:t>出所）</a:t>
            </a:r>
            <a:endParaRPr lang="en-US" altLang="ja-JP" sz="900" dirty="0">
              <a:solidFill>
                <a:srgbClr val="000000"/>
              </a:solidFill>
              <a:latin typeface="+mn-ea"/>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https://www.ssa.gov/history/ssn/ssnchron.html</a:t>
            </a:r>
          </a:p>
          <a:p>
            <a:pPr>
              <a:defRPr/>
            </a:pP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https://www.heritage.org/health-care-reform/report/guide-the-clinton-health-plan</a:t>
            </a:r>
          </a:p>
          <a:p>
            <a:pPr lvl="0">
              <a:defRPr/>
            </a:pP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https://archive.epic.org/privacy/id_cards/#state</a:t>
            </a:r>
          </a:p>
          <a:p>
            <a:pPr lvl="0">
              <a:defRPr/>
            </a:pPr>
            <a:r>
              <a:rPr lang="en-US" altLang="ja-JP" sz="900" dirty="0">
                <a:solidFill>
                  <a:srgbClr val="000000"/>
                </a:solidFill>
                <a:latin typeface="+mn-ea"/>
              </a:rPr>
              <a:t>4</a:t>
            </a:r>
            <a:r>
              <a:rPr lang="ja-JP" altLang="en-US" sz="900" dirty="0">
                <a:solidFill>
                  <a:srgbClr val="000000"/>
                </a:solidFill>
                <a:latin typeface="+mn-ea"/>
              </a:rPr>
              <a:t>　</a:t>
            </a:r>
            <a:r>
              <a:rPr lang="en-US" altLang="ja-JP" sz="900" dirty="0">
                <a:solidFill>
                  <a:srgbClr val="000000"/>
                </a:solidFill>
                <a:latin typeface="+mn-ea"/>
              </a:rPr>
              <a:t>https://www.dhs.gov/xlibrary/assets/nprm_realid.pdf</a:t>
            </a:r>
          </a:p>
          <a:p>
            <a:pPr lvl="0">
              <a:defRPr/>
            </a:pPr>
            <a:r>
              <a:rPr lang="en-US" altLang="ja-JP" sz="900" dirty="0">
                <a:solidFill>
                  <a:srgbClr val="000000"/>
                </a:solidFill>
                <a:latin typeface="+mn-ea"/>
              </a:rPr>
              <a:t>5</a:t>
            </a:r>
            <a:r>
              <a:rPr lang="ja-JP" altLang="en-US" sz="900" dirty="0">
                <a:solidFill>
                  <a:srgbClr val="000000"/>
                </a:solidFill>
                <a:latin typeface="+mn-ea"/>
              </a:rPr>
              <a:t>　</a:t>
            </a:r>
            <a:r>
              <a:rPr lang="en-US" altLang="ja-JP" sz="900" dirty="0">
                <a:solidFill>
                  <a:srgbClr val="000000"/>
                </a:solidFill>
                <a:latin typeface="+mn-ea"/>
              </a:rPr>
              <a:t>https://www.jetro.go.jp/biznews/2022/12/df2ee82495881873.html</a:t>
            </a:r>
          </a:p>
          <a:p>
            <a:pPr lvl="0">
              <a:defRPr/>
            </a:pPr>
            <a:endParaRPr lang="en-US" altLang="ja-JP" sz="900" dirty="0">
              <a:solidFill>
                <a:srgbClr val="000000"/>
              </a:solidFill>
              <a:latin typeface="+mn-ea"/>
            </a:endParaRPr>
          </a:p>
        </p:txBody>
      </p:sp>
    </p:spTree>
    <p:extLst>
      <p:ext uri="{BB962C8B-B14F-4D97-AF65-F5344CB8AC3E}">
        <p14:creationId xmlns:p14="http://schemas.microsoft.com/office/powerpoint/2010/main" val="13220520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主な</a:t>
            </a:r>
            <a:r>
              <a:rPr lang="zh-TW" altLang="en-US" sz="1800" dirty="0">
                <a:solidFill>
                  <a:schemeClr val="accent2">
                    <a:lumMod val="90000"/>
                    <a:lumOff val="10000"/>
                  </a:schemeClr>
                </a:solidFill>
              </a:rPr>
              <a:t>共通識別番号</a:t>
            </a:r>
            <a:r>
              <a:rPr lang="ja-JP" altLang="en-US" sz="1800" dirty="0">
                <a:solidFill>
                  <a:schemeClr val="accent2">
                    <a:lumMod val="90000"/>
                    <a:lumOff val="10000"/>
                  </a:schemeClr>
                </a:solidFill>
              </a:rPr>
              <a:t>の概要</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米国で</a:t>
            </a:r>
            <a:r>
              <a:rPr lang="ja-JP" altLang="en-US" sz="1600" b="1" dirty="0" smtClean="0">
                <a:solidFill>
                  <a:srgbClr val="000000"/>
                </a:solidFill>
                <a:latin typeface="+mn-ea"/>
              </a:rPr>
              <a:t>は全国民</a:t>
            </a:r>
            <a:r>
              <a:rPr lang="ja-JP" altLang="en-US" sz="1600" b="1" dirty="0">
                <a:solidFill>
                  <a:srgbClr val="000000"/>
                </a:solidFill>
                <a:latin typeface="+mn-ea"/>
              </a:rPr>
              <a:t>に共通</a:t>
            </a:r>
            <a:r>
              <a:rPr lang="ja-JP" altLang="en-US" sz="1600" b="1" dirty="0" smtClean="0">
                <a:solidFill>
                  <a:srgbClr val="000000"/>
                </a:solidFill>
                <a:latin typeface="+mn-ea"/>
              </a:rPr>
              <a:t>した</a:t>
            </a:r>
            <a:r>
              <a:rPr lang="ja-JP" altLang="en-US" sz="1600" b="1" dirty="0">
                <a:solidFill>
                  <a:srgbClr val="000000"/>
                </a:solidFill>
                <a:latin typeface="+mn-ea"/>
              </a:rPr>
              <a:t>識別番号</a:t>
            </a:r>
            <a:r>
              <a:rPr lang="ja-JP" altLang="en-US" sz="1600" b="1" dirty="0" smtClean="0">
                <a:solidFill>
                  <a:srgbClr val="000000"/>
                </a:solidFill>
                <a:latin typeface="+mn-ea"/>
              </a:rPr>
              <a:t>は</a:t>
            </a:r>
            <a:r>
              <a:rPr lang="ja-JP" altLang="en-US" sz="1600" b="1" dirty="0">
                <a:solidFill>
                  <a:srgbClr val="000000"/>
                </a:solidFill>
                <a:latin typeface="+mn-ea"/>
              </a:rPr>
              <a:t>存在しないものの、連邦政府の発行した社会保障番号（</a:t>
            </a:r>
            <a:r>
              <a:rPr lang="en-US" altLang="ja-JP" sz="1600" b="1" dirty="0">
                <a:solidFill>
                  <a:srgbClr val="000000"/>
                </a:solidFill>
                <a:latin typeface="+mn-ea"/>
              </a:rPr>
              <a:t>SSN</a:t>
            </a:r>
            <a:r>
              <a:rPr lang="ja-JP" altLang="en-US" sz="1600" b="1" dirty="0">
                <a:solidFill>
                  <a:srgbClr val="000000"/>
                </a:solidFill>
                <a:latin typeface="+mn-ea"/>
              </a:rPr>
              <a:t>）が行政・民間の広いサービス</a:t>
            </a:r>
            <a:r>
              <a:rPr lang="ja-JP" altLang="en-US" sz="1600" b="1" dirty="0" smtClean="0">
                <a:solidFill>
                  <a:srgbClr val="000000"/>
                </a:solidFill>
                <a:latin typeface="+mn-ea"/>
              </a:rPr>
              <a:t>で利用</a:t>
            </a:r>
            <a:r>
              <a:rPr lang="ja-JP" altLang="en-US" sz="1600" b="1" dirty="0">
                <a:solidFill>
                  <a:srgbClr val="000000"/>
                </a:solidFill>
                <a:latin typeface="+mn-ea"/>
              </a:rPr>
              <a:t>されている他、公的な本人確認に利用可能</a:t>
            </a:r>
            <a:r>
              <a:rPr lang="ja-JP" altLang="en-US" sz="1600" b="1" dirty="0" smtClean="0">
                <a:solidFill>
                  <a:srgbClr val="000000"/>
                </a:solidFill>
                <a:latin typeface="+mn-ea"/>
              </a:rPr>
              <a:t>な</a:t>
            </a:r>
            <a:r>
              <a:rPr lang="ja-JP" altLang="en-US" sz="1600" b="1" dirty="0">
                <a:solidFill>
                  <a:srgbClr val="000000"/>
                </a:solidFill>
                <a:latin typeface="+mn-ea"/>
              </a:rPr>
              <a:t>識別手段</a:t>
            </a:r>
            <a:r>
              <a:rPr lang="ja-JP" altLang="en-US" sz="1600" b="1" dirty="0" smtClean="0">
                <a:solidFill>
                  <a:srgbClr val="000000"/>
                </a:solidFill>
                <a:latin typeface="+mn-ea"/>
              </a:rPr>
              <a:t>として</a:t>
            </a:r>
            <a:r>
              <a:rPr lang="ja-JP" altLang="en-US" sz="1600" b="1" dirty="0">
                <a:solidFill>
                  <a:srgbClr val="000000"/>
                </a:solidFill>
                <a:latin typeface="+mn-ea"/>
              </a:rPr>
              <a:t>は州政府発行の運転免許証や市民</a:t>
            </a:r>
            <a:r>
              <a:rPr lang="en-US" altLang="ja-JP" sz="1600" b="1" dirty="0">
                <a:solidFill>
                  <a:srgbClr val="000000"/>
                </a:solidFill>
                <a:latin typeface="+mn-ea"/>
              </a:rPr>
              <a:t>ID</a:t>
            </a:r>
            <a:r>
              <a:rPr lang="ja-JP" altLang="en-US" sz="1600" b="1" dirty="0">
                <a:solidFill>
                  <a:srgbClr val="000000"/>
                </a:solidFill>
                <a:latin typeface="+mn-ea"/>
              </a:rPr>
              <a:t>カードなどが用いられている</a:t>
            </a:r>
          </a:p>
        </p:txBody>
      </p:sp>
      <p:sp>
        <p:nvSpPr>
          <p:cNvPr id="24" name="正方形/長方形 23"/>
          <p:cNvSpPr/>
          <p:nvPr/>
        </p:nvSpPr>
        <p:spPr>
          <a:xfrm>
            <a:off x="331788" y="1614892"/>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rPr>
              <a:t>連邦政府の管轄する</a:t>
            </a:r>
            <a:r>
              <a:rPr lang="ja-JP" altLang="en-US" sz="1400" b="1" dirty="0">
                <a:solidFill>
                  <a:srgbClr val="FFFFFF"/>
                </a:solidFill>
                <a:latin typeface="+mn-ea"/>
              </a:rPr>
              <a:t>識別</a:t>
            </a:r>
            <a:r>
              <a:rPr kumimoji="1" lang="ja-JP" altLang="en-US" sz="1400" b="1" i="0" u="none" strike="noStrike" kern="1200" cap="none" spc="0" normalizeH="0" baseline="0" noProof="0" dirty="0">
                <a:ln>
                  <a:noFill/>
                </a:ln>
                <a:solidFill>
                  <a:srgbClr val="FFFFFF"/>
                </a:solidFill>
                <a:effectLst/>
                <a:uLnTx/>
                <a:uFillTx/>
                <a:latin typeface="+mn-ea"/>
              </a:rPr>
              <a:t>制度</a:t>
            </a:r>
            <a:endParaRPr kumimoji="1" lang="en-US" altLang="ja-JP" sz="1400" b="1" i="0" u="none" strike="noStrike" kern="1200" cap="none" spc="0" normalizeH="0" baseline="30000" noProof="0" dirty="0">
              <a:ln>
                <a:noFill/>
              </a:ln>
              <a:solidFill>
                <a:srgbClr val="FFFFFF"/>
              </a:solidFill>
              <a:effectLst/>
              <a:uLnTx/>
              <a:uFillTx/>
              <a:latin typeface="+mn-ea"/>
            </a:endParaRPr>
          </a:p>
        </p:txBody>
      </p:sp>
      <p:sp>
        <p:nvSpPr>
          <p:cNvPr id="25" name="正方形/長方形 24"/>
          <p:cNvSpPr/>
          <p:nvPr/>
        </p:nvSpPr>
        <p:spPr>
          <a:xfrm>
            <a:off x="331788" y="1614892"/>
            <a:ext cx="9242723" cy="229534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26" name="正方形/長方形 25"/>
          <p:cNvSpPr/>
          <p:nvPr/>
        </p:nvSpPr>
        <p:spPr>
          <a:xfrm>
            <a:off x="331490" y="4059790"/>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spcBef>
                <a:spcPts val="300"/>
              </a:spcBef>
              <a:defRPr/>
            </a:pPr>
            <a:r>
              <a:rPr kumimoji="1" lang="ja-JP" altLang="en-US" sz="1400" b="1" i="0" u="none" strike="noStrike" kern="1200" cap="none" spc="0" normalizeH="0" baseline="0" noProof="0" dirty="0">
                <a:ln>
                  <a:noFill/>
                </a:ln>
                <a:solidFill>
                  <a:srgbClr val="FFFFFF"/>
                </a:solidFill>
                <a:effectLst/>
                <a:uLnTx/>
                <a:uFillTx/>
                <a:latin typeface="+mn-ea"/>
              </a:rPr>
              <a:t>州政府の管轄する</a:t>
            </a:r>
            <a:r>
              <a:rPr lang="ja-JP" altLang="en-US" sz="1400" b="1" dirty="0">
                <a:solidFill>
                  <a:srgbClr val="FFFFFF"/>
                </a:solidFill>
                <a:latin typeface="+mn-ea"/>
              </a:rPr>
              <a:t>識別</a:t>
            </a:r>
            <a:r>
              <a:rPr kumimoji="1" lang="ja-JP" altLang="en-US" sz="1400" b="1" i="0" u="none" strike="noStrike" kern="1200" cap="none" spc="0" normalizeH="0" baseline="0" noProof="0" dirty="0">
                <a:ln>
                  <a:noFill/>
                </a:ln>
                <a:solidFill>
                  <a:srgbClr val="FFFFFF"/>
                </a:solidFill>
                <a:effectLst/>
                <a:uLnTx/>
                <a:uFillTx/>
                <a:latin typeface="+mn-ea"/>
              </a:rPr>
              <a:t>制度</a:t>
            </a:r>
            <a:endParaRPr kumimoji="1" lang="en-US" altLang="ja-JP" sz="1400" b="1" i="0" u="none" strike="noStrike" kern="1200" cap="none" spc="0" normalizeH="0" baseline="0" noProof="0" dirty="0">
              <a:ln>
                <a:noFill/>
              </a:ln>
              <a:solidFill>
                <a:srgbClr val="FFFFFF"/>
              </a:solidFill>
              <a:effectLst/>
              <a:uLnTx/>
              <a:uFillTx/>
              <a:latin typeface="+mn-ea"/>
            </a:endParaRPr>
          </a:p>
        </p:txBody>
      </p:sp>
      <p:sp>
        <p:nvSpPr>
          <p:cNvPr id="27" name="正方形/長方形 26"/>
          <p:cNvSpPr/>
          <p:nvPr/>
        </p:nvSpPr>
        <p:spPr>
          <a:xfrm>
            <a:off x="331490" y="4059790"/>
            <a:ext cx="9242723" cy="1787230"/>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28" name="正方形/長方形 27"/>
          <p:cNvSpPr/>
          <p:nvPr/>
        </p:nvSpPr>
        <p:spPr>
          <a:xfrm>
            <a:off x="457199" y="2016450"/>
            <a:ext cx="9033641" cy="171028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mn-ea"/>
                <a:cs typeface="+mn-cs"/>
              </a:rPr>
              <a:t>社会保障番号（</a:t>
            </a:r>
            <a:r>
              <a:rPr kumimoji="1" lang="en-US" altLang="ja-JP" sz="1400" b="1" i="0" u="sng" strike="noStrike" kern="1200" cap="none" spc="0" normalizeH="0" baseline="0" noProof="0" dirty="0">
                <a:ln>
                  <a:noFill/>
                </a:ln>
                <a:solidFill>
                  <a:srgbClr val="000000"/>
                </a:solidFill>
                <a:effectLst/>
                <a:uLnTx/>
                <a:uFillTx/>
                <a:latin typeface="+mn-ea"/>
                <a:cs typeface="+mn-cs"/>
              </a:rPr>
              <a:t>SSN</a:t>
            </a:r>
            <a:r>
              <a:rPr kumimoji="1" lang="ja-JP" altLang="en-US" sz="1400" b="1" i="0" u="sng" strike="noStrike" kern="1200" cap="none" spc="0" normalizeH="0" baseline="0" noProof="0" dirty="0">
                <a:ln>
                  <a:noFill/>
                </a:ln>
                <a:solidFill>
                  <a:srgbClr val="000000"/>
                </a:solidFill>
                <a:effectLst/>
                <a:uLnTx/>
                <a:uFillTx/>
                <a:latin typeface="+mn-ea"/>
                <a:cs typeface="+mn-cs"/>
              </a:rPr>
              <a:t>）</a:t>
            </a:r>
            <a:r>
              <a:rPr kumimoji="1" lang="en-US" altLang="ja-JP" sz="1400" b="1" i="0" strike="noStrike" kern="1200" cap="none" spc="0" normalizeH="0" baseline="30000" noProof="0" dirty="0">
                <a:ln>
                  <a:noFill/>
                </a:ln>
                <a:solidFill>
                  <a:srgbClr val="000000"/>
                </a:solidFill>
                <a:effectLst/>
                <a:uLnTx/>
                <a:uFillTx/>
                <a:latin typeface="+mn-ea"/>
                <a:cs typeface="+mn-cs"/>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連邦政府機関である社会保障局が管轄する</a:t>
            </a:r>
            <a:r>
              <a:rPr kumimoji="1" lang="en-US" altLang="ja-JP" sz="1400" b="0" i="0" u="none" strike="noStrike" kern="1200" cap="none" spc="0" normalizeH="0" baseline="0" noProof="0" dirty="0">
                <a:ln>
                  <a:noFill/>
                </a:ln>
                <a:solidFill>
                  <a:srgbClr val="000000"/>
                </a:solidFill>
                <a:effectLst/>
                <a:uLnTx/>
                <a:uFillTx/>
                <a:latin typeface="+mn-ea"/>
                <a:cs typeface="+mn-cs"/>
              </a:rPr>
              <a:t>9</a:t>
            </a:r>
            <a:r>
              <a:rPr kumimoji="1" lang="ja-JP" altLang="en-US" sz="1400" b="0" i="0" u="none" strike="noStrike" kern="1200" cap="none" spc="0" normalizeH="0" baseline="0" noProof="0" dirty="0">
                <a:ln>
                  <a:noFill/>
                </a:ln>
                <a:solidFill>
                  <a:srgbClr val="000000"/>
                </a:solidFill>
                <a:effectLst/>
                <a:uLnTx/>
                <a:uFillTx/>
                <a:latin typeface="+mn-ea"/>
                <a:cs typeface="+mn-cs"/>
              </a:rPr>
              <a:t>桁</a:t>
            </a:r>
            <a:r>
              <a:rPr kumimoji="1" lang="ja-JP" altLang="en-US" sz="1400" b="0" i="0" u="none" strike="noStrike" kern="1200" cap="none" spc="0" normalizeH="0" baseline="0" noProof="0" dirty="0" smtClean="0">
                <a:ln>
                  <a:noFill/>
                </a:ln>
                <a:solidFill>
                  <a:srgbClr val="000000"/>
                </a:solidFill>
                <a:effectLst/>
                <a:uLnTx/>
                <a:uFillTx/>
                <a:latin typeface="+mn-ea"/>
                <a:cs typeface="+mn-cs"/>
              </a:rPr>
              <a:t>の番号</a:t>
            </a:r>
            <a:r>
              <a:rPr kumimoji="1" lang="ja-JP" altLang="en-US" sz="1400" b="0" i="0" u="none" strike="noStrike" kern="1200" cap="none" spc="0" normalizeH="0" baseline="0" noProof="0" dirty="0">
                <a:ln>
                  <a:noFill/>
                </a:ln>
                <a:solidFill>
                  <a:srgbClr val="000000"/>
                </a:solidFill>
                <a:effectLst/>
                <a:uLnTx/>
                <a:uFillTx/>
                <a:latin typeface="+mn-ea"/>
                <a:cs typeface="+mn-cs"/>
              </a:rPr>
              <a:t>であり、当初は社会保障給付金の支給など、社会保障分野での利用を目的として</a:t>
            </a:r>
            <a:r>
              <a:rPr kumimoji="1" lang="en-US" altLang="ja-JP" sz="1400" b="0" i="0" u="none" strike="noStrike" kern="1200" cap="none" spc="0" normalizeH="0" baseline="0" noProof="0" dirty="0">
                <a:ln>
                  <a:noFill/>
                </a:ln>
                <a:solidFill>
                  <a:srgbClr val="000000"/>
                </a:solidFill>
                <a:effectLst/>
                <a:uLnTx/>
                <a:uFillTx/>
                <a:latin typeface="+mn-ea"/>
                <a:cs typeface="+mn-cs"/>
              </a:rPr>
              <a:t>1935</a:t>
            </a:r>
            <a:r>
              <a:rPr kumimoji="1" lang="ja-JP" altLang="en-US" sz="1400" b="0" i="0" u="none" strike="noStrike" kern="1200" cap="none" spc="0" normalizeH="0" baseline="0" noProof="0" dirty="0">
                <a:ln>
                  <a:noFill/>
                </a:ln>
                <a:solidFill>
                  <a:srgbClr val="000000"/>
                </a:solidFill>
                <a:effectLst/>
                <a:uLnTx/>
                <a:uFillTx/>
                <a:latin typeface="+mn-ea"/>
                <a:cs typeface="+mn-cs"/>
              </a:rPr>
              <a:t>年に制定されたが、その後段階的に利用範囲が拡大し、金融・税務などを含む幅広い行政・民間の分野で活用され、事実上の</a:t>
            </a:r>
            <a:r>
              <a:rPr kumimoji="1" lang="ja-JP" altLang="en-US" sz="1400" b="0" i="0" u="none" strike="noStrike" kern="1200" cap="none" spc="0" normalizeH="0" baseline="0" noProof="0" dirty="0" smtClean="0">
                <a:ln>
                  <a:noFill/>
                </a:ln>
                <a:solidFill>
                  <a:srgbClr val="000000"/>
                </a:solidFill>
                <a:effectLst/>
                <a:uLnTx/>
                <a:uFillTx/>
                <a:latin typeface="+mn-ea"/>
                <a:cs typeface="+mn-cs"/>
              </a:rPr>
              <a:t>国民</a:t>
            </a:r>
            <a:r>
              <a:rPr lang="ja-JP" altLang="en-US" sz="1400" dirty="0">
                <a:solidFill>
                  <a:srgbClr val="000000"/>
                </a:solidFill>
                <a:latin typeface="+mn-ea"/>
              </a:rPr>
              <a:t>識別</a:t>
            </a:r>
            <a:r>
              <a:rPr kumimoji="1" lang="ja-JP" altLang="en-US" sz="1400" b="0" i="0" u="none" strike="noStrike" kern="1200" cap="none" spc="0" normalizeH="0" baseline="0" noProof="0" dirty="0" smtClean="0">
                <a:ln>
                  <a:noFill/>
                </a:ln>
                <a:solidFill>
                  <a:srgbClr val="000000"/>
                </a:solidFill>
                <a:effectLst/>
                <a:uLnTx/>
                <a:uFillTx/>
                <a:latin typeface="+mn-ea"/>
                <a:cs typeface="+mn-cs"/>
              </a:rPr>
              <a:t>基盤</a:t>
            </a:r>
            <a:r>
              <a:rPr kumimoji="1" lang="ja-JP" altLang="en-US" sz="1400" b="0" i="0" u="none" strike="noStrike" kern="1200" cap="none" spc="0" normalizeH="0" baseline="0" noProof="0" dirty="0">
                <a:ln>
                  <a:noFill/>
                </a:ln>
                <a:solidFill>
                  <a:srgbClr val="000000"/>
                </a:solidFill>
                <a:effectLst/>
                <a:uLnTx/>
                <a:uFillTx/>
                <a:latin typeface="+mn-ea"/>
                <a:cs typeface="+mn-cs"/>
              </a:rPr>
              <a:t>となった歴史的経緯があり、州政府発行の運転免許取得にも必要となる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しかし社会保障番号を使ったなりすましによる不正受給や情報漏洩が度々発生し、代替的な識別子を求める動きは継続されている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lvl="0">
              <a:defRPr/>
            </a:pPr>
            <a:r>
              <a:rPr kumimoji="1" lang="en-US" altLang="ja-JP" sz="1400" b="1" i="0" u="sng" strike="noStrike" kern="1200" cap="none" spc="0" normalizeH="0" baseline="0" noProof="0" dirty="0">
                <a:ln>
                  <a:noFill/>
                </a:ln>
                <a:solidFill>
                  <a:srgbClr val="000000"/>
                </a:solidFill>
                <a:effectLst/>
                <a:uLnTx/>
                <a:uFillTx/>
                <a:latin typeface="+mn-ea"/>
                <a:cs typeface="+mn-cs"/>
              </a:rPr>
              <a:t>PIV</a:t>
            </a:r>
            <a:r>
              <a:rPr kumimoji="1" lang="ja-JP" altLang="en-US" sz="1400" b="1" i="0" u="sng" strike="noStrike" kern="1200" cap="none" spc="0" normalizeH="0" baseline="0" noProof="0" dirty="0">
                <a:ln>
                  <a:noFill/>
                </a:ln>
                <a:solidFill>
                  <a:srgbClr val="000000"/>
                </a:solidFill>
                <a:effectLst/>
                <a:uLnTx/>
                <a:uFillTx/>
                <a:latin typeface="+mn-ea"/>
                <a:cs typeface="+mn-cs"/>
              </a:rPr>
              <a:t>カード</a:t>
            </a:r>
            <a:r>
              <a:rPr lang="en-US" altLang="ja-JP" sz="1400" b="1" baseline="30000" dirty="0">
                <a:solidFill>
                  <a:srgbClr val="000000"/>
                </a:solidFill>
                <a:latin typeface="+mn-ea"/>
              </a:rPr>
              <a:t>2</a:t>
            </a:r>
            <a:endParaRPr kumimoji="1" lang="en-US" altLang="ja-JP" sz="1400" b="1" i="0" u="sng"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連邦政府機関の職員に発行される</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カードであり、セキュリティ強化の面から</a:t>
            </a:r>
            <a:r>
              <a:rPr kumimoji="1" lang="en-US" altLang="ja-JP" sz="1400" b="0" i="0" u="none" strike="noStrike" kern="1200" cap="none" spc="0" normalizeH="0" baseline="0" noProof="0" dirty="0">
                <a:ln>
                  <a:noFill/>
                </a:ln>
                <a:solidFill>
                  <a:srgbClr val="000000"/>
                </a:solidFill>
                <a:effectLst/>
                <a:uLnTx/>
                <a:uFillTx/>
                <a:latin typeface="+mn-ea"/>
                <a:cs typeface="+mn-cs"/>
              </a:rPr>
              <a:t>IC</a:t>
            </a:r>
            <a:r>
              <a:rPr kumimoji="1" lang="ja-JP" altLang="en-US" sz="1400" b="0" i="0" u="none" strike="noStrike" kern="1200" cap="none" spc="0" normalizeH="0" baseline="0" noProof="0" dirty="0">
                <a:ln>
                  <a:noFill/>
                </a:ln>
                <a:solidFill>
                  <a:srgbClr val="000000"/>
                </a:solidFill>
                <a:effectLst/>
                <a:uLnTx/>
                <a:uFillTx/>
                <a:latin typeface="+mn-ea"/>
                <a:cs typeface="+mn-cs"/>
              </a:rPr>
              <a:t>チップの規格などが定められている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29" name="正方形/長方形 28"/>
          <p:cNvSpPr/>
          <p:nvPr/>
        </p:nvSpPr>
        <p:spPr>
          <a:xfrm>
            <a:off x="457199" y="4229087"/>
            <a:ext cx="9033641" cy="156157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ja-JP" altLang="en-US" sz="1400" b="1" i="0" u="sng" strike="noStrike" kern="1200" cap="none" spc="0" normalizeH="0" baseline="0" noProof="0" dirty="0">
                <a:ln>
                  <a:noFill/>
                </a:ln>
                <a:solidFill>
                  <a:srgbClr val="000000"/>
                </a:solidFill>
                <a:effectLst/>
                <a:uLnTx/>
                <a:uFillTx/>
                <a:latin typeface="+mn-ea"/>
                <a:cs typeface="+mn-cs"/>
              </a:rPr>
              <a:t>運転免許証</a:t>
            </a:r>
            <a:r>
              <a:rPr lang="en-US" altLang="ja-JP" sz="1400" b="1" baseline="30000" dirty="0">
                <a:solidFill>
                  <a:srgbClr val="000000"/>
                </a:solidFill>
                <a:latin typeface="+mn-ea"/>
              </a:rPr>
              <a:t>3</a:t>
            </a:r>
            <a:endParaRPr kumimoji="1" lang="en-US" altLang="ja-JP" sz="1400" b="1" i="0" u="sng"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米国の運転免許証の発行は連邦以下の州政府の管轄であり、発行条件や形式は州により異なる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lvl="0">
              <a:defRPr/>
            </a:pPr>
            <a:r>
              <a:rPr kumimoji="1" lang="ja-JP" altLang="en-US" sz="1400" b="1" i="0" u="sng" strike="noStrike" kern="1200" cap="none" spc="0" normalizeH="0" baseline="0" noProof="0" dirty="0">
                <a:ln>
                  <a:noFill/>
                </a:ln>
                <a:solidFill>
                  <a:srgbClr val="000000"/>
                </a:solidFill>
                <a:effectLst/>
                <a:uLnTx/>
                <a:uFillTx/>
                <a:latin typeface="+mn-ea"/>
                <a:cs typeface="+mn-cs"/>
              </a:rPr>
              <a:t>市民カード</a:t>
            </a:r>
            <a:r>
              <a:rPr lang="en-US" altLang="ja-JP" sz="1400" b="1" baseline="30000" dirty="0">
                <a:solidFill>
                  <a:srgbClr val="000000"/>
                </a:solidFill>
                <a:latin typeface="+mn-ea"/>
              </a:rPr>
              <a:t>4,5</a:t>
            </a:r>
            <a:endParaRPr kumimoji="1" lang="en-US" altLang="ja-JP" sz="1400" b="1" i="0" u="sng"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州政府発行の身分証として州政府</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カードがあるほか、自治体発行として</a:t>
            </a:r>
            <a:r>
              <a:rPr kumimoji="1" lang="en-US" altLang="ja-JP" sz="1400" b="0" i="0" u="none" strike="noStrike" kern="1200" cap="none" spc="0" normalizeH="0" baseline="0" noProof="0" dirty="0">
                <a:ln>
                  <a:noFill/>
                </a:ln>
                <a:solidFill>
                  <a:srgbClr val="000000"/>
                </a:solidFill>
                <a:effectLst/>
                <a:uLnTx/>
                <a:uFillTx/>
                <a:latin typeface="+mn-ea"/>
                <a:cs typeface="+mn-cs"/>
              </a:rPr>
              <a:t>NY</a:t>
            </a:r>
            <a:r>
              <a:rPr kumimoji="1" lang="ja-JP" altLang="en-US" sz="1400" b="0" i="0" u="none" strike="noStrike" kern="1200" cap="none" spc="0" normalizeH="0" baseline="0" noProof="0" dirty="0">
                <a:ln>
                  <a:noFill/>
                </a:ln>
                <a:solidFill>
                  <a:srgbClr val="000000"/>
                </a:solidFill>
                <a:effectLst/>
                <a:uLnTx/>
                <a:uFillTx/>
                <a:latin typeface="+mn-ea"/>
                <a:cs typeface="+mn-cs"/>
              </a:rPr>
              <a:t>市の</a:t>
            </a:r>
            <a:r>
              <a:rPr kumimoji="1" lang="en-US" altLang="ja-JP" sz="1400" b="0" i="0" u="none" strike="noStrike" kern="1200" cap="none" spc="0" normalizeH="0" baseline="0" noProof="0" dirty="0">
                <a:ln>
                  <a:noFill/>
                </a:ln>
                <a:solidFill>
                  <a:srgbClr val="000000"/>
                </a:solidFill>
                <a:effectLst/>
                <a:uLnTx/>
                <a:uFillTx/>
                <a:latin typeface="+mn-ea"/>
                <a:cs typeface="+mn-cs"/>
              </a:rPr>
              <a:t>IDNYC</a:t>
            </a:r>
            <a:r>
              <a:rPr kumimoji="1" lang="ja-JP" altLang="en-US" sz="1400" b="0" i="0" u="none" strike="noStrike" kern="1200" cap="none" spc="0" normalizeH="0" baseline="0" noProof="0" dirty="0">
                <a:ln>
                  <a:noFill/>
                </a:ln>
                <a:solidFill>
                  <a:srgbClr val="000000"/>
                </a:solidFill>
                <a:effectLst/>
                <a:uLnTx/>
                <a:uFillTx/>
                <a:latin typeface="+mn-ea"/>
                <a:cs typeface="+mn-cs"/>
              </a:rPr>
              <a:t>カード</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　　 などが存在する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30" name="テキスト ボックス 29"/>
          <p:cNvSpPr txBox="1"/>
          <p:nvPr/>
        </p:nvSpPr>
        <p:spPr>
          <a:xfrm>
            <a:off x="359725" y="5936044"/>
            <a:ext cx="9340655" cy="914400"/>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https://www.ssa.gov/history/ssn/ssnchron.html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2</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https://www.ipa.go.jp/security/fy21/reports/tech1-tg/b_07.html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3</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https://www.chicago.us.emb-japan.go.jp/con_realID.htm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4</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https://www.dol.wa.gov/driverslicense/IDdesigns.html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5</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https://www.nyc.gov/site/idnyc/about/about.page</a:t>
            </a:r>
            <a:endParaRPr kumimoji="1" lang="ja-JP" altLang="en-US" sz="900" b="0" i="0" u="none" strike="noStrike" kern="1200" cap="none" spc="0" normalizeH="0" baseline="0" noProof="0" dirty="0">
              <a:ln>
                <a:noFill/>
              </a:ln>
              <a:solidFill>
                <a:srgbClr val="000000"/>
              </a:solidFill>
              <a:effectLst/>
              <a:uLnTx/>
              <a:uFillTx/>
              <a:latin typeface="+mn-ea"/>
              <a:cs typeface="+mn-cs"/>
            </a:endParaRPr>
          </a:p>
        </p:txBody>
      </p:sp>
      <p:pic>
        <p:nvPicPr>
          <p:cNvPr id="31" name="Picture 2" descr="https://www.dol.wa.gov/driverslicense/images/IDsample-New-Adult-EID-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2216" y="4620533"/>
            <a:ext cx="1698624" cy="1109769"/>
          </a:xfrm>
          <a:prstGeom prst="rect">
            <a:avLst/>
          </a:prstGeom>
          <a:noFill/>
          <a:extLst>
            <a:ext uri="{909E8E84-426E-40DD-AFC4-6F175D3DCCD1}">
              <a14:hiddenFill xmlns:a14="http://schemas.microsoft.com/office/drawing/2010/main">
                <a:solidFill>
                  <a:srgbClr val="FFFFFF"/>
                </a:solidFill>
              </a14:hiddenFill>
            </a:ext>
          </a:extLst>
        </p:spPr>
      </p:pic>
      <p:sp>
        <p:nvSpPr>
          <p:cNvPr id="32" name="テキスト ボックス 31"/>
          <p:cNvSpPr txBox="1"/>
          <p:nvPr/>
        </p:nvSpPr>
        <p:spPr>
          <a:xfrm>
            <a:off x="8016765" y="4289131"/>
            <a:ext cx="914400" cy="914400"/>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70F26"/>
                </a:solidFill>
                <a:effectLst/>
                <a:uLnTx/>
                <a:uFillTx/>
                <a:latin typeface="+mn-ea"/>
                <a:cs typeface="+mn-cs"/>
              </a:rPr>
              <a:t>ワシントン州</a:t>
            </a:r>
            <a:r>
              <a:rPr kumimoji="1" lang="en-US" altLang="ja-JP" sz="1200" b="1" i="0" u="sng" strike="noStrike" kern="1200" cap="none" spc="0" normalizeH="0" baseline="0" noProof="0" dirty="0">
                <a:ln>
                  <a:noFill/>
                </a:ln>
                <a:solidFill>
                  <a:srgbClr val="070F26"/>
                </a:solidFill>
                <a:effectLst/>
                <a:uLnTx/>
                <a:uFillTx/>
                <a:latin typeface="+mn-ea"/>
                <a:cs typeface="+mn-cs"/>
              </a:rPr>
              <a:t>ID</a:t>
            </a:r>
            <a:r>
              <a:rPr kumimoji="1" lang="ja-JP" altLang="en-US" sz="1200" b="1" i="0" u="sng" strike="noStrike" kern="1200" cap="none" spc="0" normalizeH="0" baseline="0" noProof="0" dirty="0">
                <a:ln>
                  <a:noFill/>
                </a:ln>
                <a:solidFill>
                  <a:srgbClr val="070F26"/>
                </a:solidFill>
                <a:effectLst/>
                <a:uLnTx/>
                <a:uFillTx/>
                <a:latin typeface="+mn-ea"/>
                <a:cs typeface="+mn-cs"/>
              </a:rPr>
              <a:t>の例</a:t>
            </a:r>
          </a:p>
        </p:txBody>
      </p:sp>
    </p:spTree>
    <p:extLst>
      <p:ext uri="{BB962C8B-B14F-4D97-AF65-F5344CB8AC3E}">
        <p14:creationId xmlns:p14="http://schemas.microsoft.com/office/powerpoint/2010/main" val="1191624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社会保障番号に係る諸問題</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13" name="テキスト ボックス 12"/>
          <p:cNvSpPr txBox="1"/>
          <p:nvPr/>
        </p:nvSpPr>
        <p:spPr>
          <a:xfrm>
            <a:off x="331490" y="698181"/>
            <a:ext cx="9397126" cy="1052267"/>
          </a:xfrm>
          <a:prstGeom prst="rect">
            <a:avLst/>
          </a:prstGeom>
          <a:noFill/>
        </p:spPr>
        <p:txBody>
          <a:bodyPr wrap="square" lIns="0" rIns="0" rtlCol="0">
            <a:noAutofit/>
          </a:bodyPr>
          <a:lstStyle/>
          <a:p>
            <a:pPr lvl="0" defTabSz="609559" fontAlgn="base">
              <a:spcBef>
                <a:spcPct val="20000"/>
              </a:spcBef>
              <a:spcAft>
                <a:spcPct val="0"/>
              </a:spcAft>
              <a:defRPr/>
            </a:pPr>
            <a:r>
              <a:rPr lang="ja-JP" altLang="en-US" sz="1600" b="1" dirty="0">
                <a:solidFill>
                  <a:srgbClr val="000000">
                    <a:lumMod val="85000"/>
                    <a:lumOff val="15000"/>
                  </a:srgbClr>
                </a:solidFill>
                <a:latin typeface="+mn-ea"/>
                <a:cs typeface="Arial"/>
              </a:rPr>
              <a:t>米国においては、従来から存在する社会保障番号（</a:t>
            </a:r>
            <a:r>
              <a:rPr lang="en-US" altLang="ja-JP" sz="1600" b="1" dirty="0">
                <a:solidFill>
                  <a:srgbClr val="000000">
                    <a:lumMod val="85000"/>
                    <a:lumOff val="15000"/>
                  </a:srgbClr>
                </a:solidFill>
                <a:latin typeface="+mn-ea"/>
                <a:cs typeface="Arial"/>
              </a:rPr>
              <a:t>SSN</a:t>
            </a:r>
            <a:r>
              <a:rPr lang="ja-JP" altLang="en-US" sz="1600" b="1" dirty="0">
                <a:solidFill>
                  <a:srgbClr val="000000">
                    <a:lumMod val="85000"/>
                    <a:lumOff val="15000"/>
                  </a:srgbClr>
                </a:solidFill>
                <a:latin typeface="+mn-ea"/>
                <a:cs typeface="Arial"/>
              </a:rPr>
              <a:t>）が広範に個人認証に利用され、行政・民間サービスの双方で利用範囲が拡大されていたが、ワンストップの</a:t>
            </a:r>
            <a:r>
              <a:rPr lang="en-US" altLang="ja-JP" sz="1600" b="1" dirty="0">
                <a:solidFill>
                  <a:srgbClr val="000000">
                    <a:lumMod val="85000"/>
                    <a:lumOff val="15000"/>
                  </a:srgbClr>
                </a:solidFill>
                <a:latin typeface="+mn-ea"/>
                <a:cs typeface="Arial"/>
              </a:rPr>
              <a:t>9</a:t>
            </a:r>
            <a:r>
              <a:rPr lang="ja-JP" altLang="en-US" sz="1600" b="1" dirty="0">
                <a:solidFill>
                  <a:srgbClr val="000000">
                    <a:lumMod val="85000"/>
                    <a:lumOff val="15000"/>
                  </a:srgbClr>
                </a:solidFill>
                <a:latin typeface="+mn-ea"/>
                <a:cs typeface="Arial"/>
              </a:rPr>
              <a:t>桁の番号で多数の認証に利用されたことから、漏洩・なりすましなどの問題により、行政機関・民間企業の</a:t>
            </a:r>
            <a:r>
              <a:rPr lang="en-US" altLang="ja-JP" sz="1600" b="1" dirty="0">
                <a:solidFill>
                  <a:srgbClr val="000000">
                    <a:lumMod val="85000"/>
                    <a:lumOff val="15000"/>
                  </a:srgbClr>
                </a:solidFill>
                <a:latin typeface="+mn-ea"/>
                <a:cs typeface="Arial"/>
              </a:rPr>
              <a:t>SSN</a:t>
            </a:r>
            <a:r>
              <a:rPr lang="ja-JP" altLang="en-US" sz="1600" b="1" dirty="0">
                <a:solidFill>
                  <a:srgbClr val="000000">
                    <a:lumMod val="85000"/>
                    <a:lumOff val="15000"/>
                  </a:srgbClr>
                </a:solidFill>
                <a:latin typeface="+mn-ea"/>
                <a:cs typeface="Arial"/>
              </a:rPr>
              <a:t>収集制限や、</a:t>
            </a:r>
            <a:r>
              <a:rPr lang="en-US" altLang="ja-JP" sz="1600" b="1" dirty="0">
                <a:solidFill>
                  <a:srgbClr val="000000">
                    <a:lumMod val="85000"/>
                    <a:lumOff val="15000"/>
                  </a:srgbClr>
                </a:solidFill>
                <a:latin typeface="+mn-ea"/>
                <a:cs typeface="Arial"/>
              </a:rPr>
              <a:t>SSN</a:t>
            </a:r>
            <a:r>
              <a:rPr lang="ja-JP" altLang="en-US" sz="1600" b="1" dirty="0">
                <a:solidFill>
                  <a:srgbClr val="000000">
                    <a:lumMod val="85000"/>
                    <a:lumOff val="15000"/>
                  </a:srgbClr>
                </a:solidFill>
                <a:latin typeface="+mn-ea"/>
                <a:cs typeface="Arial"/>
              </a:rPr>
              <a:t>を含むプライバシー保護法が成立した</a:t>
            </a:r>
            <a:endParaRPr lang="en-US" altLang="ja-JP" sz="1600" b="1" dirty="0">
              <a:solidFill>
                <a:srgbClr val="000000">
                  <a:lumMod val="85000"/>
                  <a:lumOff val="15000"/>
                </a:srgbClr>
              </a:solidFill>
              <a:latin typeface="+mn-ea"/>
              <a:cs typeface="Arial"/>
            </a:endParaRPr>
          </a:p>
        </p:txBody>
      </p:sp>
      <p:sp>
        <p:nvSpPr>
          <p:cNvPr id="15" name="テキスト プレースホルダー 2"/>
          <p:cNvSpPr>
            <a:spLocks noGrp="1"/>
          </p:cNvSpPr>
          <p:nvPr>
            <p:ph type="body" sz="quarter" idx="4294967295"/>
          </p:nvPr>
        </p:nvSpPr>
        <p:spPr>
          <a:xfrm>
            <a:off x="1348529" y="1977943"/>
            <a:ext cx="7240699" cy="702843"/>
          </a:xfrm>
          <a:prstGeom prst="rect">
            <a:avLst/>
          </a:prstGeom>
          <a:noFill/>
          <a:ln w="19050">
            <a:solidFill>
              <a:schemeClr val="accent1"/>
            </a:solidFill>
          </a:ln>
        </p:spPr>
        <p:txBody>
          <a:bodyPr lIns="72000" rIns="72000" anchor="ctr"/>
          <a:lstStyle/>
          <a:p>
            <a:r>
              <a:rPr lang="en-US" altLang="ja-JP" sz="1400" dirty="0"/>
              <a:t>1935</a:t>
            </a:r>
            <a:r>
              <a:rPr lang="ja-JP" altLang="en-US" sz="1400" dirty="0"/>
              <a:t>年の社会保障法によって社会保障番号が制度化され、当初は社会保障プラグラムにおける個人認証を目的としていたものの、米国内での身分証明として行政・民間の双方で広範に利用されるようになった</a:t>
            </a:r>
          </a:p>
        </p:txBody>
      </p:sp>
      <p:sp>
        <p:nvSpPr>
          <p:cNvPr id="16" name="二等辺三角形 15"/>
          <p:cNvSpPr/>
          <p:nvPr/>
        </p:nvSpPr>
        <p:spPr>
          <a:xfrm rot="10800000">
            <a:off x="3909535" y="2770439"/>
            <a:ext cx="2118687" cy="457200"/>
          </a:xfrm>
          <a:prstGeom prst="triangle">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7" name="テキスト プレースホルダー 2"/>
          <p:cNvSpPr>
            <a:spLocks noGrp="1"/>
          </p:cNvSpPr>
          <p:nvPr>
            <p:ph type="body" sz="quarter" idx="4294967295"/>
          </p:nvPr>
        </p:nvSpPr>
        <p:spPr>
          <a:xfrm>
            <a:off x="1348529" y="3309763"/>
            <a:ext cx="7240699" cy="670305"/>
          </a:xfrm>
          <a:prstGeom prst="rect">
            <a:avLst/>
          </a:prstGeom>
          <a:noFill/>
          <a:ln w="19050">
            <a:solidFill>
              <a:schemeClr val="accent1"/>
            </a:solidFill>
          </a:ln>
        </p:spPr>
        <p:txBody>
          <a:bodyPr lIns="72000" rIns="72000" anchor="ctr"/>
          <a:lstStyle/>
          <a:p>
            <a:r>
              <a:rPr lang="en-US" altLang="ja-JP" sz="1400" dirty="0"/>
              <a:t>1960</a:t>
            </a:r>
            <a:r>
              <a:rPr lang="ja-JP" altLang="en-US" sz="1400" dirty="0"/>
              <a:t>年代以降、社会保障番号の漏洩などによる盗難情報を利用したなりすまし・給付金詐欺、不正口座開設などが社会問題化</a:t>
            </a:r>
          </a:p>
        </p:txBody>
      </p:sp>
      <p:sp>
        <p:nvSpPr>
          <p:cNvPr id="18" name="二等辺三角形 17"/>
          <p:cNvSpPr/>
          <p:nvPr/>
        </p:nvSpPr>
        <p:spPr>
          <a:xfrm rot="10800000">
            <a:off x="3909535" y="4088319"/>
            <a:ext cx="2118687" cy="457200"/>
          </a:xfrm>
          <a:prstGeom prst="triangle">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9" name="テキスト プレースホルダー 2"/>
          <p:cNvSpPr>
            <a:spLocks noGrp="1"/>
          </p:cNvSpPr>
          <p:nvPr>
            <p:ph type="body" sz="quarter" idx="4294967295"/>
          </p:nvPr>
        </p:nvSpPr>
        <p:spPr>
          <a:xfrm>
            <a:off x="1348529" y="4674062"/>
            <a:ext cx="7240699" cy="1247066"/>
          </a:xfrm>
          <a:prstGeom prst="rect">
            <a:avLst/>
          </a:prstGeom>
          <a:noFill/>
          <a:ln w="19050">
            <a:solidFill>
              <a:schemeClr val="accent1"/>
            </a:solidFill>
          </a:ln>
        </p:spPr>
        <p:txBody>
          <a:bodyPr lIns="72000" rIns="72000" anchor="ctr"/>
          <a:lstStyle/>
          <a:p>
            <a:r>
              <a:rPr lang="ja-JP" altLang="en-US" sz="1400" dirty="0"/>
              <a:t>社会保障番号の提供・利用を含むプライバシー保護法が成立し、近年ではデジタル空間におけるプライバシー法の成立が民主党政権の公約に掲げられている</a:t>
            </a:r>
            <a:endParaRPr lang="en-US" altLang="ja-JP" sz="1400" dirty="0"/>
          </a:p>
          <a:p>
            <a:r>
              <a:rPr lang="ja-JP" altLang="en-US" sz="1400" dirty="0"/>
              <a:t>・プライバシー法（</a:t>
            </a:r>
            <a:r>
              <a:rPr lang="en-US" altLang="ja-JP" sz="1400" dirty="0"/>
              <a:t>1974</a:t>
            </a:r>
            <a:r>
              <a:rPr lang="ja-JP" altLang="en-US" sz="1400" dirty="0"/>
              <a:t>年）</a:t>
            </a:r>
            <a:endParaRPr lang="en-US" altLang="ja-JP" sz="1400" dirty="0"/>
          </a:p>
          <a:p>
            <a:r>
              <a:rPr lang="ja-JP" altLang="en-US" sz="1400" dirty="0"/>
              <a:t>・社会保障番号機密法（</a:t>
            </a:r>
            <a:r>
              <a:rPr lang="en-US" altLang="ja-JP" sz="1400" dirty="0"/>
              <a:t>2000</a:t>
            </a:r>
            <a:r>
              <a:rPr lang="ja-JP" altLang="en-US" sz="1400" dirty="0"/>
              <a:t>年）</a:t>
            </a:r>
            <a:endParaRPr lang="en-US" altLang="ja-JP" sz="1400" dirty="0"/>
          </a:p>
          <a:p>
            <a:r>
              <a:rPr lang="ja-JP" altLang="en-US" sz="1400" dirty="0"/>
              <a:t>・米国連邦データプライバシー法案（</a:t>
            </a:r>
            <a:r>
              <a:rPr lang="en-US" altLang="ja-JP" sz="1400" dirty="0"/>
              <a:t>2019</a:t>
            </a:r>
            <a:r>
              <a:rPr lang="ja-JP" altLang="en-US" sz="1400" dirty="0"/>
              <a:t>年）</a:t>
            </a:r>
          </a:p>
        </p:txBody>
      </p:sp>
    </p:spTree>
    <p:extLst>
      <p:ext uri="{BB962C8B-B14F-4D97-AF65-F5344CB8AC3E}">
        <p14:creationId xmlns:p14="http://schemas.microsoft.com/office/powerpoint/2010/main" val="2813602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社会保障番号に代わる識別制度の模索</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609559" fontAlgn="base">
              <a:spcBef>
                <a:spcPct val="20000"/>
              </a:spcBef>
              <a:spcAft>
                <a:spcPct val="0"/>
              </a:spcAft>
              <a:defRPr/>
            </a:pPr>
            <a:r>
              <a:rPr lang="ja-JP" altLang="en-US" sz="1600" b="1" dirty="0">
                <a:solidFill>
                  <a:srgbClr val="000000">
                    <a:lumMod val="85000"/>
                    <a:lumOff val="15000"/>
                  </a:srgbClr>
                </a:solidFill>
                <a:latin typeface="+mn-ea"/>
                <a:cs typeface="Arial"/>
              </a:rPr>
              <a:t>米国では、社会保障番号に代わる統一された国民</a:t>
            </a:r>
            <a:r>
              <a:rPr lang="en-US" altLang="ja-JP" sz="1600" b="1" dirty="0">
                <a:solidFill>
                  <a:srgbClr val="000000">
                    <a:lumMod val="85000"/>
                    <a:lumOff val="15000"/>
                  </a:srgbClr>
                </a:solidFill>
                <a:latin typeface="+mn-ea"/>
                <a:cs typeface="Arial"/>
              </a:rPr>
              <a:t>ID</a:t>
            </a:r>
            <a:r>
              <a:rPr lang="ja-JP" altLang="en-US" sz="1600" b="1" dirty="0">
                <a:solidFill>
                  <a:srgbClr val="000000">
                    <a:lumMod val="85000"/>
                    <a:lumOff val="15000"/>
                  </a:srgbClr>
                </a:solidFill>
                <a:latin typeface="+mn-ea"/>
                <a:cs typeface="Arial"/>
              </a:rPr>
              <a:t>の発行が試みられているもの</a:t>
            </a:r>
            <a:r>
              <a:rPr lang="ja-JP" altLang="en-US" sz="1600" b="1" dirty="0" smtClean="0">
                <a:solidFill>
                  <a:srgbClr val="000000">
                    <a:lumMod val="85000"/>
                    <a:lumOff val="15000"/>
                  </a:srgbClr>
                </a:solidFill>
                <a:latin typeface="+mn-ea"/>
                <a:cs typeface="Arial"/>
              </a:rPr>
              <a:t>のプライバシー</a:t>
            </a:r>
            <a:r>
              <a:rPr lang="ja-JP" altLang="en-US" sz="1600" b="1" dirty="0">
                <a:solidFill>
                  <a:srgbClr val="000000">
                    <a:lumMod val="85000"/>
                    <a:lumOff val="15000"/>
                  </a:srgbClr>
                </a:solidFill>
                <a:latin typeface="+mn-ea"/>
                <a:cs typeface="Arial"/>
              </a:rPr>
              <a:t>の観点などから廃止されてきた経緯があり、</a:t>
            </a:r>
            <a:r>
              <a:rPr lang="en-US" altLang="ja-JP" sz="1600" b="1" dirty="0">
                <a:solidFill>
                  <a:srgbClr val="000000">
                    <a:lumMod val="85000"/>
                    <a:lumOff val="15000"/>
                  </a:srgbClr>
                </a:solidFill>
                <a:latin typeface="+mn-ea"/>
                <a:cs typeface="Arial"/>
              </a:rPr>
              <a:t>9.11</a:t>
            </a:r>
            <a:r>
              <a:rPr lang="ja-JP" altLang="en-US" sz="1600" b="1" dirty="0">
                <a:solidFill>
                  <a:srgbClr val="000000">
                    <a:lumMod val="85000"/>
                    <a:lumOff val="15000"/>
                  </a:srgbClr>
                </a:solidFill>
                <a:latin typeface="+mn-ea"/>
                <a:cs typeface="Arial"/>
              </a:rPr>
              <a:t>同時多発テロ</a:t>
            </a:r>
            <a:r>
              <a:rPr lang="ja-JP" altLang="en-US" sz="1600" b="1" dirty="0" smtClean="0">
                <a:solidFill>
                  <a:srgbClr val="000000">
                    <a:lumMod val="85000"/>
                    <a:lumOff val="15000"/>
                  </a:srgbClr>
                </a:solidFill>
                <a:latin typeface="+mn-ea"/>
                <a:cs typeface="Arial"/>
              </a:rPr>
              <a:t>以降、テロ</a:t>
            </a:r>
            <a:r>
              <a:rPr lang="ja-JP" altLang="en-US" sz="1600" b="1" dirty="0">
                <a:solidFill>
                  <a:srgbClr val="000000">
                    <a:lumMod val="85000"/>
                    <a:lumOff val="15000"/>
                  </a:srgbClr>
                </a:solidFill>
                <a:latin typeface="+mn-ea"/>
                <a:cs typeface="Arial"/>
              </a:rPr>
              <a:t>対策強化のため試みられている</a:t>
            </a:r>
            <a:r>
              <a:rPr lang="en-US" altLang="ja-JP" sz="1600" b="1" dirty="0">
                <a:solidFill>
                  <a:srgbClr val="000000">
                    <a:lumMod val="85000"/>
                    <a:lumOff val="15000"/>
                  </a:srgbClr>
                </a:solidFill>
                <a:latin typeface="+mn-ea"/>
                <a:cs typeface="Arial"/>
              </a:rPr>
              <a:t>Real ID</a:t>
            </a:r>
            <a:r>
              <a:rPr lang="ja-JP" altLang="en-US" sz="1600" b="1" dirty="0">
                <a:solidFill>
                  <a:srgbClr val="000000">
                    <a:lumMod val="85000"/>
                    <a:lumOff val="15000"/>
                  </a:srgbClr>
                </a:solidFill>
                <a:latin typeface="+mn-ea"/>
                <a:cs typeface="Arial"/>
              </a:rPr>
              <a:t>法についても施行は延期されている</a:t>
            </a:r>
          </a:p>
        </p:txBody>
      </p:sp>
      <p:sp>
        <p:nvSpPr>
          <p:cNvPr id="12" name="角丸四角形 11"/>
          <p:cNvSpPr/>
          <p:nvPr/>
        </p:nvSpPr>
        <p:spPr>
          <a:xfrm>
            <a:off x="651181" y="1942531"/>
            <a:ext cx="8647386" cy="1474073"/>
          </a:xfrm>
          <a:prstGeom prst="roundRect">
            <a:avLst>
              <a:gd name="adj" fmla="val 11323"/>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mn-ea"/>
                <a:cs typeface="+mn-cs"/>
              </a:rPr>
              <a:t>Health Security Card</a:t>
            </a:r>
            <a:r>
              <a:rPr kumimoji="1" lang="ja-JP" altLang="en-US" sz="1400" b="1" i="0" u="sng" strike="noStrike" kern="1200" cap="none" spc="0" normalizeH="0" baseline="0" noProof="0" dirty="0">
                <a:ln>
                  <a:noFill/>
                </a:ln>
                <a:solidFill>
                  <a:srgbClr val="000000"/>
                </a:solidFill>
                <a:effectLst/>
                <a:uLnTx/>
                <a:uFillTx/>
                <a:latin typeface="+mn-ea"/>
                <a:cs typeface="+mn-cs"/>
              </a:rPr>
              <a:t>の発行（</a:t>
            </a:r>
            <a:r>
              <a:rPr kumimoji="1" lang="en-US" altLang="ja-JP" sz="1400" b="1" i="0" u="sng" strike="noStrike" kern="1200" cap="none" spc="0" normalizeH="0" baseline="0" noProof="0" dirty="0">
                <a:ln>
                  <a:noFill/>
                </a:ln>
                <a:solidFill>
                  <a:srgbClr val="000000"/>
                </a:solidFill>
                <a:effectLst/>
                <a:uLnTx/>
                <a:uFillTx/>
                <a:latin typeface="+mn-ea"/>
                <a:cs typeface="+mn-cs"/>
              </a:rPr>
              <a:t>1993</a:t>
            </a:r>
            <a:r>
              <a:rPr kumimoji="1" lang="ja-JP" altLang="en-US" sz="1400" b="1" i="0" u="sng" strike="noStrike" kern="1200" cap="none" spc="0" normalizeH="0" baseline="0" noProof="0" dirty="0">
                <a:ln>
                  <a:noFill/>
                </a:ln>
                <a:solidFill>
                  <a:srgbClr val="000000"/>
                </a:solidFill>
                <a:effectLst/>
                <a:uLnTx/>
                <a:uFillTx/>
                <a:latin typeface="+mn-ea"/>
                <a:cs typeface="+mn-cs"/>
              </a:rPr>
              <a:t>年）</a:t>
            </a:r>
            <a:r>
              <a:rPr kumimoji="1" lang="en-US" altLang="ja-JP" sz="1400" b="1" i="0" u="sng" strike="noStrike" kern="1200" cap="none" spc="0" normalizeH="0" baseline="30000" noProof="0" dirty="0">
                <a:ln>
                  <a:noFill/>
                </a:ln>
                <a:solidFill>
                  <a:srgbClr val="000000"/>
                </a:solidFill>
                <a:effectLst/>
                <a:uLnTx/>
                <a:uFillTx/>
                <a:latin typeface="+mn-ea"/>
                <a:cs typeface="+mn-cs"/>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クリントン政権期に、クリントン・ヘルスプランの一環として全国民に医療・健康サービスを受ける権利を保障するための</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カードの発行が試みられた</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しかし、制度を検討する政府内タスクフォースの審議状況が不透明であったことや、健康保険業界からの反対、連邦政府が全国民に</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カードを発行することによるプライバシーの観点からの批判を受け、実現しなかった</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14" name="角丸四角形 13"/>
          <p:cNvSpPr/>
          <p:nvPr/>
        </p:nvSpPr>
        <p:spPr>
          <a:xfrm>
            <a:off x="651181" y="3552236"/>
            <a:ext cx="8647386" cy="2416022"/>
          </a:xfrm>
          <a:prstGeom prst="roundRect">
            <a:avLst>
              <a:gd name="adj" fmla="val 5814"/>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en-US" altLang="ja-JP" sz="1400" b="1" i="0" u="sng" strike="noStrike" kern="1200" cap="none" spc="0" normalizeH="0" baseline="0" noProof="0" dirty="0">
                <a:ln>
                  <a:noFill/>
                </a:ln>
                <a:solidFill>
                  <a:srgbClr val="000000"/>
                </a:solidFill>
                <a:effectLst/>
                <a:uLnTx/>
                <a:uFillTx/>
                <a:latin typeface="+mn-ea"/>
                <a:cs typeface="+mn-cs"/>
              </a:rPr>
              <a:t>Real ID</a:t>
            </a:r>
            <a:r>
              <a:rPr kumimoji="1" lang="ja-JP" altLang="en-US" sz="1400" b="1" i="0" u="sng" strike="noStrike" kern="1200" cap="none" spc="0" normalizeH="0" baseline="0" noProof="0" dirty="0">
                <a:ln>
                  <a:noFill/>
                </a:ln>
                <a:solidFill>
                  <a:srgbClr val="000000"/>
                </a:solidFill>
                <a:effectLst/>
                <a:uLnTx/>
                <a:uFillTx/>
                <a:latin typeface="+mn-ea"/>
                <a:cs typeface="+mn-cs"/>
              </a:rPr>
              <a:t> </a:t>
            </a:r>
            <a:r>
              <a:rPr kumimoji="1" lang="en-US" altLang="ja-JP" sz="1400" b="1" i="0" u="sng" strike="noStrike" kern="1200" cap="none" spc="0" normalizeH="0" baseline="0" noProof="0" dirty="0">
                <a:ln>
                  <a:noFill/>
                </a:ln>
                <a:solidFill>
                  <a:srgbClr val="000000"/>
                </a:solidFill>
                <a:effectLst/>
                <a:uLnTx/>
                <a:uFillTx/>
                <a:latin typeface="+mn-ea"/>
                <a:cs typeface="+mn-cs"/>
              </a:rPr>
              <a:t>Act</a:t>
            </a:r>
            <a:r>
              <a:rPr kumimoji="1" lang="ja-JP" altLang="en-US" sz="1400" b="1" i="0" u="sng" strike="noStrike" kern="1200" cap="none" spc="0" normalizeH="0" baseline="0" noProof="0" dirty="0">
                <a:ln>
                  <a:noFill/>
                </a:ln>
                <a:solidFill>
                  <a:srgbClr val="000000"/>
                </a:solidFill>
                <a:effectLst/>
                <a:uLnTx/>
                <a:uFillTx/>
                <a:latin typeface="+mn-ea"/>
                <a:cs typeface="+mn-cs"/>
              </a:rPr>
              <a:t>（</a:t>
            </a:r>
            <a:r>
              <a:rPr kumimoji="1" lang="en-US" altLang="ja-JP" sz="1400" b="1" i="0" u="sng" strike="noStrike" kern="1200" cap="none" spc="0" normalizeH="0" baseline="0" noProof="0" dirty="0">
                <a:ln>
                  <a:noFill/>
                </a:ln>
                <a:solidFill>
                  <a:srgbClr val="000000"/>
                </a:solidFill>
                <a:effectLst/>
                <a:uLnTx/>
                <a:uFillTx/>
                <a:latin typeface="+mn-ea"/>
                <a:cs typeface="+mn-cs"/>
              </a:rPr>
              <a:t>2005</a:t>
            </a:r>
            <a:r>
              <a:rPr kumimoji="1" lang="ja-JP" altLang="en-US" sz="1400" b="1" i="0" u="sng" strike="noStrike" kern="1200" cap="none" spc="0" normalizeH="0" baseline="0" noProof="0" dirty="0">
                <a:ln>
                  <a:noFill/>
                </a:ln>
                <a:solidFill>
                  <a:srgbClr val="000000"/>
                </a:solidFill>
                <a:effectLst/>
                <a:uLnTx/>
                <a:uFillTx/>
                <a:latin typeface="+mn-ea"/>
                <a:cs typeface="+mn-cs"/>
              </a:rPr>
              <a:t>年～）</a:t>
            </a:r>
            <a:r>
              <a:rPr lang="en-US" altLang="ja-JP" sz="1400" b="1" u="sng" baseline="30000" dirty="0">
                <a:solidFill>
                  <a:srgbClr val="000000"/>
                </a:solidFill>
                <a:latin typeface="+mn-ea"/>
              </a:rPr>
              <a:t> 2,3,4</a:t>
            </a:r>
            <a:endParaRPr kumimoji="1" lang="en-US" altLang="ja-JP" sz="1400" b="1" i="0" u="sng"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9.11</a:t>
            </a:r>
            <a:r>
              <a:rPr kumimoji="1" lang="ja-JP" altLang="en-US" sz="1400" b="0" i="0" u="none" strike="noStrike" kern="1200" cap="none" spc="0" normalizeH="0" baseline="0" noProof="0" dirty="0">
                <a:ln>
                  <a:noFill/>
                </a:ln>
                <a:solidFill>
                  <a:srgbClr val="000000"/>
                </a:solidFill>
                <a:effectLst/>
                <a:uLnTx/>
                <a:uFillTx/>
                <a:latin typeface="+mn-ea"/>
                <a:cs typeface="+mn-cs"/>
              </a:rPr>
              <a:t>同時多発テロ事件において、実行犯が州政府発行の</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によって航空機に搭乗していたことから、連邦政府が統一した</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の基準を設ける法案として提起された</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内容としては、州政府の発行する運転免許証の発行条件に連邦政府としての統一基準を設けるものであり、発行申請における</a:t>
            </a:r>
            <a:r>
              <a:rPr kumimoji="1" lang="zh-CN" altLang="en-US" sz="1400" b="0" i="0" u="none" strike="noStrike" kern="1200" cap="none" spc="0" normalizeH="0" baseline="0" noProof="0" dirty="0">
                <a:ln>
                  <a:noFill/>
                </a:ln>
                <a:solidFill>
                  <a:srgbClr val="000000"/>
                </a:solidFill>
                <a:effectLst/>
                <a:uLnTx/>
                <a:uFillTx/>
                <a:latin typeface="+mn-ea"/>
                <a:cs typeface="+mn-cs"/>
              </a:rPr>
              <a:t>写真、生年月日、住所、</a:t>
            </a:r>
            <a:r>
              <a:rPr kumimoji="1" lang="en-US" altLang="zh-CN" sz="1400" b="0" i="0" u="none" strike="noStrike" kern="1200" cap="none" spc="0" normalizeH="0" baseline="0" noProof="0" dirty="0">
                <a:ln>
                  <a:noFill/>
                </a:ln>
                <a:solidFill>
                  <a:srgbClr val="000000"/>
                </a:solidFill>
                <a:effectLst/>
                <a:uLnTx/>
                <a:uFillTx/>
                <a:latin typeface="+mn-ea"/>
                <a:cs typeface="+mn-cs"/>
              </a:rPr>
              <a:t>SSN</a:t>
            </a:r>
            <a:r>
              <a:rPr kumimoji="1" lang="ja-JP" altLang="en-US" sz="1400" b="0" i="0" u="none" strike="noStrike" kern="1200" cap="none" spc="0" normalizeH="0" baseline="0" noProof="0" dirty="0">
                <a:ln>
                  <a:noFill/>
                </a:ln>
                <a:solidFill>
                  <a:srgbClr val="000000"/>
                </a:solidFill>
                <a:effectLst/>
                <a:uLnTx/>
                <a:uFillTx/>
                <a:latin typeface="+mn-ea"/>
                <a:cs typeface="+mn-cs"/>
              </a:rPr>
              <a:t>などの収集情報を統一し、政府機関が管理することでセキュリティを強化するとされた</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しかし、運転免許証が統一国民</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となることや、政府機関の情報管理がプライバシー侵害にあたるなどの反対にあい、その導入は繰り返し延期され、現在は新型コロナウィルス蔓延によるロックダウン下での身分証明に既存の運転免許証システムが必要であることから、</a:t>
            </a:r>
            <a:r>
              <a:rPr kumimoji="1" lang="en-US" altLang="ja-JP" sz="1400" b="0" i="0" u="none" strike="noStrike" kern="1200" cap="none" spc="0" normalizeH="0" baseline="0" noProof="0" dirty="0">
                <a:ln>
                  <a:noFill/>
                </a:ln>
                <a:solidFill>
                  <a:srgbClr val="000000"/>
                </a:solidFill>
                <a:effectLst/>
                <a:uLnTx/>
                <a:uFillTx/>
                <a:latin typeface="+mn-ea"/>
                <a:cs typeface="+mn-cs"/>
              </a:rPr>
              <a:t>2025</a:t>
            </a:r>
            <a:r>
              <a:rPr kumimoji="1" lang="ja-JP" altLang="en-US" sz="1400" b="0" i="0" u="none" strike="noStrike" kern="1200" cap="none" spc="0" normalizeH="0" baseline="0" noProof="0" dirty="0">
                <a:ln>
                  <a:noFill/>
                </a:ln>
                <a:solidFill>
                  <a:srgbClr val="000000"/>
                </a:solidFill>
                <a:effectLst/>
                <a:uLnTx/>
                <a:uFillTx/>
                <a:latin typeface="+mn-ea"/>
                <a:cs typeface="+mn-cs"/>
              </a:rPr>
              <a:t>年まで施行が延期されている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20" name="テキスト ボックス 19"/>
          <p:cNvSpPr txBox="1"/>
          <p:nvPr/>
        </p:nvSpPr>
        <p:spPr>
          <a:xfrm>
            <a:off x="3169541" y="1587068"/>
            <a:ext cx="3566918" cy="355463"/>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米国において実現していない国民</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n-ea"/>
                <a:cs typeface="+mn-cs"/>
              </a:rPr>
              <a:t>ID</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の試み</a:t>
            </a:r>
          </a:p>
        </p:txBody>
      </p:sp>
      <p:sp>
        <p:nvSpPr>
          <p:cNvPr id="21" name="テキスト ボックス 20"/>
          <p:cNvSpPr txBox="1"/>
          <p:nvPr/>
        </p:nvSpPr>
        <p:spPr>
          <a:xfrm>
            <a:off x="331490" y="5976701"/>
            <a:ext cx="9340655" cy="829882"/>
          </a:xfrm>
          <a:prstGeom prst="rect">
            <a:avLst/>
          </a:prstGeom>
        </p:spPr>
        <p:txBody>
          <a:bodyPr vert="horz" wrap="none" lIns="0" tIns="45720" rIns="0" bIns="45720" rtlCol="0" anchor="t" anchorCtr="0">
            <a:normAutofit fontScale="900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n-ea"/>
              </a:rPr>
              <a:t>出所）</a:t>
            </a:r>
            <a:endParaRPr kumimoji="1" lang="en-US" altLang="ja-JP" sz="1000" b="0" i="0" u="none" strike="noStrike" kern="1200" cap="none" spc="0" normalizeH="0" baseline="0" noProof="0" dirty="0">
              <a:ln>
                <a:noFill/>
              </a:ln>
              <a:solidFill>
                <a:srgbClr val="000000"/>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dirty="0">
                <a:solidFill>
                  <a:srgbClr val="000000"/>
                </a:solidFill>
                <a:latin typeface="+mn-ea"/>
              </a:rPr>
              <a:t>1</a:t>
            </a:r>
            <a:r>
              <a:rPr lang="ja-JP" altLang="en-US" sz="1000" dirty="0">
                <a:solidFill>
                  <a:srgbClr val="000000"/>
                </a:solidFill>
                <a:latin typeface="+mn-ea"/>
              </a:rPr>
              <a:t>　</a:t>
            </a:r>
            <a:r>
              <a:rPr kumimoji="1" lang="en-US" altLang="ja-JP" sz="1000" b="0" i="0" u="none" strike="noStrike" kern="1200" cap="none" spc="0" normalizeH="0" baseline="0" noProof="0" dirty="0">
                <a:ln>
                  <a:noFill/>
                </a:ln>
                <a:solidFill>
                  <a:srgbClr val="000000"/>
                </a:solidFill>
                <a:effectLst/>
                <a:uLnTx/>
                <a:uFillTx/>
                <a:latin typeface="+mn-ea"/>
              </a:rPr>
              <a:t>https://www.heritage.org/health-care-reform/report/guide-the-clinton-health-plan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dirty="0">
                <a:solidFill>
                  <a:srgbClr val="000000"/>
                </a:solidFill>
                <a:latin typeface="+mn-ea"/>
              </a:rPr>
              <a:t>2</a:t>
            </a:r>
            <a:r>
              <a:rPr lang="ja-JP" altLang="en-US" sz="1000" dirty="0">
                <a:solidFill>
                  <a:srgbClr val="000000"/>
                </a:solidFill>
                <a:latin typeface="+mn-ea"/>
              </a:rPr>
              <a:t>　</a:t>
            </a:r>
            <a:r>
              <a:rPr kumimoji="1" lang="en-US" altLang="ja-JP" sz="1000" b="0" i="0" u="none" strike="noStrike" kern="1200" cap="none" spc="0" normalizeH="0" baseline="0" noProof="0" dirty="0">
                <a:ln>
                  <a:noFill/>
                </a:ln>
                <a:solidFill>
                  <a:srgbClr val="000000"/>
                </a:solidFill>
                <a:effectLst/>
                <a:uLnTx/>
                <a:uFillTx/>
                <a:latin typeface="+mn-ea"/>
              </a:rPr>
              <a:t>https://archive.epic.org/privacy/id_cards/#state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dirty="0">
                <a:solidFill>
                  <a:srgbClr val="000000"/>
                </a:solidFill>
                <a:latin typeface="+mn-ea"/>
              </a:rPr>
              <a:t>3</a:t>
            </a:r>
            <a:r>
              <a:rPr lang="ja-JP" altLang="en-US" sz="1000" dirty="0">
                <a:solidFill>
                  <a:srgbClr val="000000"/>
                </a:solidFill>
                <a:latin typeface="+mn-ea"/>
              </a:rPr>
              <a:t>　</a:t>
            </a:r>
            <a:r>
              <a:rPr kumimoji="1" lang="en-US" altLang="ja-JP" sz="1000" b="0" i="0" u="none" strike="noStrike" kern="1200" cap="none" spc="0" normalizeH="0" baseline="0" noProof="0" dirty="0">
                <a:ln>
                  <a:noFill/>
                </a:ln>
                <a:solidFill>
                  <a:srgbClr val="000000"/>
                </a:solidFill>
                <a:effectLst/>
                <a:uLnTx/>
                <a:uFillTx/>
                <a:latin typeface="+mn-ea"/>
              </a:rPr>
              <a:t>https://www.dhs.gov/xlibrary/assets/nprm_realid.pdf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dirty="0">
                <a:solidFill>
                  <a:srgbClr val="000000"/>
                </a:solidFill>
                <a:latin typeface="+mn-ea"/>
              </a:rPr>
              <a:t>4</a:t>
            </a:r>
            <a:r>
              <a:rPr lang="ja-JP" altLang="en-US" sz="1000" dirty="0">
                <a:solidFill>
                  <a:srgbClr val="000000"/>
                </a:solidFill>
                <a:latin typeface="+mn-ea"/>
              </a:rPr>
              <a:t>　</a:t>
            </a:r>
            <a:r>
              <a:rPr kumimoji="1" lang="en-US" altLang="ja-JP" sz="1000" b="0" i="0" u="none" strike="noStrike" kern="1200" cap="none" spc="0" normalizeH="0" baseline="0" noProof="0" dirty="0">
                <a:ln>
                  <a:noFill/>
                </a:ln>
                <a:solidFill>
                  <a:srgbClr val="000000"/>
                </a:solidFill>
                <a:effectLst/>
                <a:uLnTx/>
                <a:uFillTx/>
                <a:latin typeface="+mn-ea"/>
              </a:rPr>
              <a:t>https://www.jetro.go.jp/biznews/2022/12/df2ee82495881873.html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           </a:t>
            </a:r>
          </a:p>
        </p:txBody>
      </p:sp>
    </p:spTree>
    <p:extLst>
      <p:ext uri="{BB962C8B-B14F-4D97-AF65-F5344CB8AC3E}">
        <p14:creationId xmlns:p14="http://schemas.microsoft.com/office/powerpoint/2010/main" val="40319199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米国ではオンラインサービスの普及に伴い、デジタル</a:t>
            </a:r>
            <a:r>
              <a:rPr lang="en-US" altLang="ja-JP" sz="1600" b="1" dirty="0">
                <a:solidFill>
                  <a:srgbClr val="000000"/>
                </a:solidFill>
                <a:latin typeface="+mn-ea"/>
              </a:rPr>
              <a:t>ID</a:t>
            </a:r>
            <a:r>
              <a:rPr lang="ja-JP" altLang="en-US" sz="1600" b="1" dirty="0">
                <a:solidFill>
                  <a:srgbClr val="000000"/>
                </a:solidFill>
                <a:latin typeface="+mn-ea"/>
              </a:rPr>
              <a:t>の活用に係るエコシステムやステークホルダーの定義、フレームワークの作成などに向けた政策が実施されている</a:t>
            </a:r>
          </a:p>
        </p:txBody>
      </p:sp>
      <p:sp>
        <p:nvSpPr>
          <p:cNvPr id="9" name="ホームベース 8"/>
          <p:cNvSpPr/>
          <p:nvPr/>
        </p:nvSpPr>
        <p:spPr>
          <a:xfrm>
            <a:off x="351274" y="3521522"/>
            <a:ext cx="9243021" cy="30742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9" name="楕円 18"/>
          <p:cNvSpPr/>
          <p:nvPr/>
        </p:nvSpPr>
        <p:spPr>
          <a:xfrm>
            <a:off x="4884020" y="3419046"/>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0" name="テキスト ボックス 19"/>
          <p:cNvSpPr txBox="1"/>
          <p:nvPr/>
        </p:nvSpPr>
        <p:spPr>
          <a:xfrm>
            <a:off x="4934248" y="3532780"/>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mn-ea"/>
              </a:rPr>
              <a:t>2011</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1" name="楕円 20"/>
          <p:cNvSpPr/>
          <p:nvPr/>
        </p:nvSpPr>
        <p:spPr>
          <a:xfrm>
            <a:off x="7054690" y="3419046"/>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2" name="テキスト ボックス 21"/>
          <p:cNvSpPr txBox="1"/>
          <p:nvPr/>
        </p:nvSpPr>
        <p:spPr>
          <a:xfrm>
            <a:off x="7104918" y="3532780"/>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2021</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3" name="四角形吹き出し 22"/>
          <p:cNvSpPr/>
          <p:nvPr/>
        </p:nvSpPr>
        <p:spPr>
          <a:xfrm>
            <a:off x="2433784" y="1567293"/>
            <a:ext cx="2844800" cy="1363094"/>
          </a:xfrm>
          <a:prstGeom prst="wedgeRectCallout">
            <a:avLst>
              <a:gd name="adj1" fmla="val 43162"/>
              <a:gd name="adj2" fmla="val 87582"/>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a:ln>
                  <a:noFill/>
                </a:ln>
                <a:solidFill>
                  <a:srgbClr val="000000"/>
                </a:solidFill>
                <a:effectLst/>
                <a:uLnTx/>
                <a:uFillTx/>
                <a:latin typeface="+mn-ea"/>
                <a:cs typeface="+mn-cs"/>
              </a:rPr>
              <a:t>NSTIC</a:t>
            </a:r>
            <a:r>
              <a:rPr kumimoji="1" lang="ja-JP" altLang="en-US" sz="1200" b="1" i="0" u="sng" strike="noStrike" kern="1200" cap="none" spc="0" normalizeH="0" baseline="0" noProof="0" dirty="0">
                <a:ln>
                  <a:noFill/>
                </a:ln>
                <a:solidFill>
                  <a:srgbClr val="000000"/>
                </a:solidFill>
                <a:effectLst/>
                <a:uLnTx/>
                <a:uFillTx/>
                <a:latin typeface="+mn-ea"/>
                <a:cs typeface="+mn-cs"/>
              </a:rPr>
              <a:t>（</a:t>
            </a:r>
            <a:r>
              <a:rPr kumimoji="1" lang="en-US" altLang="ja-JP" sz="1200" b="1" i="0" u="sng" strike="noStrike" kern="1200" cap="none" spc="0" normalizeH="0" baseline="0" noProof="0" dirty="0">
                <a:ln>
                  <a:noFill/>
                </a:ln>
                <a:solidFill>
                  <a:srgbClr val="000000"/>
                </a:solidFill>
                <a:effectLst/>
                <a:uLnTx/>
                <a:uFillTx/>
                <a:latin typeface="+mn-ea"/>
                <a:cs typeface="+mn-cs"/>
              </a:rPr>
              <a:t>2011</a:t>
            </a:r>
            <a:r>
              <a:rPr kumimoji="1" lang="ja-JP" altLang="en-US" sz="1200" b="1" i="0" u="sng" strike="noStrike" kern="1200" cap="none" spc="0" normalizeH="0" baseline="0" noProof="0" dirty="0">
                <a:ln>
                  <a:noFill/>
                </a:ln>
                <a:solidFill>
                  <a:srgbClr val="000000"/>
                </a:solidFill>
                <a:effectLst/>
                <a:uLnTx/>
                <a:uFillTx/>
                <a:latin typeface="+mn-ea"/>
                <a:cs typeface="+mn-cs"/>
              </a:rPr>
              <a:t>～）</a:t>
            </a:r>
            <a:r>
              <a:rPr kumimoji="1" lang="en-US" altLang="ja-JP" sz="1200" b="1" i="0" strike="noStrike" kern="1200" cap="none" spc="0" normalizeH="0" baseline="30000" noProof="0" dirty="0">
                <a:ln>
                  <a:noFill/>
                </a:ln>
                <a:solidFill>
                  <a:srgbClr val="000000"/>
                </a:solidFill>
                <a:effectLst/>
                <a:uLnTx/>
                <a:uFillTx/>
                <a:latin typeface="+mn-ea"/>
                <a:cs typeface="+mn-cs"/>
              </a:rPr>
              <a:t>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オンライン</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管理における参加者・役割を定義するとともに、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プロバイダーや属性情報提供者といった、参加者の責任に対して 「公正な情報取り扱い原則」を定め、プライバシーを保護した</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識別・認証を推進する</a:t>
            </a:r>
            <a:endParaRPr kumimoji="1" lang="en-US" altLang="ja-JP" sz="1200" b="1" i="0" u="none" strike="noStrike" kern="1200" cap="none" spc="0" normalizeH="0" baseline="0" noProof="0" dirty="0">
              <a:ln>
                <a:noFill/>
              </a:ln>
              <a:solidFill>
                <a:srgbClr val="FF0000"/>
              </a:solidFill>
              <a:effectLst/>
              <a:uLnTx/>
              <a:uFillTx/>
              <a:latin typeface="+mn-ea"/>
              <a:cs typeface="+mn-cs"/>
            </a:endParaRPr>
          </a:p>
        </p:txBody>
      </p:sp>
      <p:sp>
        <p:nvSpPr>
          <p:cNvPr id="24" name="四角形吹き出し 23"/>
          <p:cNvSpPr/>
          <p:nvPr/>
        </p:nvSpPr>
        <p:spPr>
          <a:xfrm>
            <a:off x="5840344" y="4494859"/>
            <a:ext cx="2705132" cy="1324449"/>
          </a:xfrm>
          <a:prstGeom prst="wedgeRectCallout">
            <a:avLst>
              <a:gd name="adj1" fmla="val 8187"/>
              <a:gd name="adj2" fmla="val -91081"/>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defRPr/>
            </a:pPr>
            <a:r>
              <a:rPr kumimoji="1" lang="en-US" altLang="ja-JP" sz="1200" b="1" i="0" u="sng" strike="noStrike" kern="1200" cap="none" spc="0" normalizeH="0" baseline="0" noProof="0" dirty="0">
                <a:ln>
                  <a:noFill/>
                </a:ln>
                <a:solidFill>
                  <a:srgbClr val="000000"/>
                </a:solidFill>
                <a:effectLst/>
                <a:uLnTx/>
                <a:uFillTx/>
                <a:latin typeface="+mn-ea"/>
                <a:cs typeface="+mn-cs"/>
              </a:rPr>
              <a:t>IDIA</a:t>
            </a:r>
            <a:r>
              <a:rPr kumimoji="1" lang="ja-JP" altLang="en-US" sz="1200" b="1" i="0" u="sng" strike="noStrike" kern="1200" cap="none" spc="0" normalizeH="0" baseline="0" noProof="0" dirty="0">
                <a:ln>
                  <a:noFill/>
                </a:ln>
                <a:solidFill>
                  <a:srgbClr val="000000"/>
                </a:solidFill>
                <a:effectLst/>
                <a:uLnTx/>
                <a:uFillTx/>
                <a:latin typeface="+mn-ea"/>
                <a:cs typeface="+mn-cs"/>
              </a:rPr>
              <a:t>（</a:t>
            </a:r>
            <a:r>
              <a:rPr kumimoji="1" lang="en-US" altLang="ja-JP" sz="1200" b="1" i="0" u="sng" strike="noStrike" kern="1200" cap="none" spc="0" normalizeH="0" baseline="0" noProof="0" dirty="0">
                <a:ln>
                  <a:noFill/>
                </a:ln>
                <a:solidFill>
                  <a:srgbClr val="000000"/>
                </a:solidFill>
                <a:effectLst/>
                <a:uLnTx/>
                <a:uFillTx/>
                <a:latin typeface="+mn-ea"/>
                <a:cs typeface="+mn-cs"/>
              </a:rPr>
              <a:t>2021</a:t>
            </a:r>
            <a:r>
              <a:rPr kumimoji="1" lang="ja-JP" altLang="en-US" sz="1200" b="1" i="0" u="sng" strike="noStrike" kern="1200" cap="none" spc="0" normalizeH="0" baseline="0" noProof="0" dirty="0">
                <a:ln>
                  <a:noFill/>
                </a:ln>
                <a:solidFill>
                  <a:srgbClr val="000000"/>
                </a:solidFill>
                <a:effectLst/>
                <a:uLnTx/>
                <a:uFillTx/>
                <a:latin typeface="+mn-ea"/>
                <a:cs typeface="+mn-cs"/>
              </a:rPr>
              <a:t>～）</a:t>
            </a:r>
            <a:r>
              <a:rPr lang="en-US" altLang="ja-JP" sz="1200" b="1" baseline="30000" noProof="0" dirty="0">
                <a:solidFill>
                  <a:srgbClr val="000000"/>
                </a:solidFill>
                <a:latin typeface="+mn-ea"/>
              </a:rPr>
              <a:t>3</a:t>
            </a:r>
            <a:r>
              <a:rPr lang="en-US" altLang="ja-JP" sz="1200" b="1" baseline="30000" dirty="0">
                <a:solidFill>
                  <a:srgbClr val="000000"/>
                </a:solidFill>
                <a:latin typeface="+mn-ea"/>
              </a:rPr>
              <a:t>,4</a:t>
            </a:r>
            <a:endParaRPr kumimoji="1" lang="en-US" altLang="ja-JP" sz="12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デジタル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のインフラ整備を進めるための超党的な法案であり、法制化されれば、連邦政府は官民協力のもと、タスクフォースの設立、デジタル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フレームワークの作成などを行う</a:t>
            </a:r>
            <a:endParaRPr kumimoji="1" lang="ja-JP" altLang="en-US" sz="1200" b="1" i="0" u="none" strike="noStrike" kern="1200" cap="none" spc="0" normalizeH="0" baseline="0" noProof="0" dirty="0">
              <a:ln>
                <a:noFill/>
              </a:ln>
              <a:solidFill>
                <a:srgbClr val="FF0000"/>
              </a:solidFill>
              <a:effectLst/>
              <a:uLnTx/>
              <a:uFillTx/>
              <a:latin typeface="+mn-ea"/>
              <a:cs typeface="+mn-cs"/>
            </a:endParaRPr>
          </a:p>
        </p:txBody>
      </p:sp>
      <p:sp>
        <p:nvSpPr>
          <p:cNvPr id="14" name="正方形/長方形 13"/>
          <p:cNvSpPr/>
          <p:nvPr/>
        </p:nvSpPr>
        <p:spPr>
          <a:xfrm>
            <a:off x="331490" y="5922242"/>
            <a:ext cx="6724630" cy="7848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https://obamawhitehouse.archives.gov/sites/default/files/rss_viewer/NSTICstrategy_041511.pdf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2</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https://www.aclu.org/news/national-security/dont-put-your-trust-trusted-identities</a:t>
            </a:r>
            <a:endParaRPr kumimoji="1" lang="en-US" altLang="ja-JP" sz="900" b="0" i="0" u="none" strike="noStrike" kern="1200" cap="none" spc="0" normalizeH="0" baseline="0" noProof="0" dirty="0">
              <a:ln>
                <a:noFill/>
              </a:ln>
              <a:solidFill>
                <a:srgbClr val="000000"/>
              </a:solidFill>
              <a:effectLst/>
              <a:uLnTx/>
              <a:uFillTx/>
              <a:latin typeface="+mn-ea"/>
              <a:cs typeface="+mn-cs"/>
              <a:hlinkClick r:id="rId2"/>
            </a:endParaRPr>
          </a:p>
          <a:p>
            <a:pPr lvl="0">
              <a:defRPr/>
            </a:pP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https://www.congress.gov/bill/117th-congress/house-bill/4258/text?r=81</a:t>
            </a:r>
          </a:p>
          <a:p>
            <a:pPr lvl="0">
              <a:defRPr/>
            </a:pPr>
            <a:r>
              <a:rPr lang="en-US" altLang="ja-JP" sz="900" dirty="0">
                <a:solidFill>
                  <a:srgbClr val="000000"/>
                </a:solidFill>
                <a:latin typeface="+mn-ea"/>
              </a:rPr>
              <a:t>4</a:t>
            </a:r>
            <a:r>
              <a:rPr lang="ja-JP" altLang="en-US" sz="900" dirty="0">
                <a:solidFill>
                  <a:srgbClr val="000000"/>
                </a:solidFill>
                <a:latin typeface="+mn-ea"/>
              </a:rPr>
              <a:t>　</a:t>
            </a:r>
            <a:r>
              <a:rPr lang="en-US" altLang="ja-JP" sz="900" dirty="0">
                <a:solidFill>
                  <a:srgbClr val="000000"/>
                </a:solidFill>
                <a:latin typeface="+mn-ea"/>
              </a:rPr>
              <a:t>https://findbiometrics.com/new-us-digital-identity-act-expected-pass-paving-way-next-gen-id-70702/</a:t>
            </a:r>
            <a:endParaRPr lang="ja-JP" altLang="en-US" sz="900" dirty="0">
              <a:solidFill>
                <a:srgbClr val="000000"/>
              </a:solidFill>
              <a:latin typeface="+mn-ea"/>
            </a:endParaRPr>
          </a:p>
        </p:txBody>
      </p:sp>
    </p:spTree>
    <p:extLst>
      <p:ext uri="{BB962C8B-B14F-4D97-AF65-F5344CB8AC3E}">
        <p14:creationId xmlns:p14="http://schemas.microsoft.com/office/powerpoint/2010/main" val="21712288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NSTIC</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米国政府が</a:t>
            </a:r>
            <a:r>
              <a:rPr lang="en-US" altLang="ja-JP" sz="1600" b="1" dirty="0">
                <a:solidFill>
                  <a:srgbClr val="000000"/>
                </a:solidFill>
                <a:latin typeface="+mn-ea"/>
              </a:rPr>
              <a:t>2011</a:t>
            </a:r>
            <a:r>
              <a:rPr lang="ja-JP" altLang="en-US" sz="1600" b="1" dirty="0">
                <a:solidFill>
                  <a:srgbClr val="000000"/>
                </a:solidFill>
                <a:latin typeface="+mn-ea"/>
              </a:rPr>
              <a:t>年に発表した「サイバースペースにおける信頼あるアイデンティティのための国家戦略」</a:t>
            </a:r>
            <a:r>
              <a:rPr lang="en-US" altLang="ja-JP" sz="1600" b="1" baseline="30000" dirty="0">
                <a:solidFill>
                  <a:srgbClr val="000000"/>
                </a:solidFill>
                <a:latin typeface="+mn-ea"/>
              </a:rPr>
              <a:t>1,2</a:t>
            </a:r>
            <a:r>
              <a:rPr lang="ja-JP" altLang="en-US" sz="1600" b="1" dirty="0">
                <a:solidFill>
                  <a:srgbClr val="000000"/>
                </a:solidFill>
                <a:latin typeface="+mn-ea"/>
              </a:rPr>
              <a:t>（</a:t>
            </a:r>
            <a:r>
              <a:rPr lang="en-US" altLang="ja-JP" sz="1600" b="1" dirty="0">
                <a:solidFill>
                  <a:srgbClr val="000000"/>
                </a:solidFill>
                <a:latin typeface="+mn-ea"/>
              </a:rPr>
              <a:t>NSTIC</a:t>
            </a:r>
            <a:r>
              <a:rPr lang="ja-JP" altLang="en-US" sz="1600" b="1" dirty="0">
                <a:solidFill>
                  <a:srgbClr val="000000"/>
                </a:solidFill>
                <a:latin typeface="+mn-ea"/>
              </a:rPr>
              <a:t>）は、オンライン</a:t>
            </a:r>
            <a:r>
              <a:rPr lang="en-US" altLang="ja-JP" sz="1600" b="1" dirty="0">
                <a:solidFill>
                  <a:srgbClr val="000000"/>
                </a:solidFill>
                <a:latin typeface="+mn-ea"/>
              </a:rPr>
              <a:t>ID</a:t>
            </a:r>
            <a:r>
              <a:rPr lang="ja-JP" altLang="en-US" sz="1600" b="1" dirty="0">
                <a:solidFill>
                  <a:srgbClr val="000000"/>
                </a:solidFill>
                <a:latin typeface="+mn-ea"/>
              </a:rPr>
              <a:t>管理における参加者・役割を定義（アイデンティティエコシステム）するとともに、</a:t>
            </a:r>
            <a:r>
              <a:rPr lang="en-US" altLang="ja-JP" sz="1600" b="1" dirty="0">
                <a:solidFill>
                  <a:srgbClr val="000000"/>
                </a:solidFill>
                <a:latin typeface="+mn-ea"/>
              </a:rPr>
              <a:t>ID</a:t>
            </a:r>
            <a:r>
              <a:rPr lang="ja-JP" altLang="en-US" sz="1600" b="1" dirty="0">
                <a:solidFill>
                  <a:srgbClr val="000000"/>
                </a:solidFill>
                <a:latin typeface="+mn-ea"/>
              </a:rPr>
              <a:t>プロバイダーや</a:t>
            </a:r>
            <a:r>
              <a:rPr lang="ja-JP" altLang="en-US" sz="1600" b="1" dirty="0" smtClean="0">
                <a:solidFill>
                  <a:srgbClr val="000000"/>
                </a:solidFill>
                <a:latin typeface="+mn-ea"/>
              </a:rPr>
              <a:t>属性情報プロバイダーといったエコシステム</a:t>
            </a:r>
            <a:r>
              <a:rPr lang="ja-JP" altLang="en-US" sz="1600" b="1" dirty="0">
                <a:solidFill>
                  <a:srgbClr val="000000"/>
                </a:solidFill>
                <a:latin typeface="+mn-ea"/>
              </a:rPr>
              <a:t>の</a:t>
            </a:r>
            <a:r>
              <a:rPr lang="ja-JP" altLang="en-US" sz="1600" b="1" dirty="0" smtClean="0">
                <a:solidFill>
                  <a:srgbClr val="000000"/>
                </a:solidFill>
                <a:latin typeface="+mn-ea"/>
              </a:rPr>
              <a:t>各参加者に</a:t>
            </a:r>
            <a:r>
              <a:rPr lang="ja-JP" altLang="en-US" sz="1600" b="1" dirty="0">
                <a:solidFill>
                  <a:srgbClr val="000000"/>
                </a:solidFill>
                <a:latin typeface="+mn-ea"/>
              </a:rPr>
              <a:t>対して 「公正な情報取り扱い原則」</a:t>
            </a:r>
            <a:r>
              <a:rPr lang="en-US" altLang="ja-JP" sz="1600" b="1" dirty="0">
                <a:solidFill>
                  <a:srgbClr val="000000"/>
                </a:solidFill>
                <a:latin typeface="+mn-ea"/>
              </a:rPr>
              <a:t>(FIPPs)</a:t>
            </a:r>
            <a:r>
              <a:rPr lang="ja-JP" altLang="en-US" sz="1600" b="1" dirty="0">
                <a:solidFill>
                  <a:srgbClr val="000000"/>
                </a:solidFill>
                <a:latin typeface="+mn-ea"/>
              </a:rPr>
              <a:t>を定め、よりプライバシーを保護</a:t>
            </a:r>
            <a:r>
              <a:rPr lang="ja-JP" altLang="en-US" sz="1600" b="1" dirty="0" smtClean="0">
                <a:solidFill>
                  <a:srgbClr val="000000"/>
                </a:solidFill>
                <a:latin typeface="+mn-ea"/>
              </a:rPr>
              <a:t>した</a:t>
            </a:r>
            <a:r>
              <a:rPr lang="ja-JP" altLang="en-US" sz="1600" b="1" dirty="0">
                <a:solidFill>
                  <a:srgbClr val="000000"/>
                </a:solidFill>
                <a:latin typeface="+mn-ea"/>
              </a:rPr>
              <a:t>識別</a:t>
            </a:r>
            <a:r>
              <a:rPr lang="ja-JP" altLang="en-US" sz="1600" b="1" dirty="0" smtClean="0">
                <a:solidFill>
                  <a:srgbClr val="000000"/>
                </a:solidFill>
                <a:latin typeface="+mn-ea"/>
              </a:rPr>
              <a:t>・</a:t>
            </a:r>
            <a:r>
              <a:rPr lang="ja-JP" altLang="en-US" sz="1600" b="1" dirty="0">
                <a:solidFill>
                  <a:srgbClr val="000000"/>
                </a:solidFill>
                <a:latin typeface="+mn-ea"/>
              </a:rPr>
              <a:t>認証環境を推進するイニシアチブである</a:t>
            </a:r>
          </a:p>
        </p:txBody>
      </p:sp>
      <p:sp>
        <p:nvSpPr>
          <p:cNvPr id="14" name="正方形/長方形 13"/>
          <p:cNvSpPr/>
          <p:nvPr/>
        </p:nvSpPr>
        <p:spPr>
          <a:xfrm>
            <a:off x="331490" y="5922242"/>
            <a:ext cx="6724630"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https://obamawhitehouse.archives.gov/sites/default/files/rss_viewer/NSTICstrategy_041511.pdf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2</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https://www.aclu.org/news/national-security/dont-put-your-trust-trusted-identities</a:t>
            </a:r>
            <a:endParaRPr kumimoji="1" lang="ja-JP" altLang="en-US" sz="900" b="0" i="0" u="none" strike="noStrike" kern="1200" cap="none" spc="0" normalizeH="0" baseline="0" noProof="0" dirty="0">
              <a:ln>
                <a:noFill/>
              </a:ln>
              <a:solidFill>
                <a:srgbClr val="000000"/>
              </a:solidFill>
              <a:effectLst/>
              <a:uLnTx/>
              <a:uFillTx/>
              <a:latin typeface="+mn-ea"/>
              <a:cs typeface="+mn-cs"/>
            </a:endParaRPr>
          </a:p>
        </p:txBody>
      </p:sp>
      <p:pic>
        <p:nvPicPr>
          <p:cNvPr id="15" name="図 14"/>
          <p:cNvPicPr>
            <a:picLocks noChangeAspect="1"/>
          </p:cNvPicPr>
          <p:nvPr/>
        </p:nvPicPr>
        <p:blipFill>
          <a:blip r:embed="rId2"/>
          <a:stretch>
            <a:fillRect/>
          </a:stretch>
        </p:blipFill>
        <p:spPr>
          <a:xfrm>
            <a:off x="366704" y="2431952"/>
            <a:ext cx="5116593" cy="3211845"/>
          </a:xfrm>
          <a:prstGeom prst="rect">
            <a:avLst/>
          </a:prstGeom>
        </p:spPr>
      </p:pic>
      <p:sp>
        <p:nvSpPr>
          <p:cNvPr id="16" name="ホームベース 15"/>
          <p:cNvSpPr/>
          <p:nvPr/>
        </p:nvSpPr>
        <p:spPr>
          <a:xfrm>
            <a:off x="5483299" y="2592122"/>
            <a:ext cx="417785" cy="2215056"/>
          </a:xfrm>
          <a:prstGeom prst="homePlate">
            <a:avLst>
              <a:gd name="adj" fmla="val 100000"/>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7" name="ホームベース 16"/>
          <p:cNvSpPr/>
          <p:nvPr/>
        </p:nvSpPr>
        <p:spPr>
          <a:xfrm>
            <a:off x="5483299" y="4906766"/>
            <a:ext cx="417785" cy="711287"/>
          </a:xfrm>
          <a:prstGeom prst="homePlate">
            <a:avLst>
              <a:gd name="adj" fmla="val 113040"/>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8" name="正方形/長方形 17"/>
          <p:cNvSpPr/>
          <p:nvPr/>
        </p:nvSpPr>
        <p:spPr>
          <a:xfrm>
            <a:off x="6011444" y="2592122"/>
            <a:ext cx="3562770" cy="2215056"/>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トラストフレームワーク</a:t>
            </a:r>
            <a:endParaRPr kumimoji="1" lang="en-US" altLang="ja-JP" sz="1400" b="1"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プロバイダー、</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Relying</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Party</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（依拠当事者）、属性情報提供者、認定当局などの参加者が共通認識をもって連携するコミュニティを指す</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各参加者は複数のトラストフレームワークを横断して参加している場合もあり、下記のアイデンティティエコシステムフレームワークを基礎として相互運用性を確保するとしている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証明情報の格納先（ウォレット等にあたる）として</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媒体（</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 medium</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）という用語を用いている</a:t>
            </a: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5" name="正方形/長方形 24"/>
          <p:cNvSpPr/>
          <p:nvPr/>
        </p:nvSpPr>
        <p:spPr>
          <a:xfrm>
            <a:off x="6011444" y="4899662"/>
            <a:ext cx="3563068" cy="734935"/>
          </a:xfrm>
          <a:prstGeom prst="rect">
            <a:avLst/>
          </a:prstGeom>
          <a:noFill/>
          <a:ln w="19050">
            <a:solidFill>
              <a:schemeClr val="accent2">
                <a:lumMod val="10000"/>
                <a:lumOff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エコシステムフレームワーク</a:t>
            </a:r>
            <a:endParaRPr kumimoji="1" lang="en-US" altLang="ja-JP" sz="1400" b="1"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相互運用性を持たせるための標準やリスクモデル、プライバシーポリシー・要件など、基礎となるもの</a:t>
            </a:r>
          </a:p>
        </p:txBody>
      </p:sp>
      <p:cxnSp>
        <p:nvCxnSpPr>
          <p:cNvPr id="26" name="直線コネクタ 25"/>
          <p:cNvCxnSpPr/>
          <p:nvPr/>
        </p:nvCxnSpPr>
        <p:spPr>
          <a:xfrm>
            <a:off x="5483299" y="4863137"/>
            <a:ext cx="4104000" cy="0"/>
          </a:xfrm>
          <a:prstGeom prst="line">
            <a:avLst/>
          </a:prstGeom>
          <a:ln w="1905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27" name="テキスト ボックス 26"/>
          <p:cNvSpPr txBox="1"/>
          <p:nvPr/>
        </p:nvSpPr>
        <p:spPr>
          <a:xfrm>
            <a:off x="2945051" y="2021377"/>
            <a:ext cx="4020207" cy="275897"/>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NSTIC</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の定めるアイデンティティエコシステムの概要</a:t>
            </a:r>
          </a:p>
        </p:txBody>
      </p:sp>
    </p:spTree>
    <p:extLst>
      <p:ext uri="{BB962C8B-B14F-4D97-AF65-F5344CB8AC3E}">
        <p14:creationId xmlns:p14="http://schemas.microsoft.com/office/powerpoint/2010/main" val="22682953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The Improving Digital Identity Act of 2021 (IDIA)</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13" name="テキスト ボックス 12"/>
          <p:cNvSpPr txBox="1"/>
          <p:nvPr/>
        </p:nvSpPr>
        <p:spPr>
          <a:xfrm>
            <a:off x="331490" y="747797"/>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米国では</a:t>
            </a:r>
            <a:r>
              <a:rPr lang="en-US" altLang="ja-JP" sz="1600" b="1" dirty="0">
                <a:solidFill>
                  <a:srgbClr val="000000"/>
                </a:solidFill>
                <a:latin typeface="+mn-ea"/>
              </a:rPr>
              <a:t>2021</a:t>
            </a:r>
            <a:r>
              <a:rPr lang="ja-JP" altLang="en-US" sz="1600" b="1" dirty="0">
                <a:solidFill>
                  <a:srgbClr val="000000"/>
                </a:solidFill>
                <a:latin typeface="+mn-ea"/>
              </a:rPr>
              <a:t>年</a:t>
            </a:r>
            <a:r>
              <a:rPr lang="en-US" altLang="ja-JP" sz="1600" b="1" dirty="0">
                <a:solidFill>
                  <a:srgbClr val="000000"/>
                </a:solidFill>
                <a:latin typeface="+mn-ea"/>
              </a:rPr>
              <a:t>6</a:t>
            </a:r>
            <a:r>
              <a:rPr lang="ja-JP" altLang="en-US" sz="1600" b="1" dirty="0">
                <a:solidFill>
                  <a:srgbClr val="000000"/>
                </a:solidFill>
                <a:latin typeface="+mn-ea"/>
              </a:rPr>
              <a:t>月にデジタル</a:t>
            </a:r>
            <a:r>
              <a:rPr lang="en-US" altLang="ja-JP" sz="1600" b="1" dirty="0">
                <a:solidFill>
                  <a:srgbClr val="000000"/>
                </a:solidFill>
                <a:latin typeface="+mn-ea"/>
              </a:rPr>
              <a:t>ID</a:t>
            </a:r>
            <a:r>
              <a:rPr lang="ja-JP" altLang="en-US" sz="1600" b="1" dirty="0">
                <a:solidFill>
                  <a:srgbClr val="000000"/>
                </a:solidFill>
                <a:latin typeface="+mn-ea"/>
              </a:rPr>
              <a:t>のインフラ整備を進めるための超党的な法案「</a:t>
            </a:r>
            <a:r>
              <a:rPr lang="en-US" altLang="ja-JP" sz="1600" b="1" dirty="0">
                <a:solidFill>
                  <a:srgbClr val="000000"/>
                </a:solidFill>
                <a:latin typeface="+mn-ea"/>
              </a:rPr>
              <a:t>The Improving Digital Identity Act of 2021 (IDIA)</a:t>
            </a:r>
            <a:r>
              <a:rPr lang="ja-JP" altLang="en-US" sz="1600" b="1" dirty="0">
                <a:solidFill>
                  <a:srgbClr val="000000"/>
                </a:solidFill>
                <a:latin typeface="+mn-ea"/>
              </a:rPr>
              <a:t>」</a:t>
            </a:r>
            <a:r>
              <a:rPr lang="en-US" altLang="ja-JP" sz="1600" b="1" baseline="30000" dirty="0">
                <a:solidFill>
                  <a:srgbClr val="000000"/>
                </a:solidFill>
                <a:latin typeface="+mn-ea"/>
              </a:rPr>
              <a:t>1,2</a:t>
            </a:r>
            <a:r>
              <a:rPr lang="ja-JP" altLang="en-US" sz="1600" b="1" dirty="0">
                <a:solidFill>
                  <a:srgbClr val="000000"/>
                </a:solidFill>
                <a:latin typeface="+mn-ea"/>
              </a:rPr>
              <a:t>が下院監視・政府改革委員会での検討後下院での可決が見込まれ</a:t>
            </a:r>
            <a:r>
              <a:rPr lang="en-US" altLang="ja-JP" sz="1600" b="1" dirty="0">
                <a:solidFill>
                  <a:srgbClr val="000000"/>
                </a:solidFill>
                <a:latin typeface="+mn-ea"/>
              </a:rPr>
              <a:t>2022</a:t>
            </a:r>
            <a:r>
              <a:rPr lang="ja-JP" altLang="en-US" sz="1600" b="1" dirty="0">
                <a:solidFill>
                  <a:srgbClr val="000000"/>
                </a:solidFill>
                <a:latin typeface="+mn-ea"/>
              </a:rPr>
              <a:t>年現在上院へも提出されており、法制化されれば連邦政府は官民協力の下、以下のような事項の実施を求める予定である</a:t>
            </a:r>
          </a:p>
        </p:txBody>
      </p:sp>
      <p:sp>
        <p:nvSpPr>
          <p:cNvPr id="19" name="正方形/長方形 18"/>
          <p:cNvSpPr/>
          <p:nvPr/>
        </p:nvSpPr>
        <p:spPr>
          <a:xfrm>
            <a:off x="331490" y="6174774"/>
            <a:ext cx="6724630"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https://www.congress.gov/bill/117th-congress/house-bill/4258/text?r=81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2</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https://findbiometrics.com/new-us-digital-identity-act-expected-pass-paving-way-next-gen-id-70702/</a:t>
            </a:r>
            <a:endParaRPr kumimoji="1" lang="ja-JP" altLang="en-US" sz="900" b="0" i="0" u="none" strike="noStrike" kern="1200" cap="none" spc="0" normalizeH="0" baseline="0" noProof="0" dirty="0">
              <a:ln>
                <a:noFill/>
              </a:ln>
              <a:solidFill>
                <a:srgbClr val="000000"/>
              </a:solidFill>
              <a:effectLst/>
              <a:uLnTx/>
              <a:uFillTx/>
              <a:latin typeface="+mn-ea"/>
              <a:cs typeface="+mn-cs"/>
            </a:endParaRPr>
          </a:p>
        </p:txBody>
      </p:sp>
      <p:sp>
        <p:nvSpPr>
          <p:cNvPr id="20" name="角丸四角形 19"/>
          <p:cNvSpPr/>
          <p:nvPr/>
        </p:nvSpPr>
        <p:spPr>
          <a:xfrm>
            <a:off x="677921" y="3101399"/>
            <a:ext cx="8426669" cy="907889"/>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mn-ea"/>
                <a:cs typeface="+mn-cs"/>
              </a:rPr>
              <a:t>デジタルアイデンティティイノベーション助成金</a:t>
            </a:r>
            <a:endParaRPr kumimoji="1" lang="en-US" altLang="ja-JP" sz="14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デジタル </a:t>
            </a:r>
            <a:r>
              <a:rPr kumimoji="1" lang="en-US" altLang="ja-JP" sz="1400" b="0" i="0" u="none" strike="noStrike" kern="1200" cap="none" spc="0" normalizeH="0" baseline="0" noProof="0" dirty="0">
                <a:ln>
                  <a:noFill/>
                </a:ln>
                <a:solidFill>
                  <a:srgbClr val="000000"/>
                </a:solidFill>
                <a:effectLst/>
                <a:uLnTx/>
                <a:uFillTx/>
                <a:latin typeface="+mn-ea"/>
                <a:cs typeface="+mn-cs"/>
              </a:rPr>
              <a:t>ID </a:t>
            </a:r>
            <a:r>
              <a:rPr kumimoji="1" lang="ja-JP" altLang="en-US" sz="1400" b="0" i="0" u="none" strike="noStrike" kern="1200" cap="none" spc="0" normalizeH="0" baseline="0" noProof="0" dirty="0">
                <a:ln>
                  <a:noFill/>
                </a:ln>
                <a:solidFill>
                  <a:srgbClr val="000000"/>
                </a:solidFill>
                <a:effectLst/>
                <a:uLnTx/>
                <a:uFillTx/>
                <a:latin typeface="+mn-ea"/>
                <a:cs typeface="+mn-cs"/>
              </a:rPr>
              <a:t>検証を可能にする高度で安全かつ相互運用可能なシステムの開発支援、及び運転免許証やその他の</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資格情報提供システムのアップグレード用として、州、地方、先住民族等に助成金を支給する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21" name="角丸四角形 20"/>
          <p:cNvSpPr/>
          <p:nvPr/>
        </p:nvSpPr>
        <p:spPr>
          <a:xfrm>
            <a:off x="677921" y="4084853"/>
            <a:ext cx="8426669" cy="899153"/>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mn-ea"/>
                <a:cs typeface="+mn-cs"/>
              </a:rPr>
              <a:t>デジタル</a:t>
            </a:r>
            <a:r>
              <a:rPr kumimoji="1" lang="en-US" altLang="ja-JP" sz="1400" b="1" i="0" u="sng" strike="noStrike" kern="1200" cap="none" spc="0" normalizeH="0" baseline="0" noProof="0" dirty="0">
                <a:ln>
                  <a:noFill/>
                </a:ln>
                <a:solidFill>
                  <a:srgbClr val="000000"/>
                </a:solidFill>
                <a:effectLst/>
                <a:uLnTx/>
                <a:uFillTx/>
                <a:latin typeface="+mn-ea"/>
                <a:cs typeface="+mn-cs"/>
              </a:rPr>
              <a:t>ID</a:t>
            </a:r>
            <a:r>
              <a:rPr kumimoji="1" lang="ja-JP" altLang="en-US" sz="1400" b="1" i="0" u="sng" strike="noStrike" kern="1200" cap="none" spc="0" normalizeH="0" baseline="0" noProof="0" dirty="0">
                <a:ln>
                  <a:noFill/>
                </a:ln>
                <a:solidFill>
                  <a:srgbClr val="000000"/>
                </a:solidFill>
                <a:effectLst/>
                <a:uLnTx/>
                <a:uFillTx/>
                <a:latin typeface="+mn-ea"/>
                <a:cs typeface="+mn-cs"/>
              </a:rPr>
              <a:t>フレームワークの作成</a:t>
            </a:r>
            <a:endParaRPr kumimoji="1" lang="en-US" altLang="ja-JP" sz="14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NIST</a:t>
            </a:r>
            <a:r>
              <a:rPr kumimoji="1" lang="ja-JP" altLang="en-US" sz="1400" b="0" i="0" u="none" strike="noStrike" kern="1200" cap="none" spc="0" normalizeH="0" baseline="0" noProof="0" dirty="0">
                <a:ln>
                  <a:noFill/>
                </a:ln>
                <a:solidFill>
                  <a:srgbClr val="000000"/>
                </a:solidFill>
                <a:effectLst/>
                <a:uLnTx/>
                <a:uFillTx/>
                <a:latin typeface="+mn-ea"/>
                <a:cs typeface="+mn-cs"/>
              </a:rPr>
              <a:t>は、連邦、州および地方自治体がデジタル </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検証をサポートするサービスを提供する際に従うべきガイドとして、標準、方法論、手順およびプロセスのフレームワークの作成と定期的な更新を行う</a:t>
            </a:r>
          </a:p>
        </p:txBody>
      </p:sp>
      <p:sp>
        <p:nvSpPr>
          <p:cNvPr id="22" name="角丸四角形 21"/>
          <p:cNvSpPr/>
          <p:nvPr/>
        </p:nvSpPr>
        <p:spPr>
          <a:xfrm>
            <a:off x="677921" y="5091422"/>
            <a:ext cx="8426669" cy="907889"/>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mn-ea"/>
                <a:cs typeface="+mn-cs"/>
              </a:rPr>
              <a:t>会計検査院による調査</a:t>
            </a:r>
            <a:endParaRPr kumimoji="1" lang="en-US" altLang="ja-JP" sz="14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合衆国会計検査官（</a:t>
            </a:r>
            <a:r>
              <a:rPr kumimoji="1" lang="en-US" altLang="ja-JP" sz="1400" b="0" i="0" u="none" strike="noStrike" kern="1200" cap="none" spc="0" normalizeH="0" baseline="0" noProof="0" dirty="0">
                <a:ln>
                  <a:noFill/>
                </a:ln>
                <a:solidFill>
                  <a:srgbClr val="000000"/>
                </a:solidFill>
                <a:effectLst/>
                <a:uLnTx/>
                <a:uFillTx/>
                <a:latin typeface="+mn-ea"/>
                <a:cs typeface="+mn-cs"/>
              </a:rPr>
              <a:t>GAO</a:t>
            </a:r>
            <a:r>
              <a:rPr kumimoji="1" lang="ja-JP" altLang="en-US" sz="1400" b="0" i="0" u="none" strike="noStrike" kern="1200" cap="none" spc="0" normalizeH="0" baseline="0" noProof="0" dirty="0">
                <a:ln>
                  <a:noFill/>
                </a:ln>
                <a:solidFill>
                  <a:srgbClr val="000000"/>
                </a:solidFill>
                <a:effectLst/>
                <a:uLnTx/>
                <a:uFillTx/>
                <a:latin typeface="+mn-ea"/>
                <a:cs typeface="+mn-cs"/>
              </a:rPr>
              <a:t>）は法律施行後</a:t>
            </a:r>
            <a:r>
              <a:rPr kumimoji="1" lang="en-US" altLang="ja-JP" sz="1400" b="0" i="0" u="none" strike="noStrike" kern="1200" cap="none" spc="0" normalizeH="0" baseline="0" noProof="0" dirty="0">
                <a:ln>
                  <a:noFill/>
                </a:ln>
                <a:solidFill>
                  <a:srgbClr val="000000"/>
                </a:solidFill>
                <a:effectLst/>
                <a:uLnTx/>
                <a:uFillTx/>
                <a:latin typeface="+mn-ea"/>
                <a:cs typeface="+mn-cs"/>
              </a:rPr>
              <a:t>1</a:t>
            </a:r>
            <a:r>
              <a:rPr kumimoji="1" lang="ja-JP" altLang="en-US" sz="1400" b="0" i="0" u="none" strike="noStrike" kern="1200" cap="none" spc="0" normalizeH="0" baseline="0" noProof="0" dirty="0">
                <a:ln>
                  <a:noFill/>
                </a:ln>
                <a:solidFill>
                  <a:srgbClr val="000000"/>
                </a:solidFill>
                <a:effectLst/>
                <a:uLnTx/>
                <a:uFillTx/>
                <a:latin typeface="+mn-ea"/>
                <a:cs typeface="+mn-cs"/>
              </a:rPr>
              <a:t>年以内に、デジタル</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の採用の増加および普及による推定・潜在的な費用効果の調査や、非政府組織による社会保障番号の収集と保持に関する法的規制要件の分析を行う</a:t>
            </a:r>
          </a:p>
        </p:txBody>
      </p:sp>
      <p:sp>
        <p:nvSpPr>
          <p:cNvPr id="23" name="角丸四角形 22"/>
          <p:cNvSpPr/>
          <p:nvPr/>
        </p:nvSpPr>
        <p:spPr>
          <a:xfrm>
            <a:off x="677921" y="2054987"/>
            <a:ext cx="8426669" cy="900638"/>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000000"/>
                </a:solidFill>
                <a:effectLst/>
                <a:uLnTx/>
                <a:uFillTx/>
                <a:latin typeface="+mn-ea"/>
                <a:cs typeface="+mn-cs"/>
              </a:rPr>
              <a:t>Improving Digital Identity Task Force</a:t>
            </a:r>
            <a:r>
              <a:rPr kumimoji="1" lang="ja-JP" altLang="en-US" sz="1400" b="1" i="0" u="sng" strike="noStrike" kern="1200" cap="none" spc="0" normalizeH="0" baseline="0" noProof="0" dirty="0">
                <a:ln>
                  <a:noFill/>
                </a:ln>
                <a:solidFill>
                  <a:srgbClr val="000000"/>
                </a:solidFill>
                <a:effectLst/>
                <a:uLnTx/>
                <a:uFillTx/>
                <a:latin typeface="+mn-ea"/>
                <a:cs typeface="+mn-cs"/>
              </a:rPr>
              <a:t>の設立</a:t>
            </a:r>
            <a:endParaRPr kumimoji="1" lang="en-US" altLang="ja-JP" sz="14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連邦、州、準州等の機関が、物理的</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とデジタル</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資格情報間のセキュリティを強化する安全な方法を開発するための政府全体の取り組みの確立、調整を行うタスクフォースを大統領府に設置する</a:t>
            </a:r>
          </a:p>
        </p:txBody>
      </p:sp>
      <p:sp>
        <p:nvSpPr>
          <p:cNvPr id="24" name="テキスト ボックス 23"/>
          <p:cNvSpPr txBox="1"/>
          <p:nvPr/>
        </p:nvSpPr>
        <p:spPr>
          <a:xfrm>
            <a:off x="3844604" y="1703525"/>
            <a:ext cx="2216792" cy="275897"/>
          </a:xfrm>
          <a:prstGeom prst="rect">
            <a:avLst/>
          </a:prstGeom>
        </p:spPr>
        <p:txBody>
          <a:bodyPr vert="horz" wrap="none" lIns="0" tIns="45720" rIns="0" bIns="4572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IDIA</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における実施事項</a:t>
            </a:r>
          </a:p>
        </p:txBody>
      </p:sp>
    </p:spTree>
    <p:extLst>
      <p:ext uri="{BB962C8B-B14F-4D97-AF65-F5344CB8AC3E}">
        <p14:creationId xmlns:p14="http://schemas.microsoft.com/office/powerpoint/2010/main" val="21439865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0" name="正方形/長方形 9"/>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11" name="正方形/長方形 10"/>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smtClean="0">
                <a:solidFill>
                  <a:srgbClr val="000000"/>
                </a:solidFill>
                <a:latin typeface="+mn-ea"/>
              </a:rPr>
              <a:t>カナダ</a:t>
            </a:r>
            <a:r>
              <a:rPr lang="ja-JP" altLang="en-US" sz="1600" b="1" dirty="0">
                <a:solidFill>
                  <a:srgbClr val="000000"/>
                </a:solidFill>
                <a:latin typeface="+mn-ea"/>
              </a:rPr>
              <a:t>で</a:t>
            </a:r>
            <a:r>
              <a:rPr lang="ja-JP" altLang="en-US" sz="1600" b="1" dirty="0" smtClean="0">
                <a:solidFill>
                  <a:srgbClr val="000000"/>
                </a:solidFill>
                <a:latin typeface="+mn-ea"/>
              </a:rPr>
              <a:t>は社会</a:t>
            </a:r>
            <a:r>
              <a:rPr lang="ja-JP" altLang="en-US" sz="1600" b="1" dirty="0">
                <a:solidFill>
                  <a:srgbClr val="000000"/>
                </a:solidFill>
                <a:latin typeface="+mn-ea"/>
              </a:rPr>
              <a:t>保険番号が国民識別番号として活用されている</a:t>
            </a:r>
            <a:r>
              <a:rPr lang="ja-JP" altLang="en-US" sz="1600" b="1" dirty="0" smtClean="0">
                <a:solidFill>
                  <a:srgbClr val="000000"/>
                </a:solidFill>
                <a:latin typeface="+mn-ea"/>
              </a:rPr>
              <a:t>がその</a:t>
            </a:r>
            <a:r>
              <a:rPr lang="ja-JP" altLang="en-US" sz="1600" b="1" dirty="0">
                <a:solidFill>
                  <a:srgbClr val="000000"/>
                </a:solidFill>
                <a:latin typeface="+mn-ea"/>
              </a:rPr>
              <a:t>使用用途は制限されており、身元</a:t>
            </a:r>
            <a:r>
              <a:rPr lang="ja-JP" altLang="en-US" sz="1600" b="1" dirty="0" smtClean="0">
                <a:solidFill>
                  <a:srgbClr val="000000"/>
                </a:solidFill>
                <a:latin typeface="+mn-ea"/>
              </a:rPr>
              <a:t>証明には</a:t>
            </a:r>
            <a:r>
              <a:rPr lang="ja-JP" altLang="en-US" sz="1600" b="1" dirty="0">
                <a:solidFill>
                  <a:srgbClr val="000000"/>
                </a:solidFill>
                <a:latin typeface="+mn-ea"/>
              </a:rPr>
              <a:t>運転免許証やパスポート等の証明書が使用されている。統一的な国民</a:t>
            </a:r>
            <a:r>
              <a:rPr lang="en-US" altLang="ja-JP" sz="1600" b="1" dirty="0">
                <a:solidFill>
                  <a:srgbClr val="000000"/>
                </a:solidFill>
                <a:latin typeface="+mn-ea"/>
              </a:rPr>
              <a:t>ID</a:t>
            </a:r>
            <a:r>
              <a:rPr lang="ja-JP" altLang="en-US" sz="1600" b="1" dirty="0">
                <a:solidFill>
                  <a:srgbClr val="000000"/>
                </a:solidFill>
                <a:latin typeface="+mn-ea"/>
              </a:rPr>
              <a:t>カードを発行する制度は一時期検討されたものの、プライバシーの侵害等懸念が表明され実現していない</a:t>
            </a:r>
          </a:p>
        </p:txBody>
      </p:sp>
      <p:sp>
        <p:nvSpPr>
          <p:cNvPr id="25" name="四角形吹き出し 24"/>
          <p:cNvSpPr/>
          <p:nvPr/>
        </p:nvSpPr>
        <p:spPr>
          <a:xfrm>
            <a:off x="3909252" y="4333404"/>
            <a:ext cx="2837537" cy="1285294"/>
          </a:xfrm>
          <a:prstGeom prst="wedgeRectCallout">
            <a:avLst>
              <a:gd name="adj1" fmla="val 47223"/>
              <a:gd name="adj2" fmla="val -83558"/>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en-US" altLang="ja-JP" sz="1200" b="1" i="0" u="sng" strike="noStrike" kern="1200" cap="none" spc="0" normalizeH="0" baseline="0" noProof="0" dirty="0">
                <a:ln>
                  <a:noFill/>
                </a:ln>
                <a:solidFill>
                  <a:srgbClr val="000000"/>
                </a:solidFill>
                <a:effectLst/>
                <a:uLnTx/>
                <a:uFillTx/>
                <a:latin typeface="+mn-ea"/>
                <a:cs typeface="+mn-cs"/>
              </a:rPr>
              <a:t>National ID Card</a:t>
            </a:r>
            <a:r>
              <a:rPr kumimoji="1" lang="ja-JP" altLang="en-US" sz="1200" b="1" i="0" u="sng" strike="noStrike" kern="1200" cap="none" spc="0" normalizeH="0" baseline="0" noProof="0" dirty="0">
                <a:ln>
                  <a:noFill/>
                </a:ln>
                <a:solidFill>
                  <a:srgbClr val="000000"/>
                </a:solidFill>
                <a:effectLst/>
                <a:uLnTx/>
                <a:uFillTx/>
                <a:latin typeface="+mn-ea"/>
                <a:cs typeface="+mn-cs"/>
              </a:rPr>
              <a:t>（</a:t>
            </a:r>
            <a:r>
              <a:rPr kumimoji="1" lang="en-US" altLang="ja-JP" sz="1200" b="1" i="0" u="sng" strike="noStrike" kern="1200" cap="none" spc="0" normalizeH="0" baseline="0" noProof="0" dirty="0">
                <a:ln>
                  <a:noFill/>
                </a:ln>
                <a:solidFill>
                  <a:srgbClr val="000000"/>
                </a:solidFill>
                <a:effectLst/>
                <a:uLnTx/>
                <a:uFillTx/>
                <a:latin typeface="+mn-ea"/>
                <a:cs typeface="+mn-cs"/>
              </a:rPr>
              <a:t>2003</a:t>
            </a:r>
            <a:r>
              <a:rPr kumimoji="1" lang="ja-JP" altLang="en-US" sz="1200" b="1" i="0" u="sng" strike="noStrike" kern="1200" cap="none" spc="0" normalizeH="0" baseline="0" noProof="0" dirty="0">
                <a:ln>
                  <a:noFill/>
                </a:ln>
                <a:solidFill>
                  <a:srgbClr val="000000"/>
                </a:solidFill>
                <a:effectLst/>
                <a:uLnTx/>
                <a:uFillTx/>
                <a:latin typeface="+mn-ea"/>
                <a:cs typeface="+mn-cs"/>
              </a:rPr>
              <a:t>）</a:t>
            </a:r>
            <a:r>
              <a:rPr lang="en-US" altLang="ja-JP" sz="1200" b="1" baseline="30000" dirty="0">
                <a:solidFill>
                  <a:srgbClr val="000000"/>
                </a:solidFill>
                <a:latin typeface="+mn-ea"/>
              </a:rPr>
              <a:t> 2,3,4</a:t>
            </a:r>
            <a:endParaRPr kumimoji="1" lang="en-US" altLang="ja-JP" sz="12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米国の</a:t>
            </a:r>
            <a:r>
              <a:rPr kumimoji="1" lang="en-US" altLang="ja-JP" sz="1200" b="0" i="0" u="none" strike="noStrike" kern="1200" cap="none" spc="0" normalizeH="0" baseline="0" noProof="0" dirty="0">
                <a:ln>
                  <a:noFill/>
                </a:ln>
                <a:solidFill>
                  <a:srgbClr val="000000"/>
                </a:solidFill>
                <a:effectLst/>
                <a:uLnTx/>
                <a:uFillTx/>
                <a:latin typeface="+mn-ea"/>
                <a:cs typeface="+mn-cs"/>
              </a:rPr>
              <a:t>911</a:t>
            </a:r>
            <a:r>
              <a:rPr kumimoji="1" lang="ja-JP" altLang="en-US" sz="1200" b="0" i="0" u="none" strike="noStrike" kern="1200" cap="none" spc="0" normalizeH="0" baseline="0" noProof="0" dirty="0">
                <a:ln>
                  <a:noFill/>
                </a:ln>
                <a:solidFill>
                  <a:srgbClr val="000000"/>
                </a:solidFill>
                <a:effectLst/>
                <a:uLnTx/>
                <a:uFillTx/>
                <a:latin typeface="+mn-ea"/>
                <a:cs typeface="+mn-cs"/>
              </a:rPr>
              <a:t>同時多発テロを受け、統一的な国民</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カードの発行を検討したが、プライバシー面等の懸念から反対を受け実現しなかった</a:t>
            </a:r>
          </a:p>
        </p:txBody>
      </p:sp>
      <p:sp>
        <p:nvSpPr>
          <p:cNvPr id="47" name="ホームベース 46"/>
          <p:cNvSpPr/>
          <p:nvPr/>
        </p:nvSpPr>
        <p:spPr>
          <a:xfrm>
            <a:off x="546144" y="3471556"/>
            <a:ext cx="9243021" cy="30742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48" name="楕円 47"/>
          <p:cNvSpPr/>
          <p:nvPr/>
        </p:nvSpPr>
        <p:spPr>
          <a:xfrm>
            <a:off x="2671294" y="3369080"/>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49" name="テキスト ボックス 48"/>
          <p:cNvSpPr txBox="1"/>
          <p:nvPr/>
        </p:nvSpPr>
        <p:spPr>
          <a:xfrm>
            <a:off x="2721522" y="3482814"/>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1967</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50" name="楕円 49"/>
          <p:cNvSpPr/>
          <p:nvPr/>
        </p:nvSpPr>
        <p:spPr>
          <a:xfrm>
            <a:off x="6403224" y="3396145"/>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51" name="テキスト ボックス 50"/>
          <p:cNvSpPr txBox="1"/>
          <p:nvPr/>
        </p:nvSpPr>
        <p:spPr>
          <a:xfrm>
            <a:off x="6453452" y="3509879"/>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2003</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52" name="四角形吹き出し 51"/>
          <p:cNvSpPr/>
          <p:nvPr/>
        </p:nvSpPr>
        <p:spPr>
          <a:xfrm>
            <a:off x="1206037" y="1836793"/>
            <a:ext cx="2837537" cy="1285294"/>
          </a:xfrm>
          <a:prstGeom prst="wedgeRectCallout">
            <a:avLst>
              <a:gd name="adj1" fmla="val 13208"/>
              <a:gd name="adj2" fmla="val 70586"/>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ja-JP" altLang="en-US" sz="1200" b="1" u="sng" dirty="0">
                <a:solidFill>
                  <a:srgbClr val="000000"/>
                </a:solidFill>
                <a:latin typeface="+mn-ea"/>
              </a:rPr>
              <a:t>社会保険番号（</a:t>
            </a:r>
            <a:r>
              <a:rPr lang="en-US" altLang="ja-JP" sz="1200" b="1" u="sng" dirty="0">
                <a:solidFill>
                  <a:srgbClr val="000000"/>
                </a:solidFill>
                <a:latin typeface="+mn-ea"/>
              </a:rPr>
              <a:t>1967</a:t>
            </a:r>
            <a:r>
              <a:rPr lang="ja-JP" altLang="en-US" sz="1200" b="1" u="sng" dirty="0">
                <a:solidFill>
                  <a:srgbClr val="000000"/>
                </a:solidFill>
                <a:latin typeface="+mn-ea"/>
              </a:rPr>
              <a:t>～）</a:t>
            </a:r>
            <a:r>
              <a:rPr lang="en-US" altLang="ja-JP" sz="1200" b="1" baseline="30000" dirty="0">
                <a:solidFill>
                  <a:srgbClr val="000000"/>
                </a:solidFill>
                <a:latin typeface="+mn-ea"/>
              </a:rPr>
              <a:t>1</a:t>
            </a:r>
          </a:p>
          <a:p>
            <a:pPr lvl="0">
              <a:defRPr/>
            </a:pPr>
            <a:r>
              <a:rPr lang="ja-JP" altLang="en-US" sz="1200" dirty="0">
                <a:solidFill>
                  <a:srgbClr val="000000"/>
                </a:solidFill>
                <a:latin typeface="+mn-ea"/>
              </a:rPr>
              <a:t>当初税務申告の目的で使用が開始された、後に米国の社会保障番号等と同様に</a:t>
            </a:r>
            <a:endParaRPr lang="en-US" altLang="ja-JP" sz="1200" dirty="0">
              <a:solidFill>
                <a:srgbClr val="000000"/>
              </a:solidFill>
              <a:latin typeface="+mn-ea"/>
            </a:endParaRPr>
          </a:p>
          <a:p>
            <a:pPr lvl="0">
              <a:defRPr/>
            </a:pPr>
            <a:r>
              <a:rPr lang="ja-JP" altLang="en-US" sz="1200" dirty="0">
                <a:solidFill>
                  <a:srgbClr val="000000"/>
                </a:solidFill>
                <a:latin typeface="+mn-ea"/>
              </a:rPr>
              <a:t>国民識別番号として活用されるようになった</a:t>
            </a:r>
            <a:endParaRPr lang="en-US" altLang="ja-JP" sz="1200" dirty="0">
              <a:solidFill>
                <a:srgbClr val="000000"/>
              </a:solidFill>
              <a:latin typeface="+mn-ea"/>
            </a:endParaRPr>
          </a:p>
        </p:txBody>
      </p:sp>
      <p:sp>
        <p:nvSpPr>
          <p:cNvPr id="14" name="テキスト ボックス 13"/>
          <p:cNvSpPr txBox="1"/>
          <p:nvPr/>
        </p:nvSpPr>
        <p:spPr>
          <a:xfrm>
            <a:off x="331787" y="5918260"/>
            <a:ext cx="6997589" cy="784830"/>
          </a:xfrm>
          <a:prstGeom prst="rect">
            <a:avLst/>
          </a:prstGeom>
        </p:spPr>
        <p:txBody>
          <a:bodyPr vert="horz" wrap="square" lIns="0" tIns="45720" rIns="0" bIns="45720" rtlCol="0" anchor="t" anchorCtr="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rPr>
              <a:t>出所）</a:t>
            </a:r>
            <a:endParaRPr kumimoji="1" lang="en-US" altLang="ja-JP" sz="900" b="0" i="0" u="none" strike="noStrike" kern="1200" cap="none" spc="0" normalizeH="0" baseline="0" noProof="0" dirty="0">
              <a:ln>
                <a:noFill/>
              </a:ln>
              <a:solidFill>
                <a:srgbClr val="000000"/>
              </a:solidFill>
              <a:effectLst/>
              <a:uLnTx/>
              <a:uFillTx/>
              <a:latin typeface="+mn-ea"/>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rPr>
              <a:t>https://www.canada.ca/en/employment-social-development/services/sin.html</a:t>
            </a:r>
          </a:p>
          <a:p>
            <a:pPr lvl="0" latinLnBrk="1">
              <a:defRPr/>
            </a:pP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https://www.priv.gc.ca/en/opc-news/speeches/2003/02_05_a_030318/</a:t>
            </a:r>
          </a:p>
          <a:p>
            <a:pPr lvl="0" latinLnBrk="1">
              <a:defRPr/>
            </a:pP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https://cippic.ca/index.php?q=en/national-id-cards</a:t>
            </a:r>
          </a:p>
          <a:p>
            <a:pPr lvl="0" latinLnBrk="1">
              <a:defRPr/>
            </a:pPr>
            <a:r>
              <a:rPr lang="en-US" altLang="ja-JP" sz="900" dirty="0">
                <a:solidFill>
                  <a:srgbClr val="000000"/>
                </a:solidFill>
                <a:latin typeface="+mn-ea"/>
              </a:rPr>
              <a:t>4</a:t>
            </a:r>
            <a:r>
              <a:rPr lang="ja-JP" altLang="en-US" sz="900" dirty="0">
                <a:solidFill>
                  <a:srgbClr val="000000"/>
                </a:solidFill>
                <a:latin typeface="+mn-ea"/>
              </a:rPr>
              <a:t>　</a:t>
            </a:r>
            <a:r>
              <a:rPr lang="en-US" altLang="ja-JP" sz="900" dirty="0">
                <a:solidFill>
                  <a:srgbClr val="000000"/>
                </a:solidFill>
                <a:latin typeface="+mn-ea"/>
              </a:rPr>
              <a:t>https://www.cbc.ca/news/canada/national-id-cards-slammed-at-immigration-hearing-1.358706</a:t>
            </a:r>
          </a:p>
        </p:txBody>
      </p:sp>
    </p:spTree>
    <p:extLst>
      <p:ext uri="{BB962C8B-B14F-4D97-AF65-F5344CB8AC3E}">
        <p14:creationId xmlns:p14="http://schemas.microsoft.com/office/powerpoint/2010/main" val="31345076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主な</a:t>
            </a:r>
            <a:r>
              <a:rPr lang="zh-TW" altLang="en-US" sz="1800" dirty="0">
                <a:solidFill>
                  <a:schemeClr val="accent2">
                    <a:lumMod val="90000"/>
                    <a:lumOff val="10000"/>
                  </a:schemeClr>
                </a:solidFill>
              </a:rPr>
              <a:t>共通識別番号</a:t>
            </a:r>
            <a:r>
              <a:rPr lang="ja-JP" altLang="en-US" sz="1800" dirty="0">
                <a:solidFill>
                  <a:schemeClr val="accent2">
                    <a:lumMod val="90000"/>
                    <a:lumOff val="10000"/>
                  </a:schemeClr>
                </a:solidFill>
              </a:rPr>
              <a:t>の概要</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カナダにおいては、社会保険番号（</a:t>
            </a:r>
            <a:r>
              <a:rPr lang="en-US" altLang="ja-JP" sz="1600" b="1" dirty="0">
                <a:solidFill>
                  <a:srgbClr val="000000"/>
                </a:solidFill>
                <a:latin typeface="+mn-ea"/>
              </a:rPr>
              <a:t>SIN</a:t>
            </a:r>
            <a:r>
              <a:rPr lang="ja-JP" altLang="en-US" sz="1600" b="1" dirty="0">
                <a:solidFill>
                  <a:srgbClr val="000000"/>
                </a:solidFill>
                <a:latin typeface="+mn-ea"/>
              </a:rPr>
              <a:t>）が共通の国民識別番号として存在しているが、その利用目的は法的に制限されている</a:t>
            </a:r>
            <a:r>
              <a:rPr lang="ja-JP" altLang="en-US" sz="1600" b="1" dirty="0" smtClean="0">
                <a:solidFill>
                  <a:srgbClr val="000000"/>
                </a:solidFill>
                <a:latin typeface="+mn-ea"/>
              </a:rPr>
              <a:t>ため一般的</a:t>
            </a:r>
            <a:r>
              <a:rPr lang="ja-JP" altLang="en-US" sz="1600" b="1" dirty="0">
                <a:solidFill>
                  <a:srgbClr val="000000"/>
                </a:solidFill>
                <a:latin typeface="+mn-ea"/>
              </a:rPr>
              <a:t>な身分証明で使用されることはなく、パスポートや市民権証明書、各州の管轄で発行される運転免許証、健康カード等が主に利用されて</a:t>
            </a:r>
            <a:r>
              <a:rPr lang="ja-JP" altLang="en-US" sz="1600" b="1" dirty="0" smtClean="0">
                <a:solidFill>
                  <a:srgbClr val="000000"/>
                </a:solidFill>
                <a:latin typeface="+mn-ea"/>
              </a:rPr>
              <a:t>いる</a:t>
            </a:r>
            <a:r>
              <a:rPr lang="en-US" altLang="ja-JP" sz="1600" b="1" baseline="30000" dirty="0">
                <a:solidFill>
                  <a:srgbClr val="000000"/>
                </a:solidFill>
                <a:latin typeface="+mn-ea"/>
              </a:rPr>
              <a:t>1</a:t>
            </a:r>
            <a:endParaRPr lang="ja-JP" altLang="en-US" sz="1600" b="1" dirty="0">
              <a:solidFill>
                <a:srgbClr val="000000"/>
              </a:solidFill>
              <a:latin typeface="+mn-ea"/>
            </a:endParaRPr>
          </a:p>
        </p:txBody>
      </p:sp>
      <p:sp>
        <p:nvSpPr>
          <p:cNvPr id="15" name="正方形/長方形 14"/>
          <p:cNvSpPr/>
          <p:nvPr/>
        </p:nvSpPr>
        <p:spPr>
          <a:xfrm>
            <a:off x="331788" y="1599902"/>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cs typeface="+mn-cs"/>
              </a:rPr>
              <a:t>連邦政府の管轄する識別番号制度</a:t>
            </a:r>
            <a:endParaRPr kumimoji="1" lang="en-US" altLang="ja-JP" sz="1400" b="1" i="0" u="none" strike="noStrike" kern="1200" cap="none" spc="0" normalizeH="0" baseline="30000" noProof="0" dirty="0">
              <a:ln>
                <a:noFill/>
              </a:ln>
              <a:solidFill>
                <a:srgbClr val="FFFFFF"/>
              </a:solidFill>
              <a:effectLst/>
              <a:uLnTx/>
              <a:uFillTx/>
              <a:latin typeface="+mn-ea"/>
              <a:cs typeface="+mn-cs"/>
            </a:endParaRPr>
          </a:p>
        </p:txBody>
      </p:sp>
      <p:sp>
        <p:nvSpPr>
          <p:cNvPr id="16" name="正方形/長方形 15"/>
          <p:cNvSpPr/>
          <p:nvPr/>
        </p:nvSpPr>
        <p:spPr>
          <a:xfrm>
            <a:off x="331788" y="1599903"/>
            <a:ext cx="9242723" cy="1895724"/>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17" name="正方形/長方形 16"/>
          <p:cNvSpPr/>
          <p:nvPr/>
        </p:nvSpPr>
        <p:spPr>
          <a:xfrm>
            <a:off x="331788" y="3626189"/>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cs typeface="+mn-cs"/>
              </a:rPr>
              <a:t>一般的に用いられる識別手段</a:t>
            </a:r>
            <a:endParaRPr kumimoji="1" lang="en-US" altLang="ja-JP" sz="1400" b="1" i="0" u="none" strike="noStrike" kern="1200" cap="none" spc="0" normalizeH="0" baseline="30000" noProof="0" dirty="0">
              <a:ln>
                <a:noFill/>
              </a:ln>
              <a:solidFill>
                <a:srgbClr val="FFFFFF"/>
              </a:solidFill>
              <a:effectLst/>
              <a:uLnTx/>
              <a:uFillTx/>
              <a:latin typeface="+mn-ea"/>
              <a:cs typeface="+mn-cs"/>
            </a:endParaRPr>
          </a:p>
        </p:txBody>
      </p:sp>
      <p:sp>
        <p:nvSpPr>
          <p:cNvPr id="18" name="正方形/長方形 17"/>
          <p:cNvSpPr/>
          <p:nvPr/>
        </p:nvSpPr>
        <p:spPr>
          <a:xfrm>
            <a:off x="331490" y="3626189"/>
            <a:ext cx="9242723" cy="2205841"/>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19" name="正方形/長方形 18"/>
          <p:cNvSpPr/>
          <p:nvPr/>
        </p:nvSpPr>
        <p:spPr>
          <a:xfrm>
            <a:off x="457198" y="1757904"/>
            <a:ext cx="9033641" cy="171028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mn-ea"/>
                <a:cs typeface="+mn-cs"/>
              </a:rPr>
              <a:t>社会保険番号（</a:t>
            </a:r>
            <a:r>
              <a:rPr kumimoji="1" lang="en-US" altLang="ja-JP" sz="1400" b="1" i="0" u="sng" strike="noStrike" kern="1200" cap="none" spc="0" normalizeH="0" baseline="0" noProof="0" dirty="0">
                <a:ln>
                  <a:noFill/>
                </a:ln>
                <a:solidFill>
                  <a:srgbClr val="000000"/>
                </a:solidFill>
                <a:effectLst/>
                <a:uLnTx/>
                <a:uFillTx/>
                <a:latin typeface="+mn-ea"/>
                <a:cs typeface="+mn-cs"/>
              </a:rPr>
              <a:t>SIN</a:t>
            </a:r>
            <a:r>
              <a:rPr kumimoji="1" lang="ja-JP" altLang="en-US" sz="1400" b="1" i="0" u="sng" strike="noStrike" kern="1200" cap="none" spc="0" normalizeH="0" baseline="0" noProof="0" dirty="0" smtClean="0">
                <a:ln>
                  <a:noFill/>
                </a:ln>
                <a:solidFill>
                  <a:srgbClr val="000000"/>
                </a:solidFill>
                <a:effectLst/>
                <a:uLnTx/>
                <a:uFillTx/>
                <a:latin typeface="+mn-ea"/>
                <a:cs typeface="+mn-cs"/>
              </a:rPr>
              <a:t>）</a:t>
            </a:r>
            <a:r>
              <a:rPr kumimoji="1" lang="en-US" altLang="ja-JP" sz="1400" b="1" i="0" strike="noStrike" kern="1200" cap="none" spc="0" normalizeH="0" baseline="30000" noProof="0" dirty="0" smtClean="0">
                <a:ln>
                  <a:noFill/>
                </a:ln>
                <a:solidFill>
                  <a:srgbClr val="000000"/>
                </a:solidFill>
                <a:effectLst/>
                <a:uLnTx/>
                <a:uFillTx/>
                <a:latin typeface="+mn-ea"/>
                <a:cs typeface="+mn-cs"/>
              </a:rPr>
              <a:t>2</a:t>
            </a:r>
            <a:endParaRPr kumimoji="1" lang="en-US" altLang="ja-JP" sz="1400" b="1" i="0" strike="noStrike" kern="1200" cap="none" spc="0" normalizeH="0" baseline="3000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連邦政府のサービス省が発行する</a:t>
            </a:r>
            <a:r>
              <a:rPr kumimoji="1" lang="en-US" altLang="ja-JP" sz="1400" b="0" i="0" u="none" strike="noStrike" kern="1200" cap="none" spc="0" normalizeH="0" baseline="0" noProof="0" dirty="0">
                <a:ln>
                  <a:noFill/>
                </a:ln>
                <a:solidFill>
                  <a:srgbClr val="000000"/>
                </a:solidFill>
                <a:effectLst/>
                <a:uLnTx/>
                <a:uFillTx/>
                <a:latin typeface="+mn-ea"/>
                <a:cs typeface="+mn-cs"/>
              </a:rPr>
              <a:t>9</a:t>
            </a:r>
            <a:r>
              <a:rPr kumimoji="1" lang="ja-JP" altLang="en-US" sz="1400" b="0" i="0" u="none" strike="noStrike" kern="1200" cap="none" spc="0" normalizeH="0" baseline="0" noProof="0" dirty="0">
                <a:ln>
                  <a:noFill/>
                </a:ln>
                <a:solidFill>
                  <a:srgbClr val="000000"/>
                </a:solidFill>
                <a:effectLst/>
                <a:uLnTx/>
                <a:uFillTx/>
                <a:latin typeface="+mn-ea"/>
                <a:cs typeface="+mn-cs"/>
              </a:rPr>
              <a:t>桁の番号で</a:t>
            </a:r>
            <a:r>
              <a:rPr kumimoji="1" lang="ja-JP" altLang="en-US" sz="1400" b="0" i="0" u="none" strike="noStrike" kern="1200" cap="none" spc="0" normalizeH="0" baseline="0" noProof="0" dirty="0" smtClean="0">
                <a:ln>
                  <a:noFill/>
                </a:ln>
                <a:solidFill>
                  <a:srgbClr val="000000"/>
                </a:solidFill>
                <a:effectLst/>
                <a:uLnTx/>
                <a:uFillTx/>
                <a:latin typeface="+mn-ea"/>
                <a:cs typeface="+mn-cs"/>
              </a:rPr>
              <a:t>あり当初</a:t>
            </a:r>
            <a:r>
              <a:rPr kumimoji="1" lang="ja-JP" altLang="en-US" sz="1400" b="0" i="0" u="none" strike="noStrike" kern="1200" cap="none" spc="0" normalizeH="0" baseline="0" noProof="0" dirty="0">
                <a:ln>
                  <a:noFill/>
                </a:ln>
                <a:solidFill>
                  <a:srgbClr val="000000"/>
                </a:solidFill>
                <a:effectLst/>
                <a:uLnTx/>
                <a:uFillTx/>
                <a:latin typeface="+mn-ea"/>
                <a:cs typeface="+mn-cs"/>
              </a:rPr>
              <a:t>は税申告の利用目的で発行開始された</a:t>
            </a:r>
            <a:r>
              <a:rPr kumimoji="1" lang="ja-JP" altLang="en-US" sz="1400" b="0" i="0" u="none" strike="noStrike" kern="1200" cap="none" spc="0" normalizeH="0" baseline="0" noProof="0" dirty="0" smtClean="0">
                <a:ln>
                  <a:noFill/>
                </a:ln>
                <a:solidFill>
                  <a:srgbClr val="000000"/>
                </a:solidFill>
                <a:effectLst/>
                <a:uLnTx/>
                <a:uFillTx/>
                <a:latin typeface="+mn-ea"/>
                <a:cs typeface="+mn-cs"/>
              </a:rPr>
              <a:t>が、その後</a:t>
            </a:r>
            <a:r>
              <a:rPr kumimoji="1" lang="ja-JP" altLang="en-US" sz="1400" b="0" i="0" u="none" strike="noStrike" kern="1200" cap="none" spc="0" normalizeH="0" baseline="0" noProof="0" dirty="0">
                <a:ln>
                  <a:noFill/>
                </a:ln>
                <a:solidFill>
                  <a:srgbClr val="000000"/>
                </a:solidFill>
                <a:effectLst/>
                <a:uLnTx/>
                <a:uFillTx/>
                <a:latin typeface="+mn-ea"/>
                <a:cs typeface="+mn-cs"/>
              </a:rPr>
              <a:t>就労や政府の公共サービスの利用に役割が拡大された</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SIN</a:t>
            </a:r>
            <a:r>
              <a:rPr kumimoji="1" lang="ja-JP" altLang="en-US" sz="1400" b="0" i="0" u="none" strike="noStrike" kern="1200" cap="none" spc="0" normalizeH="0" baseline="0" noProof="0" dirty="0">
                <a:ln>
                  <a:noFill/>
                </a:ln>
                <a:solidFill>
                  <a:srgbClr val="000000"/>
                </a:solidFill>
                <a:effectLst/>
                <a:uLnTx/>
                <a:uFillTx/>
                <a:latin typeface="+mn-ea"/>
                <a:cs typeface="+mn-cs"/>
              </a:rPr>
              <a:t>の提供機会は、就職での採用時、利子の付随する銀行口座開設、政府プログラムへのアクセスなどに制限されており、一般的な身元証明（携帯電話の利用、ローンの申請、物件を借りる際）では必ずしも提供する必要はない</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過去はプラスチック製の</a:t>
            </a:r>
            <a:r>
              <a:rPr kumimoji="1" lang="en-US" altLang="ja-JP" sz="1400" b="0" i="0" u="none" strike="noStrike" kern="1200" cap="none" spc="0" normalizeH="0" baseline="0" noProof="0" dirty="0">
                <a:ln>
                  <a:noFill/>
                </a:ln>
                <a:solidFill>
                  <a:srgbClr val="000000"/>
                </a:solidFill>
                <a:effectLst/>
                <a:uLnTx/>
                <a:uFillTx/>
                <a:latin typeface="+mn-ea"/>
                <a:cs typeface="+mn-cs"/>
              </a:rPr>
              <a:t>SIN</a:t>
            </a:r>
            <a:r>
              <a:rPr kumimoji="1" lang="ja-JP" altLang="en-US" sz="1400" b="0" i="0" u="none" strike="noStrike" kern="1200" cap="none" spc="0" normalizeH="0" baseline="0" noProof="0" dirty="0">
                <a:ln>
                  <a:noFill/>
                </a:ln>
                <a:solidFill>
                  <a:srgbClr val="000000"/>
                </a:solidFill>
                <a:effectLst/>
                <a:uLnTx/>
                <a:uFillTx/>
                <a:latin typeface="+mn-ea"/>
                <a:cs typeface="+mn-cs"/>
              </a:rPr>
              <a:t>カードを発行していたが現在は廃止され、紙の</a:t>
            </a:r>
            <a:r>
              <a:rPr kumimoji="1" lang="en-US" altLang="ja-JP" sz="1400" b="0" i="0" u="none" strike="noStrike" kern="1200" cap="none" spc="0" normalizeH="0" baseline="0" noProof="0" dirty="0">
                <a:ln>
                  <a:noFill/>
                </a:ln>
                <a:solidFill>
                  <a:srgbClr val="000000"/>
                </a:solidFill>
                <a:effectLst/>
                <a:uLnTx/>
                <a:uFillTx/>
                <a:latin typeface="+mn-ea"/>
                <a:cs typeface="+mn-cs"/>
              </a:rPr>
              <a:t>SIN</a:t>
            </a:r>
            <a:r>
              <a:rPr kumimoji="1" lang="ja-JP" altLang="en-US" sz="1400" b="0" i="0" u="none" strike="noStrike" kern="1200" cap="none" spc="0" normalizeH="0" baseline="0" noProof="0" dirty="0">
                <a:ln>
                  <a:noFill/>
                </a:ln>
                <a:solidFill>
                  <a:srgbClr val="000000"/>
                </a:solidFill>
                <a:effectLst/>
                <a:uLnTx/>
                <a:uFillTx/>
                <a:latin typeface="+mn-ea"/>
                <a:cs typeface="+mn-cs"/>
              </a:rPr>
              <a:t>レターが発行されている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20" name="正方形/長方形 19"/>
          <p:cNvSpPr/>
          <p:nvPr/>
        </p:nvSpPr>
        <p:spPr>
          <a:xfrm>
            <a:off x="457197" y="4043971"/>
            <a:ext cx="9033641" cy="156157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ja-JP" altLang="en-US" sz="1400" b="1" i="0" u="sng" strike="noStrike" kern="1200" cap="none" spc="0" normalizeH="0" baseline="0" noProof="0" dirty="0">
                <a:ln>
                  <a:noFill/>
                </a:ln>
                <a:solidFill>
                  <a:srgbClr val="000000"/>
                </a:solidFill>
                <a:effectLst/>
                <a:uLnTx/>
                <a:uFillTx/>
                <a:latin typeface="+mn-ea"/>
                <a:cs typeface="+mn-cs"/>
              </a:rPr>
              <a:t>運転</a:t>
            </a:r>
            <a:r>
              <a:rPr kumimoji="1" lang="ja-JP" altLang="en-US" sz="1400" b="1" i="0" u="sng" strike="noStrike" kern="1200" cap="none" spc="0" normalizeH="0" baseline="0" noProof="0" dirty="0" smtClean="0">
                <a:ln>
                  <a:noFill/>
                </a:ln>
                <a:solidFill>
                  <a:srgbClr val="000000"/>
                </a:solidFill>
                <a:effectLst/>
                <a:uLnTx/>
                <a:uFillTx/>
                <a:latin typeface="+mn-ea"/>
                <a:cs typeface="+mn-cs"/>
              </a:rPr>
              <a:t>免許証</a:t>
            </a:r>
            <a:r>
              <a:rPr lang="en-US" altLang="ja-JP" sz="1400" b="1" baseline="30000" noProof="0" dirty="0">
                <a:solidFill>
                  <a:srgbClr val="000000"/>
                </a:solidFill>
                <a:latin typeface="+mn-ea"/>
              </a:rPr>
              <a:t>3</a:t>
            </a:r>
            <a:endParaRPr kumimoji="1" lang="en-US" altLang="ja-JP" sz="1400" b="1" i="0" u="sng"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カナダの運転免許証の発行は州政府の管轄であり、発行条件や形式は州により異なる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lvl="0">
              <a:defRPr/>
            </a:pPr>
            <a:r>
              <a:rPr kumimoji="1" lang="ja-JP" altLang="en-US" sz="1400" b="1" i="0" u="sng" strike="noStrike" kern="1200" cap="none" spc="0" normalizeH="0" baseline="0" noProof="0" dirty="0">
                <a:ln>
                  <a:noFill/>
                </a:ln>
                <a:solidFill>
                  <a:srgbClr val="000000"/>
                </a:solidFill>
                <a:effectLst/>
                <a:uLnTx/>
                <a:uFillTx/>
                <a:latin typeface="+mn-ea"/>
                <a:cs typeface="+mn-cs"/>
              </a:rPr>
              <a:t>健康</a:t>
            </a:r>
            <a:r>
              <a:rPr kumimoji="1" lang="ja-JP" altLang="en-US" sz="1400" b="1" i="0" u="sng" strike="noStrike" kern="1200" cap="none" spc="0" normalizeH="0" baseline="0" noProof="0" dirty="0" smtClean="0">
                <a:ln>
                  <a:noFill/>
                </a:ln>
                <a:solidFill>
                  <a:srgbClr val="000000"/>
                </a:solidFill>
                <a:effectLst/>
                <a:uLnTx/>
                <a:uFillTx/>
                <a:latin typeface="+mn-ea"/>
                <a:cs typeface="+mn-cs"/>
              </a:rPr>
              <a:t>カード</a:t>
            </a:r>
            <a:r>
              <a:rPr lang="en-US" altLang="ja-JP" sz="1400" b="1" baseline="30000" noProof="0" dirty="0">
                <a:solidFill>
                  <a:srgbClr val="000000"/>
                </a:solidFill>
                <a:latin typeface="+mn-ea"/>
              </a:rPr>
              <a:t>4</a:t>
            </a:r>
            <a:endParaRPr kumimoji="1" lang="en-US" altLang="ja-JP" sz="1400" b="1" i="0" u="sng"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カナダ保険法の規定に基づき州政府の管轄で発行するカードであり、各州の健康医療プログラムで</a:t>
            </a:r>
            <a:r>
              <a:rPr kumimoji="1" lang="en-US" altLang="ja-JP" sz="1400" b="0" i="0" u="none" strike="noStrike" kern="1200" cap="none" spc="0" normalizeH="0" baseline="0" noProof="0" dirty="0">
                <a:ln>
                  <a:noFill/>
                </a:ln>
                <a:solidFill>
                  <a:srgbClr val="000000"/>
                </a:solidFill>
                <a:effectLst/>
                <a:uLnTx/>
                <a:uFillTx/>
                <a:latin typeface="+mn-ea"/>
                <a:cs typeface="+mn-cs"/>
              </a:rPr>
              <a:t/>
            </a:r>
            <a:br>
              <a:rPr kumimoji="1" lang="en-US" altLang="ja-JP" sz="1400" b="0" i="0" u="none" strike="noStrike" kern="1200" cap="none" spc="0" normalizeH="0" baseline="0" noProof="0" dirty="0">
                <a:ln>
                  <a:noFill/>
                </a:ln>
                <a:solidFill>
                  <a:srgbClr val="000000"/>
                </a:solidFill>
                <a:effectLst/>
                <a:uLnTx/>
                <a:uFillTx/>
                <a:latin typeface="+mn-ea"/>
                <a:cs typeface="+mn-cs"/>
              </a:rPr>
            </a:br>
            <a:r>
              <a:rPr kumimoji="1" lang="ja-JP" altLang="en-US" sz="1400" b="0" i="0" u="none" strike="noStrike" kern="1200" cap="none" spc="0" normalizeH="0" baseline="0" noProof="0" dirty="0">
                <a:ln>
                  <a:noFill/>
                </a:ln>
                <a:solidFill>
                  <a:srgbClr val="000000"/>
                </a:solidFill>
                <a:effectLst/>
                <a:uLnTx/>
                <a:uFillTx/>
                <a:latin typeface="+mn-ea"/>
                <a:cs typeface="+mn-cs"/>
              </a:rPr>
              <a:t>負担される健康・医療サービスへのアクセスに必要となる。カバーする医療サービスの範囲や、発行条</a:t>
            </a:r>
            <a:r>
              <a:rPr kumimoji="1" lang="en-US" altLang="ja-JP" sz="1400" b="0" i="0" u="none" strike="noStrike" kern="1200" cap="none" spc="0" normalizeH="0" baseline="0" noProof="0" dirty="0">
                <a:ln>
                  <a:noFill/>
                </a:ln>
                <a:solidFill>
                  <a:srgbClr val="000000"/>
                </a:solidFill>
                <a:effectLst/>
                <a:uLnTx/>
                <a:uFillTx/>
                <a:latin typeface="+mn-ea"/>
                <a:cs typeface="+mn-cs"/>
              </a:rPr>
              <a:t/>
            </a:r>
            <a:br>
              <a:rPr kumimoji="1" lang="en-US" altLang="ja-JP" sz="1400" b="0" i="0" u="none" strike="noStrike" kern="1200" cap="none" spc="0" normalizeH="0" baseline="0" noProof="0" dirty="0">
                <a:ln>
                  <a:noFill/>
                </a:ln>
                <a:solidFill>
                  <a:srgbClr val="000000"/>
                </a:solidFill>
                <a:effectLst/>
                <a:uLnTx/>
                <a:uFillTx/>
                <a:latin typeface="+mn-ea"/>
                <a:cs typeface="+mn-cs"/>
              </a:rPr>
            </a:br>
            <a:r>
              <a:rPr kumimoji="1" lang="ja-JP" altLang="en-US" sz="1400" b="0" i="0" u="none" strike="noStrike" kern="1200" cap="none" spc="0" normalizeH="0" baseline="0" noProof="0" dirty="0">
                <a:ln>
                  <a:noFill/>
                </a:ln>
                <a:solidFill>
                  <a:srgbClr val="000000"/>
                </a:solidFill>
                <a:effectLst/>
                <a:uLnTx/>
                <a:uFillTx/>
                <a:latin typeface="+mn-ea"/>
                <a:cs typeface="+mn-cs"/>
              </a:rPr>
              <a:t>件、形式は州により異なる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21" name="テキスト ボックス 20"/>
          <p:cNvSpPr txBox="1"/>
          <p:nvPr/>
        </p:nvSpPr>
        <p:spPr>
          <a:xfrm>
            <a:off x="7794982" y="3957367"/>
            <a:ext cx="1820918" cy="914400"/>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70F26"/>
                </a:solidFill>
                <a:effectLst/>
                <a:uLnTx/>
                <a:uFillTx/>
                <a:latin typeface="+mn-ea"/>
                <a:cs typeface="+mn-cs"/>
              </a:rPr>
              <a:t>ケベック州健康カードの例</a:t>
            </a:r>
          </a:p>
        </p:txBody>
      </p:sp>
      <p:sp>
        <p:nvSpPr>
          <p:cNvPr id="22" name="テキスト ボックス 21"/>
          <p:cNvSpPr txBox="1"/>
          <p:nvPr/>
        </p:nvSpPr>
        <p:spPr>
          <a:xfrm>
            <a:off x="331788" y="5926372"/>
            <a:ext cx="9340655" cy="829882"/>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smtClean="0">
                <a:solidFill>
                  <a:srgbClr val="000000"/>
                </a:solidFill>
                <a:latin typeface="+mn-ea"/>
              </a:rPr>
              <a:t>https</a:t>
            </a:r>
            <a:r>
              <a:rPr lang="en-US" altLang="ja-JP" sz="900" dirty="0">
                <a:solidFill>
                  <a:srgbClr val="000000"/>
                </a:solidFill>
                <a:latin typeface="+mn-ea"/>
              </a:rPr>
              <a:t>://www.ramq.gouv.qc.ca/en/citizens/health-insurance/using-card</a:t>
            </a:r>
            <a:endParaRPr lang="en-US" altLang="ja-JP" sz="900" dirty="0" smtClean="0">
              <a:solidFill>
                <a:srgbClr val="000000"/>
              </a:solidFill>
              <a:latin typeface="+mn-ea"/>
            </a:endParaRPr>
          </a:p>
          <a:p>
            <a:pPr lvl="0">
              <a:defRPr/>
            </a:pPr>
            <a:r>
              <a:rPr lang="en-US" altLang="ja-JP" sz="900" dirty="0">
                <a:solidFill>
                  <a:srgbClr val="000000"/>
                </a:solidFill>
                <a:latin typeface="+mn-ea"/>
              </a:rPr>
              <a:t>2</a:t>
            </a:r>
            <a:r>
              <a:rPr lang="ja-JP" altLang="en-US" sz="900" dirty="0">
                <a:solidFill>
                  <a:srgbClr val="000000"/>
                </a:solidFill>
                <a:latin typeface="+mn-ea"/>
              </a:rPr>
              <a:t>　</a:t>
            </a:r>
            <a:r>
              <a:rPr kumimoji="1" lang="en-US" altLang="ja-JP" sz="900" b="0" i="0" u="none" strike="noStrike" kern="1200" cap="none" spc="0" normalizeH="0" baseline="0" noProof="0" dirty="0" smtClean="0">
                <a:ln>
                  <a:noFill/>
                </a:ln>
                <a:solidFill>
                  <a:srgbClr val="000000"/>
                </a:solidFill>
                <a:effectLst/>
                <a:uLnTx/>
                <a:uFillTx/>
                <a:latin typeface="+mn-ea"/>
                <a:cs typeface="+mn-cs"/>
              </a:rPr>
              <a:t>https</a:t>
            </a:r>
            <a:r>
              <a:rPr kumimoji="1" lang="en-US" altLang="ja-JP" sz="900" b="0" i="0" u="none" strike="noStrike" kern="1200" cap="none" spc="0" normalizeH="0" baseline="0" noProof="0" dirty="0">
                <a:ln>
                  <a:noFill/>
                </a:ln>
                <a:solidFill>
                  <a:srgbClr val="000000"/>
                </a:solidFill>
                <a:effectLst/>
                <a:uLnTx/>
                <a:uFillTx/>
                <a:latin typeface="+mn-ea"/>
                <a:cs typeface="+mn-cs"/>
              </a:rPr>
              <a:t>://www.canada.ca/en/employment-social-development/services/sin.html</a:t>
            </a:r>
          </a:p>
          <a:p>
            <a:pPr lvl="0">
              <a:defRPr/>
            </a:pPr>
            <a:r>
              <a:rPr lang="en-US" altLang="ja-JP" sz="900" dirty="0">
                <a:solidFill>
                  <a:srgbClr val="000000"/>
                </a:solidFill>
                <a:latin typeface="+mn-ea"/>
              </a:rPr>
              <a:t>3</a:t>
            </a:r>
            <a:r>
              <a:rPr lang="ja-JP" altLang="en-US" sz="900" dirty="0">
                <a:solidFill>
                  <a:srgbClr val="000000"/>
                </a:solidFill>
                <a:latin typeface="+mn-ea"/>
              </a:rPr>
              <a:t>　</a:t>
            </a:r>
            <a:r>
              <a:rPr kumimoji="1" lang="en-US" altLang="ja-JP" sz="900" b="0" i="0" u="none" strike="noStrike" kern="1200" cap="none" spc="0" normalizeH="0" baseline="0" noProof="0" dirty="0" smtClean="0">
                <a:ln>
                  <a:noFill/>
                </a:ln>
                <a:solidFill>
                  <a:srgbClr val="000000"/>
                </a:solidFill>
                <a:effectLst/>
                <a:uLnTx/>
                <a:uFillTx/>
                <a:latin typeface="+mn-ea"/>
                <a:cs typeface="+mn-cs"/>
              </a:rPr>
              <a:t>https</a:t>
            </a:r>
            <a:r>
              <a:rPr kumimoji="1" lang="en-US" altLang="ja-JP" sz="900" b="0" i="0" u="none" strike="noStrike" kern="1200" cap="none" spc="0" normalizeH="0" baseline="0" noProof="0" dirty="0">
                <a:ln>
                  <a:noFill/>
                </a:ln>
                <a:solidFill>
                  <a:srgbClr val="000000"/>
                </a:solidFill>
                <a:effectLst/>
                <a:uLnTx/>
                <a:uFillTx/>
                <a:latin typeface="+mn-ea"/>
                <a:cs typeface="+mn-cs"/>
              </a:rPr>
              <a:t>://www.canada.ca/en/immigration-refugees-citizenship/services/new-immigrants/new-life-canada/driving.html</a:t>
            </a:r>
          </a:p>
          <a:p>
            <a:pPr lvl="0">
              <a:defRPr/>
            </a:pPr>
            <a:r>
              <a:rPr lang="en-US" altLang="ja-JP" sz="900" dirty="0">
                <a:solidFill>
                  <a:srgbClr val="000000"/>
                </a:solidFill>
                <a:latin typeface="+mn-ea"/>
              </a:rPr>
              <a:t>4</a:t>
            </a:r>
            <a:r>
              <a:rPr lang="ja-JP" altLang="en-US" sz="900" dirty="0">
                <a:solidFill>
                  <a:srgbClr val="000000"/>
                </a:solidFill>
                <a:latin typeface="+mn-ea"/>
              </a:rPr>
              <a:t>　</a:t>
            </a:r>
            <a:r>
              <a:rPr kumimoji="1" lang="en-US" altLang="ja-JP" sz="900" b="0" i="0" u="none" strike="noStrike" kern="1200" cap="none" spc="0" normalizeH="0" baseline="0" noProof="0" dirty="0" smtClean="0">
                <a:ln>
                  <a:noFill/>
                </a:ln>
                <a:solidFill>
                  <a:srgbClr val="000000"/>
                </a:solidFill>
                <a:effectLst/>
                <a:uLnTx/>
                <a:uFillTx/>
                <a:latin typeface="+mn-ea"/>
                <a:cs typeface="+mn-cs"/>
              </a:rPr>
              <a:t>https</a:t>
            </a:r>
            <a:r>
              <a:rPr kumimoji="1" lang="en-US" altLang="ja-JP" sz="900" b="0" i="0" u="none" strike="noStrike" kern="1200" cap="none" spc="0" normalizeH="0" baseline="0" noProof="0" dirty="0">
                <a:ln>
                  <a:noFill/>
                </a:ln>
                <a:solidFill>
                  <a:srgbClr val="000000"/>
                </a:solidFill>
                <a:effectLst/>
                <a:uLnTx/>
                <a:uFillTx/>
                <a:latin typeface="+mn-ea"/>
                <a:cs typeface="+mn-cs"/>
              </a:rPr>
              <a:t>://</a:t>
            </a:r>
            <a:r>
              <a:rPr kumimoji="1" lang="en-US" altLang="ja-JP" sz="900" b="0" i="0" u="none" strike="noStrike" kern="1200" cap="none" spc="0" normalizeH="0" baseline="0" noProof="0" dirty="0" smtClean="0">
                <a:ln>
                  <a:noFill/>
                </a:ln>
                <a:solidFill>
                  <a:srgbClr val="000000"/>
                </a:solidFill>
                <a:effectLst/>
                <a:uLnTx/>
                <a:uFillTx/>
                <a:latin typeface="+mn-ea"/>
                <a:cs typeface="+mn-cs"/>
              </a:rPr>
              <a:t>www.canada.ca/en/health-canada/services/health-cards.html</a:t>
            </a:r>
            <a:endParaRPr kumimoji="1" lang="en-US" altLang="ja-JP" sz="900" b="0" i="0" u="none" strike="noStrike" kern="1200" cap="none" spc="0" normalizeH="0" baseline="0" noProof="0" dirty="0">
              <a:ln>
                <a:noFill/>
              </a:ln>
              <a:solidFill>
                <a:srgbClr val="000000"/>
              </a:solidFill>
              <a:effectLst/>
              <a:uLnTx/>
              <a:uFillTx/>
              <a:latin typeface="+mn-ea"/>
              <a:cs typeface="+mn-cs"/>
            </a:endParaRPr>
          </a:p>
        </p:txBody>
      </p:sp>
      <p:pic>
        <p:nvPicPr>
          <p:cNvPr id="23" name="図 22"/>
          <p:cNvPicPr>
            <a:picLocks noChangeAspect="1"/>
          </p:cNvPicPr>
          <p:nvPr/>
        </p:nvPicPr>
        <p:blipFill rotWithShape="1">
          <a:blip r:embed="rId2"/>
          <a:srcRect l="2441"/>
          <a:stretch/>
        </p:blipFill>
        <p:spPr>
          <a:xfrm>
            <a:off x="7696317" y="4228572"/>
            <a:ext cx="1836210" cy="1192369"/>
          </a:xfrm>
          <a:prstGeom prst="rect">
            <a:avLst/>
          </a:prstGeom>
        </p:spPr>
      </p:pic>
      <p:sp>
        <p:nvSpPr>
          <p:cNvPr id="35" name="正方形/長方形 34"/>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36" name="正方形/長方形 35"/>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Tree>
    <p:extLst>
      <p:ext uri="{BB962C8B-B14F-4D97-AF65-F5344CB8AC3E}">
        <p14:creationId xmlns:p14="http://schemas.microsoft.com/office/powerpoint/2010/main" val="10326312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75000"/>
                    <a:lumOff val="25000"/>
                  </a:schemeClr>
                </a:solidFill>
              </a:rPr>
              <a:t>3.1.2</a:t>
            </a:r>
            <a:r>
              <a:rPr lang="ja-JP" altLang="en-US" sz="1000" dirty="0">
                <a:solidFill>
                  <a:schemeClr val="accent2">
                    <a:lumMod val="75000"/>
                    <a:lumOff val="25000"/>
                  </a:schemeClr>
                </a:solidFill>
              </a:rPr>
              <a:t>　</a:t>
            </a:r>
            <a:r>
              <a:rPr lang="zh-TW" altLang="en-US" sz="1000" dirty="0">
                <a:solidFill>
                  <a:schemeClr val="accent2">
                    <a:lumMod val="75000"/>
                    <a:lumOff val="25000"/>
                  </a:schemeClr>
                </a:solidFill>
              </a:rPr>
              <a:t>共通識別番号</a:t>
            </a:r>
            <a:r>
              <a:rPr lang="ja-JP" altLang="en-US" sz="1000" dirty="0">
                <a:solidFill>
                  <a:schemeClr val="accent2">
                    <a:lumMod val="75000"/>
                    <a:lumOff val="25000"/>
                  </a:schemeClr>
                </a:solidFill>
              </a:rPr>
              <a:t>・デジタル</a:t>
            </a:r>
            <a:r>
              <a:rPr lang="en-US" altLang="ja-JP" sz="1000" dirty="0">
                <a:solidFill>
                  <a:schemeClr val="accent2">
                    <a:lumMod val="75000"/>
                    <a:lumOff val="25000"/>
                  </a:schemeClr>
                </a:solidFill>
              </a:rPr>
              <a:t>ID</a:t>
            </a:r>
            <a:r>
              <a:rPr lang="ja-JP" altLang="en-US" sz="1000" dirty="0">
                <a:solidFill>
                  <a:schemeClr val="accent2">
                    <a:lumMod val="75000"/>
                    <a:lumOff val="25000"/>
                  </a:schemeClr>
                </a:solidFill>
              </a:rPr>
              <a:t>に関する政策動向　</a:t>
            </a:r>
            <a:r>
              <a:rPr lang="en-US" altLang="ja-JP" sz="1000" dirty="0">
                <a:solidFill>
                  <a:schemeClr val="accent2">
                    <a:lumMod val="75000"/>
                    <a:lumOff val="25000"/>
                  </a:schemeClr>
                </a:solidFill>
              </a:rPr>
              <a:t>-</a:t>
            </a:r>
            <a:r>
              <a:rPr lang="zh-TW" altLang="en-US" sz="1000" dirty="0">
                <a:solidFill>
                  <a:schemeClr val="accent2">
                    <a:lumMod val="75000"/>
                    <a:lumOff val="25000"/>
                  </a:schemeClr>
                </a:solidFill>
              </a:rPr>
              <a:t>共通識別番号</a:t>
            </a:r>
            <a:r>
              <a:rPr lang="ja-JP" altLang="en-US" sz="1000" dirty="0">
                <a:solidFill>
                  <a:schemeClr val="accent2">
                    <a:lumMod val="75000"/>
                    <a:lumOff val="25000"/>
                  </a:schemeClr>
                </a:solidFill>
              </a:rPr>
              <a:t>に関する調査結果</a:t>
            </a:r>
            <a:r>
              <a:rPr lang="en-US" altLang="ja-JP" sz="1400" b="1" spc="0" dirty="0">
                <a:solidFill>
                  <a:schemeClr val="accent2">
                    <a:lumMod val="75000"/>
                    <a:lumOff val="25000"/>
                  </a:schemeClr>
                </a:solidFill>
              </a:rPr>
              <a:t/>
            </a:r>
            <a:br>
              <a:rPr lang="en-US" altLang="ja-JP" sz="1400" b="1" spc="0" dirty="0">
                <a:solidFill>
                  <a:schemeClr val="accent2">
                    <a:lumMod val="75000"/>
                    <a:lumOff val="25000"/>
                  </a:schemeClr>
                </a:solidFill>
              </a:rPr>
            </a:br>
            <a:r>
              <a:rPr lang="en-US" altLang="ja-JP" sz="1800" dirty="0">
                <a:solidFill>
                  <a:schemeClr val="accent2">
                    <a:lumMod val="75000"/>
                    <a:lumOff val="25000"/>
                  </a:schemeClr>
                </a:solidFill>
              </a:rPr>
              <a:t>National ID Card</a:t>
            </a:r>
            <a:endParaRPr lang="ja-JP" altLang="en-US" sz="1800" b="1" spc="0" dirty="0">
              <a:solidFill>
                <a:schemeClr val="accent2">
                  <a:lumMod val="75000"/>
                  <a:lumOff val="25000"/>
                </a:schemeClr>
              </a:solidFill>
            </a:endParaRPr>
          </a:p>
        </p:txBody>
      </p:sp>
      <p:sp>
        <p:nvSpPr>
          <p:cNvPr id="13" name="テキスト ボックス 12"/>
          <p:cNvSpPr txBox="1"/>
          <p:nvPr/>
        </p:nvSpPr>
        <p:spPr>
          <a:xfrm>
            <a:off x="331490" y="698181"/>
            <a:ext cx="9397126" cy="645299"/>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過去、カナダにおいて統一的な国民</a:t>
            </a:r>
            <a:r>
              <a:rPr lang="en-US" altLang="ja-JP" sz="1600" b="1" dirty="0">
                <a:solidFill>
                  <a:srgbClr val="000000"/>
                </a:solidFill>
                <a:latin typeface="+mn-ea"/>
              </a:rPr>
              <a:t>ID</a:t>
            </a:r>
            <a:r>
              <a:rPr lang="ja-JP" altLang="en-US" sz="1600" b="1" dirty="0">
                <a:solidFill>
                  <a:srgbClr val="000000"/>
                </a:solidFill>
                <a:latin typeface="+mn-ea"/>
              </a:rPr>
              <a:t>カードの制度化に関する議論は存在したが、プライバシー権の侵害や、費用の面から反対を受け実現しなかった</a:t>
            </a:r>
            <a:r>
              <a:rPr lang="en-US" altLang="ja-JP" sz="1600" b="1" baseline="30000" dirty="0">
                <a:solidFill>
                  <a:srgbClr val="000000"/>
                </a:solidFill>
                <a:latin typeface="+mn-ea"/>
              </a:rPr>
              <a:t>1,2,3</a:t>
            </a:r>
            <a:endParaRPr lang="ja-JP" altLang="en-US" sz="1600" b="1" baseline="30000" dirty="0">
              <a:solidFill>
                <a:srgbClr val="000000"/>
              </a:solidFill>
              <a:latin typeface="+mn-ea"/>
            </a:endParaRPr>
          </a:p>
        </p:txBody>
      </p:sp>
      <p:sp>
        <p:nvSpPr>
          <p:cNvPr id="24" name="正方形/長方形 23"/>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25" name="正方形/長方形 24"/>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26" name="正方形/長方形 25"/>
          <p:cNvSpPr/>
          <p:nvPr/>
        </p:nvSpPr>
        <p:spPr>
          <a:xfrm>
            <a:off x="331490" y="2092957"/>
            <a:ext cx="331861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mn-ea"/>
                <a:cs typeface="+mn-cs"/>
              </a:rPr>
              <a:t>National ID Card</a:t>
            </a:r>
            <a:endParaRPr kumimoji="1" lang="en-US" altLang="ja-JP" sz="1600" b="1" i="0" u="none" strike="noStrike" kern="1200" cap="none" spc="0" normalizeH="0" baseline="30000" noProof="0" dirty="0">
              <a:ln>
                <a:noFill/>
              </a:ln>
              <a:solidFill>
                <a:srgbClr val="FFFFFF"/>
              </a:solidFill>
              <a:effectLst/>
              <a:uLnTx/>
              <a:uFillTx/>
              <a:latin typeface="+mn-ea"/>
              <a:cs typeface="+mn-cs"/>
            </a:endParaRPr>
          </a:p>
        </p:txBody>
      </p:sp>
      <p:sp>
        <p:nvSpPr>
          <p:cNvPr id="27" name="正方形/長方形 26"/>
          <p:cNvSpPr/>
          <p:nvPr/>
        </p:nvSpPr>
        <p:spPr>
          <a:xfrm>
            <a:off x="331788" y="2092957"/>
            <a:ext cx="9242723" cy="2924326"/>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28" name="正方形/長方形 27"/>
          <p:cNvSpPr/>
          <p:nvPr/>
        </p:nvSpPr>
        <p:spPr>
          <a:xfrm>
            <a:off x="457198" y="2468178"/>
            <a:ext cx="9033641" cy="171028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29" name="正方形/長方形 28"/>
          <p:cNvSpPr/>
          <p:nvPr/>
        </p:nvSpPr>
        <p:spPr>
          <a:xfrm>
            <a:off x="436179" y="2567031"/>
            <a:ext cx="9033641" cy="2074285"/>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米国の</a:t>
            </a:r>
            <a:r>
              <a:rPr kumimoji="1" lang="en-US" altLang="ja-JP" sz="1400" b="0" i="0" u="none" strike="noStrike" kern="1200" cap="none" spc="0" normalizeH="0" baseline="0" noProof="0" dirty="0">
                <a:ln>
                  <a:noFill/>
                </a:ln>
                <a:solidFill>
                  <a:srgbClr val="000000"/>
                </a:solidFill>
                <a:effectLst/>
                <a:uLnTx/>
                <a:uFillTx/>
                <a:latin typeface="+mn-ea"/>
                <a:cs typeface="+mn-cs"/>
              </a:rPr>
              <a:t>9.11</a:t>
            </a:r>
            <a:r>
              <a:rPr kumimoji="1" lang="ja-JP" altLang="en-US" sz="1400" b="0" i="0" u="none" strike="noStrike" kern="1200" cap="none" spc="0" normalizeH="0" baseline="0" noProof="0" dirty="0">
                <a:ln>
                  <a:noFill/>
                </a:ln>
                <a:solidFill>
                  <a:srgbClr val="000000"/>
                </a:solidFill>
                <a:effectLst/>
                <a:uLnTx/>
                <a:uFillTx/>
                <a:latin typeface="+mn-ea"/>
                <a:cs typeface="+mn-cs"/>
              </a:rPr>
              <a:t>同時多発テロによる安全保障要求の高まりを受け、</a:t>
            </a:r>
            <a:r>
              <a:rPr kumimoji="1" lang="en-US" altLang="ja-JP" sz="1400" b="0" i="0" u="none" strike="noStrike" kern="1200" cap="none" spc="0" normalizeH="0" baseline="0" noProof="0" dirty="0">
                <a:ln>
                  <a:noFill/>
                </a:ln>
                <a:solidFill>
                  <a:srgbClr val="000000"/>
                </a:solidFill>
                <a:effectLst/>
                <a:uLnTx/>
                <a:uFillTx/>
                <a:latin typeface="+mn-ea"/>
                <a:cs typeface="+mn-cs"/>
              </a:rPr>
              <a:t>2003</a:t>
            </a:r>
            <a:r>
              <a:rPr kumimoji="1" lang="ja-JP" altLang="en-US" sz="1400" b="0" i="0" u="none" strike="noStrike" kern="1200" cap="none" spc="0" normalizeH="0" baseline="0" noProof="0" dirty="0">
                <a:ln>
                  <a:noFill/>
                </a:ln>
                <a:solidFill>
                  <a:srgbClr val="000000"/>
                </a:solidFill>
                <a:effectLst/>
                <a:uLnTx/>
                <a:uFillTx/>
                <a:latin typeface="+mn-ea"/>
                <a:cs typeface="+mn-cs"/>
              </a:rPr>
              <a:t>年にカナダ市民権移民局を中心として、カナダ政府議会において協議された統一的な国民</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カードの発行制度</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カナダ在住者の氏名、生年月日、出生地、性別、住所、身体的属性などの情報を表示したプラスチックカードに、</a:t>
            </a:r>
            <a:r>
              <a:rPr kumimoji="1" lang="en-US" altLang="ja-JP" sz="1400" b="0" i="0" u="none" strike="noStrike" kern="1200" cap="none" spc="0" normalizeH="0" baseline="0" noProof="0" dirty="0">
                <a:ln>
                  <a:noFill/>
                </a:ln>
                <a:solidFill>
                  <a:srgbClr val="000000"/>
                </a:solidFill>
                <a:effectLst/>
                <a:uLnTx/>
                <a:uFillTx/>
                <a:latin typeface="+mn-ea"/>
                <a:cs typeface="+mn-cs"/>
              </a:rPr>
              <a:t>IC</a:t>
            </a:r>
            <a:r>
              <a:rPr kumimoji="1" lang="ja-JP" altLang="en-US" sz="1400" b="0" i="0" u="none" strike="noStrike" kern="1200" cap="none" spc="0" normalizeH="0" baseline="0" noProof="0" dirty="0">
                <a:ln>
                  <a:noFill/>
                </a:ln>
                <a:solidFill>
                  <a:srgbClr val="000000"/>
                </a:solidFill>
                <a:effectLst/>
                <a:uLnTx/>
                <a:uFillTx/>
                <a:latin typeface="+mn-ea"/>
                <a:cs typeface="+mn-cs"/>
              </a:rPr>
              <a:t>チップが備え付けられ、指紋や網膜パターンなどの生体認証データを含める可能性についても言及されていた</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単一の全国的な証明書による利便性の向上や、セキュリティの強化などが利点として挙げられていたが、一つのカードに膨大な個人情報が集約されることによる危険性、政府が国民の生体情報を大規模に収集するプライバシー侵害の懸念などから、プライバシーコミッショナーや各州政府、ブリティッシュコロンビア市民自由協会などからの反対を受け、実現しなかった</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30" name="テキスト ボックス 29"/>
          <p:cNvSpPr txBox="1"/>
          <p:nvPr/>
        </p:nvSpPr>
        <p:spPr>
          <a:xfrm>
            <a:off x="359725" y="5887208"/>
            <a:ext cx="9340655" cy="829882"/>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https://www.priv.gc.ca/en/opc-news/speeches/2003/02_05_a_030318/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2</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https://cippic.ca/index.php?q=en/national-id-cards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3</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https://www.cbc.ca/news/canada/national-id-cards-slammed-at-immigration-hearing-1.358706</a:t>
            </a:r>
          </a:p>
        </p:txBody>
      </p:sp>
    </p:spTree>
    <p:extLst>
      <p:ext uri="{BB962C8B-B14F-4D97-AF65-F5344CB8AC3E}">
        <p14:creationId xmlns:p14="http://schemas.microsoft.com/office/powerpoint/2010/main" val="26469935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カナダでは</a:t>
            </a:r>
            <a:r>
              <a:rPr lang="ja-JP" altLang="en-US" sz="1600" b="1" dirty="0" smtClean="0">
                <a:solidFill>
                  <a:srgbClr val="000000"/>
                </a:solidFill>
                <a:latin typeface="+mn-ea"/>
              </a:rPr>
              <a:t>財務省</a:t>
            </a:r>
            <a:r>
              <a:rPr lang="ja-JP" altLang="en-US" sz="1600" b="1" dirty="0">
                <a:solidFill>
                  <a:srgbClr val="000000"/>
                </a:solidFill>
                <a:latin typeface="+mn-ea"/>
              </a:rPr>
              <a:t>タスクフォースの提言から</a:t>
            </a:r>
            <a:r>
              <a:rPr lang="en-US" altLang="ja-JP" sz="1600" b="1" dirty="0">
                <a:solidFill>
                  <a:srgbClr val="000000"/>
                </a:solidFill>
                <a:latin typeface="+mn-ea"/>
              </a:rPr>
              <a:t>DIACC</a:t>
            </a:r>
            <a:r>
              <a:rPr lang="ja-JP" altLang="en-US" sz="1600" b="1" dirty="0">
                <a:solidFill>
                  <a:srgbClr val="000000"/>
                </a:solidFill>
                <a:latin typeface="+mn-ea"/>
              </a:rPr>
              <a:t>の設立を経て、共通的なトラストフレームワークである</a:t>
            </a:r>
            <a:r>
              <a:rPr lang="en-US" altLang="ja-JP" sz="1600" b="1" dirty="0">
                <a:solidFill>
                  <a:srgbClr val="000000"/>
                </a:solidFill>
                <a:latin typeface="+mn-ea"/>
              </a:rPr>
              <a:t>PCTF</a:t>
            </a:r>
            <a:r>
              <a:rPr lang="ja-JP" altLang="en-US" sz="1600" b="1" dirty="0">
                <a:solidFill>
                  <a:srgbClr val="000000"/>
                </a:solidFill>
                <a:latin typeface="+mn-ea"/>
              </a:rPr>
              <a:t>を構築することで、官民双方のデジタル</a:t>
            </a:r>
            <a:r>
              <a:rPr lang="en-US" altLang="ja-JP" sz="1600" b="1" dirty="0">
                <a:solidFill>
                  <a:srgbClr val="000000"/>
                </a:solidFill>
                <a:latin typeface="+mn-ea"/>
              </a:rPr>
              <a:t>ID</a:t>
            </a:r>
            <a:r>
              <a:rPr lang="ja-JP" altLang="en-US" sz="1600" b="1" dirty="0">
                <a:solidFill>
                  <a:srgbClr val="000000"/>
                </a:solidFill>
                <a:latin typeface="+mn-ea"/>
              </a:rPr>
              <a:t>活用を推進している</a:t>
            </a:r>
          </a:p>
        </p:txBody>
      </p:sp>
      <p:sp>
        <p:nvSpPr>
          <p:cNvPr id="24" name="正方形/長方形 23"/>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25" name="正方形/長方形 24"/>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30" name="テキスト ボックス 29"/>
          <p:cNvSpPr txBox="1"/>
          <p:nvPr/>
        </p:nvSpPr>
        <p:spPr>
          <a:xfrm>
            <a:off x="331788" y="5829615"/>
            <a:ext cx="9340655" cy="829882"/>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https://diacc.ca/</a:t>
            </a:r>
          </a:p>
          <a:p>
            <a:pPr lvl="0">
              <a:defRPr/>
            </a:pP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https://diacc.ca/wp-content/uploads/2020/09/PCTF-Model-Final-Recommendation_V1.0.pdf</a:t>
            </a:r>
            <a:endParaRPr lang="ja-JP" altLang="en-US" sz="900" dirty="0">
              <a:solidFill>
                <a:srgbClr val="000000"/>
              </a:solidFill>
              <a:latin typeface="+mn-ea"/>
            </a:endParaRPr>
          </a:p>
          <a:p>
            <a:pPr lvl="0">
              <a:defRPr/>
            </a:pP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https://tnc.news/2022/08/10/digital-identity-program1/</a:t>
            </a:r>
            <a:endParaRPr kumimoji="1" lang="ja-JP" altLang="en-US" sz="900" b="0" i="0" u="none" strike="noStrike" kern="1200" cap="none" spc="0" normalizeH="0" baseline="0" noProof="0" dirty="0">
              <a:ln>
                <a:noFill/>
              </a:ln>
              <a:solidFill>
                <a:srgbClr val="000000"/>
              </a:solidFill>
              <a:effectLst/>
              <a:uLnTx/>
              <a:uFillTx/>
              <a:latin typeface="+mn-ea"/>
              <a:cs typeface="+mn-cs"/>
            </a:endParaRPr>
          </a:p>
        </p:txBody>
      </p:sp>
      <p:sp>
        <p:nvSpPr>
          <p:cNvPr id="11" name="ホームベース 10"/>
          <p:cNvSpPr/>
          <p:nvPr/>
        </p:nvSpPr>
        <p:spPr>
          <a:xfrm>
            <a:off x="546144" y="3687778"/>
            <a:ext cx="9182472" cy="25329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5" name="楕円 14"/>
          <p:cNvSpPr/>
          <p:nvPr/>
        </p:nvSpPr>
        <p:spPr>
          <a:xfrm>
            <a:off x="2724323" y="355666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6" name="楕円 15"/>
          <p:cNvSpPr/>
          <p:nvPr/>
        </p:nvSpPr>
        <p:spPr>
          <a:xfrm>
            <a:off x="4523761" y="3558237"/>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7" name="楕円 16"/>
          <p:cNvSpPr/>
          <p:nvPr/>
        </p:nvSpPr>
        <p:spPr>
          <a:xfrm>
            <a:off x="7101754" y="3558237"/>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8" name="楕円 17"/>
          <p:cNvSpPr/>
          <p:nvPr/>
        </p:nvSpPr>
        <p:spPr>
          <a:xfrm>
            <a:off x="8150229" y="3555089"/>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9" name="テキスト ボックス 18"/>
          <p:cNvSpPr txBox="1"/>
          <p:nvPr/>
        </p:nvSpPr>
        <p:spPr>
          <a:xfrm>
            <a:off x="2784064" y="3666489"/>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2010</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20" name="テキスト ボックス 19"/>
          <p:cNvSpPr txBox="1"/>
          <p:nvPr/>
        </p:nvSpPr>
        <p:spPr>
          <a:xfrm>
            <a:off x="4565319" y="3665695"/>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2014</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21" name="テキスト ボックス 20"/>
          <p:cNvSpPr txBox="1"/>
          <p:nvPr/>
        </p:nvSpPr>
        <p:spPr>
          <a:xfrm>
            <a:off x="7154674" y="3665694"/>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2020</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22" name="テキスト ボックス 21"/>
          <p:cNvSpPr txBox="1"/>
          <p:nvPr/>
        </p:nvSpPr>
        <p:spPr>
          <a:xfrm>
            <a:off x="8216641" y="3666489"/>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000000"/>
                </a:solidFill>
                <a:effectLst/>
                <a:uLnTx/>
                <a:uFillTx/>
                <a:latin typeface="+mn-ea"/>
                <a:cs typeface="+mn-cs"/>
              </a:rPr>
              <a:t>2022</a:t>
            </a: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23" name="四角形吹き出し 22"/>
          <p:cNvSpPr/>
          <p:nvPr/>
        </p:nvSpPr>
        <p:spPr>
          <a:xfrm>
            <a:off x="5152321" y="1677232"/>
            <a:ext cx="2636283" cy="1375866"/>
          </a:xfrm>
          <a:prstGeom prst="wedgeRectCallout">
            <a:avLst>
              <a:gd name="adj1" fmla="val 32134"/>
              <a:gd name="adj2" fmla="val 86776"/>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en-US" altLang="ja-JP" sz="1200" b="1" i="0" u="sng" strike="noStrike" kern="1200" cap="none" spc="0" normalizeH="0" baseline="0" noProof="0" dirty="0">
                <a:ln>
                  <a:noFill/>
                </a:ln>
                <a:solidFill>
                  <a:srgbClr val="000000"/>
                </a:solidFill>
                <a:effectLst/>
                <a:uLnTx/>
                <a:uFillTx/>
                <a:latin typeface="+mn-ea"/>
              </a:rPr>
              <a:t>PCTF</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2020</a:t>
            </a:r>
            <a:r>
              <a:rPr kumimoji="1" lang="ja-JP" altLang="en-US" sz="1200" b="1" i="0" u="sng" strike="noStrike" kern="1200" cap="none" spc="0" normalizeH="0" baseline="0" noProof="0" dirty="0">
                <a:ln>
                  <a:noFill/>
                </a:ln>
                <a:solidFill>
                  <a:srgbClr val="000000"/>
                </a:solidFill>
                <a:effectLst/>
                <a:uLnTx/>
                <a:uFillTx/>
                <a:latin typeface="+mn-ea"/>
              </a:rPr>
              <a:t>～）</a:t>
            </a:r>
            <a:r>
              <a:rPr lang="en-US" altLang="ja-JP" sz="1200" b="1" baseline="30000" dirty="0">
                <a:solidFill>
                  <a:srgbClr val="000000"/>
                </a:solidFill>
                <a:latin typeface="+mn-ea"/>
              </a:rPr>
              <a:t> 1,2</a:t>
            </a:r>
            <a:endParaRPr kumimoji="1" lang="en-US" altLang="ja-JP" sz="1200" b="1" i="0" u="sng" strike="noStrike" kern="1200" cap="none" spc="0" normalizeH="0" baseline="0" noProof="0" dirty="0">
              <a:ln>
                <a:noFill/>
              </a:ln>
              <a:solidFill>
                <a:srgbClr val="000000"/>
              </a:solidFill>
              <a:effectLst/>
              <a:uLnTx/>
              <a:uFillTx/>
              <a:latin typeface="+mn-ea"/>
            </a:endParaRPr>
          </a:p>
          <a:p>
            <a:pPr lvl="0">
              <a:defRPr/>
            </a:pPr>
            <a:r>
              <a:rPr lang="ja-JP" altLang="en-US" sz="1200" dirty="0">
                <a:solidFill>
                  <a:srgbClr val="000000">
                    <a:lumMod val="85000"/>
                    <a:lumOff val="15000"/>
                  </a:srgbClr>
                </a:solidFill>
                <a:latin typeface="+mn-ea"/>
                <a:cs typeface="Arial"/>
              </a:rPr>
              <a:t>カナダの官民組織がデジタルアイデンティティを安全に活用するためのガバナンスモデルとして</a:t>
            </a:r>
            <a:r>
              <a:rPr lang="en-US" altLang="ja-JP" sz="1200" dirty="0">
                <a:solidFill>
                  <a:srgbClr val="000000">
                    <a:lumMod val="85000"/>
                    <a:lumOff val="15000"/>
                  </a:srgbClr>
                </a:solidFill>
                <a:latin typeface="+mn-ea"/>
                <a:cs typeface="Arial"/>
              </a:rPr>
              <a:t>DIACC</a:t>
            </a:r>
            <a:r>
              <a:rPr lang="ja-JP" altLang="en-US" sz="1200" dirty="0">
                <a:solidFill>
                  <a:srgbClr val="000000">
                    <a:lumMod val="85000"/>
                    <a:lumOff val="15000"/>
                  </a:srgbClr>
                </a:solidFill>
                <a:latin typeface="+mn-ea"/>
                <a:cs typeface="Arial"/>
              </a:rPr>
              <a:t>が</a:t>
            </a:r>
            <a:r>
              <a:rPr lang="en-US" altLang="ja-JP" sz="1200" dirty="0">
                <a:solidFill>
                  <a:srgbClr val="000000">
                    <a:lumMod val="85000"/>
                    <a:lumOff val="15000"/>
                  </a:srgbClr>
                </a:solidFill>
                <a:latin typeface="+mn-ea"/>
                <a:cs typeface="Arial"/>
              </a:rPr>
              <a:t>2020</a:t>
            </a:r>
            <a:r>
              <a:rPr lang="ja-JP" altLang="en-US" sz="1200" dirty="0">
                <a:solidFill>
                  <a:srgbClr val="000000">
                    <a:lumMod val="85000"/>
                    <a:lumOff val="15000"/>
                  </a:srgbClr>
                </a:solidFill>
                <a:latin typeface="+mn-ea"/>
                <a:cs typeface="Arial"/>
              </a:rPr>
              <a:t>年に</a:t>
            </a:r>
            <a:r>
              <a:rPr lang="en-US" altLang="ja-JP" sz="1200" dirty="0">
                <a:solidFill>
                  <a:srgbClr val="000000">
                    <a:lumMod val="85000"/>
                    <a:lumOff val="15000"/>
                  </a:srgbClr>
                </a:solidFill>
                <a:latin typeface="+mn-ea"/>
                <a:cs typeface="Arial"/>
              </a:rPr>
              <a:t>PCTF v1.0</a:t>
            </a:r>
            <a:r>
              <a:rPr lang="ja-JP" altLang="en-US" sz="1200" dirty="0">
                <a:solidFill>
                  <a:srgbClr val="000000">
                    <a:lumMod val="85000"/>
                    <a:lumOff val="15000"/>
                  </a:srgbClr>
                </a:solidFill>
                <a:latin typeface="+mn-ea"/>
                <a:cs typeface="Arial"/>
              </a:rPr>
              <a:t>を発表した</a:t>
            </a:r>
            <a:endParaRPr lang="ja-JP" altLang="en-US" sz="1200" b="1" dirty="0">
              <a:solidFill>
                <a:srgbClr val="FF0000"/>
              </a:solidFill>
              <a:latin typeface="+mn-ea"/>
            </a:endParaRPr>
          </a:p>
        </p:txBody>
      </p:sp>
      <p:sp>
        <p:nvSpPr>
          <p:cNvPr id="31" name="四角形吹き出し 30"/>
          <p:cNvSpPr/>
          <p:nvPr/>
        </p:nvSpPr>
        <p:spPr>
          <a:xfrm>
            <a:off x="546144" y="1695997"/>
            <a:ext cx="2954937" cy="1375867"/>
          </a:xfrm>
          <a:prstGeom prst="wedgeRectCallout">
            <a:avLst>
              <a:gd name="adj1" fmla="val 31775"/>
              <a:gd name="adj2" fmla="val 84512"/>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a:ln>
                  <a:noFill/>
                </a:ln>
                <a:solidFill>
                  <a:srgbClr val="000000"/>
                </a:solidFill>
                <a:effectLst/>
                <a:uLnTx/>
                <a:uFillTx/>
                <a:latin typeface="+mn-ea"/>
                <a:cs typeface="+mn-cs"/>
              </a:rPr>
              <a:t>the Task Force for the Payments System Review </a:t>
            </a:r>
            <a:r>
              <a:rPr kumimoji="1" lang="ja-JP" altLang="en-US" sz="1200" b="1" i="0" u="sng" strike="noStrike" kern="1200" cap="none" spc="0" normalizeH="0" baseline="0" noProof="0" dirty="0">
                <a:ln>
                  <a:noFill/>
                </a:ln>
                <a:solidFill>
                  <a:srgbClr val="000000"/>
                </a:solidFill>
                <a:effectLst/>
                <a:uLnTx/>
                <a:uFillTx/>
                <a:latin typeface="+mn-ea"/>
                <a:cs typeface="+mn-cs"/>
              </a:rPr>
              <a:t>（</a:t>
            </a:r>
            <a:r>
              <a:rPr kumimoji="1" lang="en-US" altLang="ja-JP" sz="1200" b="1" i="0" u="sng" strike="noStrike" kern="1200" cap="none" spc="0" normalizeH="0" baseline="0" noProof="0" dirty="0">
                <a:ln>
                  <a:noFill/>
                </a:ln>
                <a:solidFill>
                  <a:srgbClr val="000000"/>
                </a:solidFill>
                <a:effectLst/>
                <a:uLnTx/>
                <a:uFillTx/>
                <a:latin typeface="+mn-ea"/>
                <a:cs typeface="+mn-cs"/>
              </a:rPr>
              <a:t>2010</a:t>
            </a:r>
            <a:r>
              <a:rPr kumimoji="1" lang="ja-JP" altLang="en-US" sz="1200" b="1" i="0" u="sng" strike="noStrike" kern="1200" cap="none" spc="0" normalizeH="0" baseline="0" noProof="0" dirty="0">
                <a:ln>
                  <a:noFill/>
                </a:ln>
                <a:solidFill>
                  <a:srgbClr val="000000"/>
                </a:solidFill>
                <a:effectLst/>
                <a:uLnTx/>
                <a:uFillTx/>
                <a:latin typeface="+mn-ea"/>
                <a:cs typeface="+mn-cs"/>
              </a:rPr>
              <a:t>～</a:t>
            </a:r>
            <a:r>
              <a:rPr kumimoji="1" lang="en-US" altLang="ja-JP" sz="1200" b="1" i="0" u="sng" strike="noStrike" kern="1200" cap="none" spc="0" normalizeH="0" baseline="0" noProof="0" dirty="0">
                <a:ln>
                  <a:noFill/>
                </a:ln>
                <a:solidFill>
                  <a:srgbClr val="000000"/>
                </a:solidFill>
                <a:effectLst/>
                <a:uLnTx/>
                <a:uFillTx/>
                <a:latin typeface="+mn-ea"/>
                <a:cs typeface="+mn-cs"/>
              </a:rPr>
              <a:t>2012</a:t>
            </a:r>
            <a:r>
              <a:rPr kumimoji="1" lang="ja-JP" altLang="en-US" sz="1200" b="1" i="0" u="sng" strike="noStrike" kern="1200" cap="none" spc="0" normalizeH="0" baseline="0" noProof="0" dirty="0">
                <a:ln>
                  <a:noFill/>
                </a:ln>
                <a:solidFill>
                  <a:srgbClr val="000000"/>
                </a:solidFill>
                <a:effectLst/>
                <a:uLnTx/>
                <a:uFillTx/>
                <a:latin typeface="+mn-ea"/>
                <a:cs typeface="+mn-cs"/>
              </a:rPr>
              <a:t>）</a:t>
            </a:r>
            <a:endParaRPr kumimoji="1" lang="en-US" altLang="ja-JP" sz="1200" b="1" i="0" u="sng"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財務省がカナダ経済がデジタル決済システムに移行するためのタスクフォースを立ち上げ、政府、企業、消費者団体、金融セクターなどからなるワーキンググループで議論し、提言を実施した</a:t>
            </a:r>
            <a:endParaRPr kumimoji="1" lang="en-US" altLang="ja-JP" sz="1200" b="1" i="0" u="none" strike="noStrike" kern="1200" cap="none" spc="0" normalizeH="0" baseline="0" noProof="0" dirty="0">
              <a:ln>
                <a:noFill/>
              </a:ln>
              <a:solidFill>
                <a:srgbClr val="FF0000"/>
              </a:solidFill>
              <a:effectLst/>
              <a:uLnTx/>
              <a:uFillTx/>
              <a:latin typeface="+mn-ea"/>
              <a:cs typeface="+mn-cs"/>
            </a:endParaRPr>
          </a:p>
        </p:txBody>
      </p:sp>
      <p:sp>
        <p:nvSpPr>
          <p:cNvPr id="32" name="四角形吹き出し 31"/>
          <p:cNvSpPr/>
          <p:nvPr/>
        </p:nvSpPr>
        <p:spPr>
          <a:xfrm>
            <a:off x="3042729" y="4290318"/>
            <a:ext cx="2641379" cy="1209744"/>
          </a:xfrm>
          <a:prstGeom prst="wedgeRectCallout">
            <a:avLst>
              <a:gd name="adj1" fmla="val 16423"/>
              <a:gd name="adj2" fmla="val -69502"/>
            </a:avLst>
          </a:prstGeom>
          <a:solidFill>
            <a:srgbClr val="EBEDF4"/>
          </a:solidFill>
          <a:ln w="317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a:ln>
                  <a:noFill/>
                </a:ln>
                <a:solidFill>
                  <a:srgbClr val="000000"/>
                </a:solidFill>
                <a:effectLst/>
                <a:uLnTx/>
                <a:uFillTx/>
                <a:latin typeface="+mn-ea"/>
              </a:rPr>
              <a:t>DIACC</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2014</a:t>
            </a:r>
            <a:r>
              <a:rPr kumimoji="1" lang="ja-JP" altLang="en-US" sz="1200" b="1" i="0" u="sng" strike="noStrike" kern="1200" cap="none" spc="0" normalizeH="0" baseline="0" noProof="0" dirty="0">
                <a:ln>
                  <a:noFill/>
                </a:ln>
                <a:solidFill>
                  <a:srgbClr val="000000"/>
                </a:solidFill>
                <a:effectLst/>
                <a:uLnTx/>
                <a:uFillTx/>
                <a:latin typeface="+mn-ea"/>
              </a:rPr>
              <a:t>～）</a:t>
            </a:r>
            <a:endParaRPr kumimoji="1" lang="en-US" altLang="ja-JP" sz="1200" b="1" i="0" u="sng" strike="noStrike" kern="1200" cap="none" spc="0" normalizeH="0" baseline="0" noProof="0" dirty="0">
              <a:ln>
                <a:noFill/>
              </a:ln>
              <a:solidFill>
                <a:srgbClr val="000000"/>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lumMod val="85000"/>
                    <a:lumOff val="15000"/>
                  </a:srgbClr>
                </a:solidFill>
                <a:effectLst/>
                <a:uLnTx/>
                <a:uFillTx/>
                <a:latin typeface="+mn-ea"/>
                <a:cs typeface="Arial"/>
              </a:rPr>
              <a:t>先のタスクフォースの提言を受け、政府・民間企業から構成される非営利組織である</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n-ea"/>
                <a:cs typeface="Arial"/>
              </a:rPr>
              <a:t>DIACC</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n-ea"/>
                <a:cs typeface="Arial"/>
              </a:rPr>
              <a:t>がデジタル</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n-ea"/>
                <a:cs typeface="Arial"/>
              </a:rPr>
              <a:t>ID</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n-ea"/>
                <a:cs typeface="Arial"/>
              </a:rPr>
              <a:t>ソリューションとサービスを実現するための研究開発に取り組むこととなった</a:t>
            </a:r>
            <a:endParaRPr kumimoji="1" lang="en-US" altLang="ja-JP" sz="1200" b="1" i="0" u="none" strike="noStrike" kern="1200" cap="none" spc="0" normalizeH="0" baseline="0" noProof="0" dirty="0">
              <a:ln>
                <a:noFill/>
              </a:ln>
              <a:solidFill>
                <a:srgbClr val="FF0000"/>
              </a:solidFill>
              <a:effectLst/>
              <a:uLnTx/>
              <a:uFillTx/>
              <a:latin typeface="+mn-ea"/>
            </a:endParaRPr>
          </a:p>
        </p:txBody>
      </p:sp>
      <p:sp>
        <p:nvSpPr>
          <p:cNvPr id="33" name="四角形吹き出し 32"/>
          <p:cNvSpPr/>
          <p:nvPr/>
        </p:nvSpPr>
        <p:spPr>
          <a:xfrm>
            <a:off x="6833561" y="4347169"/>
            <a:ext cx="2930127" cy="1209745"/>
          </a:xfrm>
          <a:prstGeom prst="wedgeRectCallout">
            <a:avLst>
              <a:gd name="adj1" fmla="val 5844"/>
              <a:gd name="adj2" fmla="val -75163"/>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defRPr/>
            </a:pPr>
            <a:r>
              <a:rPr kumimoji="1" lang="en-US" altLang="ja-JP" sz="1200" b="1" i="0" u="sng" strike="noStrike" kern="1200" cap="none" spc="0" normalizeH="0" baseline="0" noProof="0" dirty="0">
                <a:ln>
                  <a:noFill/>
                </a:ln>
                <a:solidFill>
                  <a:srgbClr val="000000"/>
                </a:solidFill>
                <a:effectLst/>
                <a:uLnTx/>
                <a:uFillTx/>
                <a:latin typeface="+mn-ea"/>
              </a:rPr>
              <a:t>Digital Ambition 2022</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2022</a:t>
            </a:r>
            <a:r>
              <a:rPr kumimoji="1" lang="ja-JP" altLang="en-US" sz="1200" b="1" i="0" u="sng" strike="noStrike" kern="1200" cap="none" spc="0" normalizeH="0" baseline="0" noProof="0" dirty="0">
                <a:ln>
                  <a:noFill/>
                </a:ln>
                <a:solidFill>
                  <a:srgbClr val="000000"/>
                </a:solidFill>
                <a:effectLst/>
                <a:uLnTx/>
                <a:uFillTx/>
                <a:latin typeface="+mn-ea"/>
              </a:rPr>
              <a:t>～）</a:t>
            </a:r>
            <a:r>
              <a:rPr lang="en-US" altLang="ja-JP" sz="1200" b="1" baseline="30000" dirty="0">
                <a:solidFill>
                  <a:srgbClr val="000000"/>
                </a:solidFill>
                <a:latin typeface="+mn-ea"/>
              </a:rPr>
              <a:t>3</a:t>
            </a:r>
            <a:endParaRPr kumimoji="1" lang="en-US" altLang="ja-JP" sz="1200" b="1" i="0" u="sng" strike="noStrike" kern="1200" cap="none" spc="0" normalizeH="0" baseline="0" noProof="0" dirty="0">
              <a:ln>
                <a:noFill/>
              </a:ln>
              <a:solidFill>
                <a:srgbClr val="000000"/>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lumMod val="85000"/>
                    <a:lumOff val="15000"/>
                  </a:srgbClr>
                </a:solidFill>
                <a:effectLst/>
                <a:uLnTx/>
                <a:uFillTx/>
                <a:latin typeface="+mn-ea"/>
                <a:cs typeface="Arial"/>
              </a:rPr>
              <a:t>カカナダの今後</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n-ea"/>
                <a:cs typeface="Arial"/>
              </a:rPr>
              <a:t>3</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n-ea"/>
                <a:cs typeface="Arial"/>
              </a:rPr>
              <a:t>年間のデジタル戦略計画を</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n-ea"/>
                <a:cs typeface="Arial"/>
              </a:rPr>
              <a:t>2022</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n-ea"/>
                <a:cs typeface="Arial"/>
              </a:rPr>
              <a:t>年</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n-ea"/>
                <a:cs typeface="Arial"/>
              </a:rPr>
              <a:t>8</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n-ea"/>
                <a:cs typeface="Arial"/>
              </a:rPr>
              <a:t>月に発表し、優先事項と主要なアクションについて述べ、その中で「既存の州のプラットフォームと統合された連邦デジタル</a:t>
            </a:r>
            <a:r>
              <a:rPr kumimoji="1" lang="en-US" altLang="ja-JP" sz="1200" b="0" i="0" u="none" strike="noStrike" kern="1200" cap="none" spc="0" normalizeH="0" baseline="0" noProof="0" dirty="0">
                <a:ln>
                  <a:noFill/>
                </a:ln>
                <a:solidFill>
                  <a:srgbClr val="000000">
                    <a:lumMod val="85000"/>
                    <a:lumOff val="15000"/>
                  </a:srgbClr>
                </a:solidFill>
                <a:effectLst/>
                <a:uLnTx/>
                <a:uFillTx/>
                <a:latin typeface="+mn-ea"/>
                <a:cs typeface="Arial"/>
              </a:rPr>
              <a:t>ID</a:t>
            </a:r>
            <a:r>
              <a:rPr kumimoji="1" lang="ja-JP" altLang="en-US" sz="1200" b="0" i="0" u="none" strike="noStrike" kern="1200" cap="none" spc="0" normalizeH="0" baseline="0" noProof="0" dirty="0">
                <a:ln>
                  <a:noFill/>
                </a:ln>
                <a:solidFill>
                  <a:srgbClr val="000000">
                    <a:lumMod val="85000"/>
                    <a:lumOff val="15000"/>
                  </a:srgbClr>
                </a:solidFill>
                <a:effectLst/>
                <a:uLnTx/>
                <a:uFillTx/>
                <a:latin typeface="+mn-ea"/>
                <a:cs typeface="Arial"/>
              </a:rPr>
              <a:t>プログラム」に取り組むとしている</a:t>
            </a:r>
            <a:endParaRPr kumimoji="1" lang="ja-JP" altLang="en-US" sz="1200" b="1" i="0" u="none" strike="noStrike" kern="1200" cap="none" spc="0" normalizeH="0" baseline="0" noProof="0" dirty="0">
              <a:ln>
                <a:noFill/>
              </a:ln>
              <a:solidFill>
                <a:srgbClr val="FF0000"/>
              </a:solidFill>
              <a:effectLst/>
              <a:uLnTx/>
              <a:uFillTx/>
              <a:latin typeface="+mn-ea"/>
            </a:endParaRPr>
          </a:p>
        </p:txBody>
      </p:sp>
    </p:spTree>
    <p:extLst>
      <p:ext uri="{BB962C8B-B14F-4D97-AF65-F5344CB8AC3E}">
        <p14:creationId xmlns:p14="http://schemas.microsoft.com/office/powerpoint/2010/main" val="3367273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DIACC</a:t>
            </a:r>
            <a:r>
              <a:rPr lang="ja-JP" altLang="en-US" sz="1800" dirty="0">
                <a:solidFill>
                  <a:schemeClr val="accent2">
                    <a:lumMod val="90000"/>
                    <a:lumOff val="10000"/>
                  </a:schemeClr>
                </a:solidFill>
              </a:rPr>
              <a:t>による</a:t>
            </a:r>
            <a:r>
              <a:rPr lang="en-US" altLang="ja-JP" sz="1800" dirty="0">
                <a:solidFill>
                  <a:schemeClr val="accent2">
                    <a:lumMod val="90000"/>
                    <a:lumOff val="10000"/>
                  </a:schemeClr>
                </a:solidFill>
              </a:rPr>
              <a:t>PCTF</a:t>
            </a:r>
            <a:r>
              <a:rPr lang="ja-JP" altLang="en-US" sz="1800" dirty="0">
                <a:solidFill>
                  <a:schemeClr val="accent2">
                    <a:lumMod val="90000"/>
                    <a:lumOff val="10000"/>
                  </a:schemeClr>
                </a:solidFill>
              </a:rPr>
              <a:t>の策定</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カナダにおいては</a:t>
            </a:r>
            <a:r>
              <a:rPr lang="ja-JP" altLang="en-US" sz="1600" b="1" dirty="0" smtClean="0">
                <a:solidFill>
                  <a:srgbClr val="000000"/>
                </a:solidFill>
                <a:latin typeface="+mn-ea"/>
              </a:rPr>
              <a:t>、政府・</a:t>
            </a:r>
            <a:r>
              <a:rPr lang="ja-JP" altLang="en-US" sz="1600" b="1" dirty="0">
                <a:solidFill>
                  <a:srgbClr val="000000"/>
                </a:solidFill>
                <a:latin typeface="+mn-ea"/>
              </a:rPr>
              <a:t>民間企業から構成される非営利組織である</a:t>
            </a:r>
            <a:r>
              <a:rPr lang="en-US" altLang="ja-JP" sz="1600" b="1" dirty="0">
                <a:solidFill>
                  <a:srgbClr val="000000"/>
                </a:solidFill>
                <a:latin typeface="+mn-ea"/>
              </a:rPr>
              <a:t>DIACC</a:t>
            </a:r>
            <a:r>
              <a:rPr lang="ja-JP" altLang="en-US" sz="1600" b="1" dirty="0">
                <a:solidFill>
                  <a:srgbClr val="000000"/>
                </a:solidFill>
                <a:latin typeface="+mn-ea"/>
              </a:rPr>
              <a:t>（カナダデジタル識別認証評議会</a:t>
            </a:r>
            <a:r>
              <a:rPr lang="ja-JP" altLang="en-US" sz="1600" b="1" dirty="0" smtClean="0">
                <a:solidFill>
                  <a:srgbClr val="000000"/>
                </a:solidFill>
                <a:latin typeface="+mn-ea"/>
              </a:rPr>
              <a:t>）が</a:t>
            </a:r>
            <a:r>
              <a:rPr lang="ja-JP" altLang="en-US" sz="1600" b="1" dirty="0">
                <a:solidFill>
                  <a:srgbClr val="000000"/>
                </a:solidFill>
                <a:latin typeface="+mn-ea"/>
              </a:rPr>
              <a:t>デジタル</a:t>
            </a:r>
            <a:r>
              <a:rPr lang="en-US" altLang="ja-JP" sz="1600" b="1" dirty="0">
                <a:solidFill>
                  <a:srgbClr val="000000"/>
                </a:solidFill>
                <a:latin typeface="+mn-ea"/>
              </a:rPr>
              <a:t>ID</a:t>
            </a:r>
            <a:r>
              <a:rPr lang="ja-JP" altLang="en-US" sz="1600" b="1" dirty="0">
                <a:solidFill>
                  <a:srgbClr val="000000"/>
                </a:solidFill>
                <a:latin typeface="+mn-ea"/>
              </a:rPr>
              <a:t>ソリューションとサービスを実現するための研究開発に取り組んでおり、</a:t>
            </a:r>
            <a:r>
              <a:rPr lang="en-US" altLang="ja-JP" sz="1600" b="1" dirty="0">
                <a:solidFill>
                  <a:srgbClr val="000000"/>
                </a:solidFill>
                <a:latin typeface="+mn-ea"/>
              </a:rPr>
              <a:t>IACC</a:t>
            </a:r>
            <a:r>
              <a:rPr lang="ja-JP" altLang="en-US" sz="1600" b="1" dirty="0">
                <a:solidFill>
                  <a:srgbClr val="000000"/>
                </a:solidFill>
                <a:latin typeface="+mn-ea"/>
              </a:rPr>
              <a:t>は、カナダの官民組織がデジタルアイデンティティを安全に活用するためのガバナンスモデルとして</a:t>
            </a:r>
            <a:r>
              <a:rPr lang="en-US" altLang="ja-JP" sz="1600" b="1" dirty="0">
                <a:solidFill>
                  <a:srgbClr val="000000"/>
                </a:solidFill>
                <a:latin typeface="+mn-ea"/>
              </a:rPr>
              <a:t>PCTF</a:t>
            </a:r>
            <a:r>
              <a:rPr lang="ja-JP" altLang="en-US" sz="1600" b="1" dirty="0">
                <a:solidFill>
                  <a:srgbClr val="000000"/>
                </a:solidFill>
                <a:latin typeface="+mn-ea"/>
              </a:rPr>
              <a:t>（</a:t>
            </a:r>
            <a:r>
              <a:rPr lang="en-US" altLang="ja-JP" sz="1600" b="1" dirty="0">
                <a:solidFill>
                  <a:srgbClr val="000000"/>
                </a:solidFill>
                <a:latin typeface="+mn-ea"/>
              </a:rPr>
              <a:t>Pan-Canadian Trust Framework</a:t>
            </a:r>
            <a:r>
              <a:rPr lang="ja-JP" altLang="en-US" sz="1600" b="1" dirty="0">
                <a:solidFill>
                  <a:srgbClr val="000000"/>
                </a:solidFill>
                <a:latin typeface="+mn-ea"/>
              </a:rPr>
              <a:t>）を開発し、</a:t>
            </a:r>
            <a:r>
              <a:rPr lang="en-US" altLang="ja-JP" sz="1600" b="1" dirty="0">
                <a:solidFill>
                  <a:srgbClr val="000000"/>
                </a:solidFill>
                <a:latin typeface="+mn-ea"/>
              </a:rPr>
              <a:t>2020</a:t>
            </a:r>
            <a:r>
              <a:rPr lang="ja-JP" altLang="en-US" sz="1600" b="1" dirty="0">
                <a:solidFill>
                  <a:srgbClr val="000000"/>
                </a:solidFill>
                <a:latin typeface="+mn-ea"/>
              </a:rPr>
              <a:t>年</a:t>
            </a:r>
            <a:r>
              <a:rPr lang="en-US" altLang="ja-JP" sz="1600" b="1" dirty="0">
                <a:solidFill>
                  <a:srgbClr val="000000"/>
                </a:solidFill>
                <a:latin typeface="+mn-ea"/>
              </a:rPr>
              <a:t>11</a:t>
            </a:r>
            <a:r>
              <a:rPr lang="ja-JP" altLang="en-US" sz="1600" b="1" dirty="0">
                <a:solidFill>
                  <a:srgbClr val="000000"/>
                </a:solidFill>
                <a:latin typeface="+mn-ea"/>
              </a:rPr>
              <a:t>月に</a:t>
            </a:r>
            <a:r>
              <a:rPr lang="en-US" altLang="ja-JP" sz="1600" b="1" dirty="0">
                <a:solidFill>
                  <a:srgbClr val="000000"/>
                </a:solidFill>
                <a:latin typeface="+mn-ea"/>
              </a:rPr>
              <a:t>PCTF 1.0 alpha</a:t>
            </a:r>
            <a:r>
              <a:rPr lang="ja-JP" altLang="en-US" sz="1600" b="1" dirty="0">
                <a:solidFill>
                  <a:srgbClr val="000000"/>
                </a:solidFill>
                <a:latin typeface="+mn-ea"/>
              </a:rPr>
              <a:t>を発表した</a:t>
            </a:r>
            <a:r>
              <a:rPr lang="ja-JP" altLang="en-US" sz="1600" b="1" dirty="0" smtClean="0">
                <a:solidFill>
                  <a:srgbClr val="000000"/>
                </a:solidFill>
                <a:latin typeface="+mn-ea"/>
              </a:rPr>
              <a:t>。</a:t>
            </a:r>
            <a:r>
              <a:rPr lang="en-US" altLang="ja-JP" sz="1600" b="1" dirty="0" smtClean="0">
                <a:solidFill>
                  <a:srgbClr val="000000"/>
                </a:solidFill>
                <a:latin typeface="+mn-ea"/>
              </a:rPr>
              <a:t>PCTF</a:t>
            </a:r>
            <a:r>
              <a:rPr lang="ja-JP" altLang="en-US" sz="1600" b="1" dirty="0">
                <a:solidFill>
                  <a:srgbClr val="000000"/>
                </a:solidFill>
                <a:latin typeface="+mn-ea"/>
              </a:rPr>
              <a:t>は、カナダのデジタルアイデンティティ管理における原則や基準、デジタル</a:t>
            </a:r>
            <a:r>
              <a:rPr lang="en-US" altLang="ja-JP" sz="1600" b="1" dirty="0">
                <a:solidFill>
                  <a:srgbClr val="000000"/>
                </a:solidFill>
                <a:latin typeface="+mn-ea"/>
              </a:rPr>
              <a:t>ID</a:t>
            </a:r>
            <a:r>
              <a:rPr lang="ja-JP" altLang="en-US" sz="1600" b="1" dirty="0">
                <a:solidFill>
                  <a:srgbClr val="000000"/>
                </a:solidFill>
                <a:latin typeface="+mn-ea"/>
              </a:rPr>
              <a:t>の作成、管理、提供に係る一連のプロセスなどを定義しており、デジタル</a:t>
            </a:r>
            <a:r>
              <a:rPr lang="en-US" altLang="ja-JP" sz="1600" b="1" dirty="0">
                <a:solidFill>
                  <a:srgbClr val="000000"/>
                </a:solidFill>
                <a:latin typeface="+mn-ea"/>
              </a:rPr>
              <a:t>ID</a:t>
            </a:r>
            <a:r>
              <a:rPr lang="ja-JP" altLang="en-US" sz="1600" b="1" dirty="0">
                <a:solidFill>
                  <a:srgbClr val="000000"/>
                </a:solidFill>
                <a:latin typeface="+mn-ea"/>
              </a:rPr>
              <a:t>に関係する公共・民間のステークホルダー、研究者などに参照されることを目的として</a:t>
            </a:r>
            <a:r>
              <a:rPr lang="ja-JP" altLang="en-US" sz="1600" b="1" dirty="0" smtClean="0">
                <a:solidFill>
                  <a:srgbClr val="000000"/>
                </a:solidFill>
                <a:latin typeface="+mn-ea"/>
              </a:rPr>
              <a:t>いる</a:t>
            </a:r>
            <a:r>
              <a:rPr lang="en-US" altLang="ja-JP" sz="1600" b="1" baseline="30000" dirty="0" smtClean="0">
                <a:solidFill>
                  <a:srgbClr val="000000"/>
                </a:solidFill>
                <a:latin typeface="+mn-ea"/>
              </a:rPr>
              <a:t>1</a:t>
            </a:r>
            <a:endParaRPr lang="ja-JP" altLang="en-US" sz="1600" b="1" baseline="30000" dirty="0">
              <a:solidFill>
                <a:srgbClr val="000000"/>
              </a:solidFill>
              <a:latin typeface="+mn-ea"/>
            </a:endParaRPr>
          </a:p>
        </p:txBody>
      </p:sp>
      <p:sp>
        <p:nvSpPr>
          <p:cNvPr id="24" name="正方形/長方形 23"/>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25" name="正方形/長方形 24"/>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26" name="正方形/長方形 25"/>
          <p:cNvSpPr/>
          <p:nvPr/>
        </p:nvSpPr>
        <p:spPr>
          <a:xfrm>
            <a:off x="280690" y="6492949"/>
            <a:ext cx="749171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https://diacc.ca/trust-framework/</a:t>
            </a:r>
            <a:endParaRPr kumimoji="1" lang="en-US" altLang="ja-JP" sz="900" b="0" i="0" u="none" strike="noStrike" kern="1200" cap="none" spc="0" normalizeH="0" baseline="0" noProof="0" dirty="0">
              <a:ln>
                <a:noFill/>
              </a:ln>
              <a:solidFill>
                <a:srgbClr val="000000"/>
              </a:solidFill>
              <a:effectLst/>
              <a:uLnTx/>
              <a:uFillTx/>
              <a:latin typeface="+mn-ea"/>
              <a:cs typeface="+mn-cs"/>
            </a:endParaRPr>
          </a:p>
        </p:txBody>
      </p:sp>
      <p:sp>
        <p:nvSpPr>
          <p:cNvPr id="27" name="角丸四角形 26"/>
          <p:cNvSpPr/>
          <p:nvPr/>
        </p:nvSpPr>
        <p:spPr>
          <a:xfrm>
            <a:off x="1789386" y="2525946"/>
            <a:ext cx="3405569" cy="331076"/>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400" b="1" dirty="0">
                <a:solidFill>
                  <a:srgbClr val="000000"/>
                </a:solidFill>
              </a:rPr>
              <a:t>Assurance Maturity</a:t>
            </a:r>
            <a:r>
              <a:rPr lang="ja-JP" altLang="en-US" sz="1400" b="1" dirty="0">
                <a:solidFill>
                  <a:srgbClr val="000000"/>
                </a:solidFill>
              </a:rPr>
              <a:t> </a:t>
            </a:r>
            <a:r>
              <a:rPr lang="en-US" altLang="ja-JP" sz="1400" b="1" dirty="0">
                <a:solidFill>
                  <a:srgbClr val="000000"/>
                </a:solidFill>
              </a:rPr>
              <a:t>Model</a:t>
            </a:r>
            <a:endParaRPr lang="ja-JP" altLang="en-US" sz="1400" b="1" dirty="0">
              <a:solidFill>
                <a:srgbClr val="000000"/>
              </a:solidFill>
            </a:endParaRPr>
          </a:p>
        </p:txBody>
      </p:sp>
      <p:sp>
        <p:nvSpPr>
          <p:cNvPr id="28" name="角丸四角形 27"/>
          <p:cNvSpPr/>
          <p:nvPr/>
        </p:nvSpPr>
        <p:spPr>
          <a:xfrm>
            <a:off x="1789386" y="2895831"/>
            <a:ext cx="3405569" cy="331076"/>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用語集</a:t>
            </a:r>
          </a:p>
        </p:txBody>
      </p:sp>
      <p:sp>
        <p:nvSpPr>
          <p:cNvPr id="29" name="角丸四角形 28"/>
          <p:cNvSpPr/>
          <p:nvPr/>
        </p:nvSpPr>
        <p:spPr>
          <a:xfrm>
            <a:off x="1789383" y="3270051"/>
            <a:ext cx="3405569" cy="331076"/>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1" dirty="0">
                <a:solidFill>
                  <a:srgbClr val="000000"/>
                </a:solidFill>
                <a:latin typeface="+mn-ea"/>
              </a:rPr>
              <a:t>モデル</a:t>
            </a:r>
            <a:endParaRPr kumimoji="1" lang="ja-JP" altLang="en-US" sz="1400" b="1" i="0" u="none" strike="noStrike" kern="1200" cap="none" spc="0" normalizeH="0" baseline="0" noProof="0" dirty="0">
              <a:ln>
                <a:noFill/>
              </a:ln>
              <a:solidFill>
                <a:srgbClr val="000000"/>
              </a:solidFill>
              <a:effectLst/>
              <a:uLnTx/>
              <a:uFillTx/>
              <a:latin typeface="+mn-ea"/>
              <a:cs typeface="+mn-cs"/>
            </a:endParaRPr>
          </a:p>
        </p:txBody>
      </p:sp>
      <p:sp>
        <p:nvSpPr>
          <p:cNvPr id="34" name="角丸四角形 33"/>
          <p:cNvSpPr/>
          <p:nvPr/>
        </p:nvSpPr>
        <p:spPr>
          <a:xfrm>
            <a:off x="1789383" y="3647470"/>
            <a:ext cx="3405569"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認証</a:t>
            </a:r>
          </a:p>
        </p:txBody>
      </p:sp>
      <p:sp>
        <p:nvSpPr>
          <p:cNvPr id="35" name="角丸四角形 34"/>
          <p:cNvSpPr/>
          <p:nvPr/>
        </p:nvSpPr>
        <p:spPr>
          <a:xfrm>
            <a:off x="1789386" y="4027412"/>
            <a:ext cx="3405569"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1" dirty="0">
                <a:solidFill>
                  <a:srgbClr val="000000"/>
                </a:solidFill>
                <a:latin typeface="+mn-ea"/>
              </a:rPr>
              <a:t>クレデンシャル</a:t>
            </a:r>
            <a:endParaRPr kumimoji="1" lang="ja-JP" altLang="en-US" sz="1400" b="1" i="0" u="none" strike="noStrike" kern="1200" cap="none" spc="0" normalizeH="0" baseline="0" noProof="0" dirty="0">
              <a:ln>
                <a:noFill/>
              </a:ln>
              <a:solidFill>
                <a:srgbClr val="000000"/>
              </a:solidFill>
              <a:effectLst/>
              <a:uLnTx/>
              <a:uFillTx/>
              <a:latin typeface="+mn-ea"/>
              <a:cs typeface="+mn-cs"/>
            </a:endParaRPr>
          </a:p>
        </p:txBody>
      </p:sp>
      <p:sp>
        <p:nvSpPr>
          <p:cNvPr id="36" name="角丸四角形 35"/>
          <p:cNvSpPr/>
          <p:nvPr/>
        </p:nvSpPr>
        <p:spPr>
          <a:xfrm>
            <a:off x="1789385" y="4411792"/>
            <a:ext cx="3405569"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1" dirty="0" smtClean="0">
                <a:solidFill>
                  <a:srgbClr val="000000"/>
                </a:solidFill>
                <a:latin typeface="+mn-ea"/>
              </a:rPr>
              <a:t>デジタルウォレット</a:t>
            </a:r>
            <a:endParaRPr kumimoji="1" lang="ja-JP" altLang="en-US" sz="1400" b="1" i="0" u="none" strike="noStrike" kern="1200" cap="none" spc="0" normalizeH="0" baseline="0" noProof="0" dirty="0">
              <a:ln>
                <a:noFill/>
              </a:ln>
              <a:solidFill>
                <a:srgbClr val="000000"/>
              </a:solidFill>
              <a:effectLst/>
              <a:uLnTx/>
              <a:uFillTx/>
              <a:latin typeface="+mn-ea"/>
              <a:cs typeface="+mn-cs"/>
            </a:endParaRPr>
          </a:p>
        </p:txBody>
      </p:sp>
      <p:sp>
        <p:nvSpPr>
          <p:cNvPr id="37" name="角丸四角形 36"/>
          <p:cNvSpPr/>
          <p:nvPr/>
        </p:nvSpPr>
        <p:spPr>
          <a:xfrm>
            <a:off x="1789386" y="4793203"/>
            <a:ext cx="3405569"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ja-JP" altLang="en-US" sz="1400" b="1" dirty="0">
                <a:solidFill>
                  <a:srgbClr val="000000"/>
                </a:solidFill>
                <a:latin typeface="+mn-ea"/>
              </a:rPr>
              <a:t>インフラストラクチャ（テクノロジーと運用）</a:t>
            </a:r>
          </a:p>
        </p:txBody>
      </p:sp>
      <p:sp>
        <p:nvSpPr>
          <p:cNvPr id="38" name="角丸四角形 37"/>
          <p:cNvSpPr/>
          <p:nvPr/>
        </p:nvSpPr>
        <p:spPr>
          <a:xfrm>
            <a:off x="1789386" y="5169704"/>
            <a:ext cx="3405569"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1" dirty="0" smtClean="0">
                <a:solidFill>
                  <a:srgbClr val="000000"/>
                </a:solidFill>
                <a:latin typeface="+mn-ea"/>
              </a:rPr>
              <a:t>通知と同意</a:t>
            </a:r>
            <a:endParaRPr kumimoji="1" lang="ja-JP" altLang="en-US" sz="1400" b="1" i="0" u="none" strike="noStrike" kern="1200" cap="none" spc="0" normalizeH="0" baseline="0" noProof="0" dirty="0">
              <a:ln>
                <a:noFill/>
              </a:ln>
              <a:solidFill>
                <a:srgbClr val="000000"/>
              </a:solidFill>
              <a:effectLst/>
              <a:uLnTx/>
              <a:uFillTx/>
              <a:latin typeface="+mn-ea"/>
              <a:cs typeface="+mn-cs"/>
            </a:endParaRPr>
          </a:p>
        </p:txBody>
      </p:sp>
      <p:sp>
        <p:nvSpPr>
          <p:cNvPr id="39" name="角丸四角形 38"/>
          <p:cNvSpPr/>
          <p:nvPr/>
        </p:nvSpPr>
        <p:spPr>
          <a:xfrm>
            <a:off x="1789386" y="5545450"/>
            <a:ext cx="3405569"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000000"/>
                </a:solidFill>
                <a:effectLst/>
                <a:uLnTx/>
                <a:uFillTx/>
                <a:latin typeface="+mn-ea"/>
                <a:cs typeface="+mn-cs"/>
              </a:rPr>
              <a:t>検証済み組織</a:t>
            </a:r>
            <a:endParaRPr kumimoji="1" lang="ja-JP" altLang="en-US" sz="1400" b="1" i="0" u="none" strike="noStrike" kern="1200" cap="none" spc="0" normalizeH="0" baseline="0" noProof="0" dirty="0">
              <a:ln>
                <a:noFill/>
              </a:ln>
              <a:solidFill>
                <a:srgbClr val="000000"/>
              </a:solidFill>
              <a:effectLst/>
              <a:uLnTx/>
              <a:uFillTx/>
              <a:latin typeface="+mn-ea"/>
              <a:cs typeface="+mn-cs"/>
            </a:endParaRPr>
          </a:p>
        </p:txBody>
      </p:sp>
      <p:sp>
        <p:nvSpPr>
          <p:cNvPr id="41" name="テキスト ボックス 40"/>
          <p:cNvSpPr txBox="1"/>
          <p:nvPr/>
        </p:nvSpPr>
        <p:spPr>
          <a:xfrm>
            <a:off x="338170" y="2194834"/>
            <a:ext cx="9236043" cy="335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PCTF</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の構成要素（構造）</a:t>
            </a:r>
          </a:p>
        </p:txBody>
      </p:sp>
      <p:sp>
        <p:nvSpPr>
          <p:cNvPr id="42" name="角丸四角形 41"/>
          <p:cNvSpPr/>
          <p:nvPr/>
        </p:nvSpPr>
        <p:spPr>
          <a:xfrm>
            <a:off x="5266206" y="2525946"/>
            <a:ext cx="3837154"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defRPr/>
            </a:pPr>
            <a:r>
              <a:rPr lang="en-US" altLang="ja-JP" sz="1400" dirty="0">
                <a:solidFill>
                  <a:srgbClr val="000000"/>
                </a:solidFill>
              </a:rPr>
              <a:t>PCTF</a:t>
            </a:r>
            <a:r>
              <a:rPr lang="ja-JP" altLang="en-US" sz="1400" dirty="0" smtClean="0">
                <a:solidFill>
                  <a:srgbClr val="000000"/>
                </a:solidFill>
              </a:rPr>
              <a:t>の各コンポーネントが</a:t>
            </a:r>
            <a:r>
              <a:rPr lang="ja-JP" altLang="en-US" sz="1400" dirty="0">
                <a:solidFill>
                  <a:srgbClr val="000000"/>
                </a:solidFill>
              </a:rPr>
              <a:t>定める　</a:t>
            </a:r>
            <a:r>
              <a:rPr lang="en-US" altLang="ja-JP" sz="1400" dirty="0" err="1">
                <a:solidFill>
                  <a:srgbClr val="000000"/>
                </a:solidFill>
              </a:rPr>
              <a:t>LoA</a:t>
            </a:r>
            <a:r>
              <a:rPr lang="ja-JP" altLang="en-US" sz="1400" dirty="0">
                <a:solidFill>
                  <a:srgbClr val="000000"/>
                </a:solidFill>
              </a:rPr>
              <a:t> </a:t>
            </a:r>
            <a:r>
              <a:rPr lang="ja-JP" altLang="en-US" sz="1400" dirty="0" smtClean="0">
                <a:solidFill>
                  <a:srgbClr val="000000"/>
                </a:solidFill>
              </a:rPr>
              <a:t>の分類方法</a:t>
            </a:r>
            <a:endParaRPr lang="ja-JP" altLang="en-US" sz="1400" dirty="0">
              <a:solidFill>
                <a:srgbClr val="000000"/>
              </a:solidFill>
            </a:endParaRPr>
          </a:p>
        </p:txBody>
      </p:sp>
      <p:sp>
        <p:nvSpPr>
          <p:cNvPr id="43" name="角丸四角形 42"/>
          <p:cNvSpPr/>
          <p:nvPr/>
        </p:nvSpPr>
        <p:spPr>
          <a:xfrm>
            <a:off x="5266206" y="2895831"/>
            <a:ext cx="3513086"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PCTF</a:t>
            </a:r>
            <a:r>
              <a:rPr kumimoji="1" lang="ja-JP" altLang="en-US" sz="1400" b="0" i="0" u="none" strike="noStrike" kern="1200" cap="none" spc="0" normalizeH="0" baseline="0" noProof="0" dirty="0">
                <a:ln>
                  <a:noFill/>
                </a:ln>
                <a:solidFill>
                  <a:srgbClr val="000000"/>
                </a:solidFill>
                <a:effectLst/>
                <a:uLnTx/>
                <a:uFillTx/>
                <a:latin typeface="+mn-ea"/>
                <a:cs typeface="+mn-cs"/>
              </a:rPr>
              <a:t>で使用される用語の定義、例</a:t>
            </a:r>
          </a:p>
        </p:txBody>
      </p:sp>
      <p:sp>
        <p:nvSpPr>
          <p:cNvPr id="44" name="角丸四角形 43"/>
          <p:cNvSpPr/>
          <p:nvPr/>
        </p:nvSpPr>
        <p:spPr>
          <a:xfrm>
            <a:off x="5266203" y="3270051"/>
            <a:ext cx="3513086"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400" dirty="0">
                <a:solidFill>
                  <a:srgbClr val="000000"/>
                </a:solidFill>
                <a:latin typeface="+mn-ea"/>
              </a:rPr>
              <a:t>PCTF</a:t>
            </a:r>
            <a:r>
              <a:rPr lang="ja-JP" altLang="en-US" sz="1400" dirty="0">
                <a:solidFill>
                  <a:srgbClr val="000000"/>
                </a:solidFill>
                <a:latin typeface="+mn-ea"/>
              </a:rPr>
              <a:t>のゴール、目標、文脈など</a:t>
            </a:r>
          </a:p>
        </p:txBody>
      </p:sp>
      <p:sp>
        <p:nvSpPr>
          <p:cNvPr id="45" name="角丸四角形 44"/>
          <p:cNvSpPr/>
          <p:nvPr/>
        </p:nvSpPr>
        <p:spPr>
          <a:xfrm>
            <a:off x="5266203" y="3647470"/>
            <a:ext cx="3513086"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ログイン及び認証プロセス</a:t>
            </a:r>
          </a:p>
        </p:txBody>
      </p:sp>
      <p:sp>
        <p:nvSpPr>
          <p:cNvPr id="46" name="角丸四角形 45"/>
          <p:cNvSpPr/>
          <p:nvPr/>
        </p:nvSpPr>
        <p:spPr>
          <a:xfrm>
            <a:off x="5266206" y="4027412"/>
            <a:ext cx="4167354"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ja-JP" altLang="en-US" sz="1400" dirty="0">
                <a:solidFill>
                  <a:srgbClr val="000000"/>
                </a:solidFill>
                <a:latin typeface="+mn-ea"/>
              </a:rPr>
              <a:t>デジタルクレデンシャルのライフサイクル等</a:t>
            </a:r>
          </a:p>
        </p:txBody>
      </p:sp>
      <p:sp>
        <p:nvSpPr>
          <p:cNvPr id="47" name="角丸四角形 46"/>
          <p:cNvSpPr/>
          <p:nvPr/>
        </p:nvSpPr>
        <p:spPr>
          <a:xfrm>
            <a:off x="5266204" y="4411792"/>
            <a:ext cx="4083779"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ja-JP" altLang="en-US" sz="1400" dirty="0">
                <a:solidFill>
                  <a:srgbClr val="000000"/>
                </a:solidFill>
              </a:rPr>
              <a:t>デジタルウォレットに関する要件・基準</a:t>
            </a: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48" name="角丸四角形 47"/>
          <p:cNvSpPr/>
          <p:nvPr/>
        </p:nvSpPr>
        <p:spPr>
          <a:xfrm>
            <a:off x="5266206" y="4793203"/>
            <a:ext cx="3513086"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400" dirty="0">
                <a:solidFill>
                  <a:srgbClr val="000000"/>
                </a:solidFill>
              </a:rPr>
              <a:t>IT</a:t>
            </a:r>
            <a:r>
              <a:rPr lang="ja-JP" altLang="en-US" sz="1400" dirty="0">
                <a:solidFill>
                  <a:srgbClr val="000000"/>
                </a:solidFill>
              </a:rPr>
              <a:t>インフラの信頼性に関する要件・基準</a:t>
            </a: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49" name="角丸四角形 48"/>
          <p:cNvSpPr/>
          <p:nvPr/>
        </p:nvSpPr>
        <p:spPr>
          <a:xfrm>
            <a:off x="5266206" y="5169704"/>
            <a:ext cx="4083776"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ja-JP" altLang="en-US" sz="1400" dirty="0">
                <a:solidFill>
                  <a:srgbClr val="000000"/>
                </a:solidFill>
                <a:latin typeface="+mn-ea"/>
              </a:rPr>
              <a:t>個人情報の収集、使用、開示に係る通知と同意の取得</a:t>
            </a:r>
          </a:p>
        </p:txBody>
      </p:sp>
      <p:sp>
        <p:nvSpPr>
          <p:cNvPr id="50" name="角丸四角形 49"/>
          <p:cNvSpPr/>
          <p:nvPr/>
        </p:nvSpPr>
        <p:spPr>
          <a:xfrm>
            <a:off x="5266206" y="5545450"/>
            <a:ext cx="3513086"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ja-JP" altLang="en-US" sz="1400" dirty="0">
                <a:solidFill>
                  <a:srgbClr val="000000"/>
                </a:solidFill>
                <a:latin typeface="+mn-ea"/>
              </a:rPr>
              <a:t>組織の識別、認証に関する基準とプロセス</a:t>
            </a:r>
          </a:p>
        </p:txBody>
      </p:sp>
      <p:sp>
        <p:nvSpPr>
          <p:cNvPr id="51" name="左中かっこ 50"/>
          <p:cNvSpPr/>
          <p:nvPr/>
        </p:nvSpPr>
        <p:spPr>
          <a:xfrm>
            <a:off x="1284890" y="2520378"/>
            <a:ext cx="378372" cy="1080750"/>
          </a:xfrm>
          <a:prstGeom prst="leftBrac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52" name="左中かっこ 51"/>
          <p:cNvSpPr/>
          <p:nvPr/>
        </p:nvSpPr>
        <p:spPr>
          <a:xfrm>
            <a:off x="1284890" y="3650827"/>
            <a:ext cx="378372" cy="2601445"/>
          </a:xfrm>
          <a:prstGeom prst="leftBrac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53" name="テキスト ボックス 52"/>
          <p:cNvSpPr txBox="1"/>
          <p:nvPr/>
        </p:nvSpPr>
        <p:spPr>
          <a:xfrm>
            <a:off x="335694" y="2876602"/>
            <a:ext cx="969579" cy="455002"/>
          </a:xfrm>
          <a:prstGeom prst="rect">
            <a:avLst/>
          </a:prstGeom>
        </p:spPr>
        <p:txBody>
          <a:bodyPr vert="horz" wrap="square" lIns="0" tIns="45720" rIns="0" bIns="4572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n-ea"/>
                <a:cs typeface="+mn-cs"/>
              </a:rPr>
              <a:t>Informative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n-ea"/>
                <a:cs typeface="+mn-cs"/>
              </a:rPr>
              <a:t>（参考）</a:t>
            </a:r>
          </a:p>
        </p:txBody>
      </p:sp>
      <p:sp>
        <p:nvSpPr>
          <p:cNvPr id="54" name="テキスト ボックス 53"/>
          <p:cNvSpPr txBox="1"/>
          <p:nvPr/>
        </p:nvSpPr>
        <p:spPr>
          <a:xfrm>
            <a:off x="338170" y="4622426"/>
            <a:ext cx="969579" cy="455002"/>
          </a:xfrm>
          <a:prstGeom prst="rect">
            <a:avLst/>
          </a:prstGeom>
        </p:spPr>
        <p:txBody>
          <a:bodyPr vert="horz" wrap="square" lIns="0" tIns="45720" rIns="0" bIns="4572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n-ea"/>
                <a:cs typeface="+mn-cs"/>
              </a:rPr>
              <a:t>Specified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n-ea"/>
                <a:cs typeface="+mn-cs"/>
              </a:rPr>
              <a:t>（指定）</a:t>
            </a:r>
          </a:p>
        </p:txBody>
      </p:sp>
      <p:sp>
        <p:nvSpPr>
          <p:cNvPr id="33" name="角丸四角形 32"/>
          <p:cNvSpPr/>
          <p:nvPr/>
        </p:nvSpPr>
        <p:spPr>
          <a:xfrm>
            <a:off x="1789384" y="5921196"/>
            <a:ext cx="3405569"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smtClean="0">
                <a:ln>
                  <a:noFill/>
                </a:ln>
                <a:solidFill>
                  <a:srgbClr val="000000"/>
                </a:solidFill>
                <a:effectLst/>
                <a:uLnTx/>
                <a:uFillTx/>
                <a:latin typeface="+mn-ea"/>
                <a:cs typeface="+mn-cs"/>
              </a:rPr>
              <a:t>検証済み個人</a:t>
            </a:r>
            <a:endParaRPr kumimoji="1" lang="ja-JP" altLang="en-US" sz="1400" b="1" i="0" u="none" strike="noStrike" kern="1200" cap="none" spc="0" normalizeH="0" baseline="0" noProof="0" dirty="0">
              <a:ln>
                <a:noFill/>
              </a:ln>
              <a:solidFill>
                <a:srgbClr val="000000"/>
              </a:solidFill>
              <a:effectLst/>
              <a:uLnTx/>
              <a:uFillTx/>
              <a:latin typeface="+mn-ea"/>
              <a:cs typeface="+mn-cs"/>
            </a:endParaRPr>
          </a:p>
        </p:txBody>
      </p:sp>
      <p:sp>
        <p:nvSpPr>
          <p:cNvPr id="40" name="角丸四角形 39"/>
          <p:cNvSpPr/>
          <p:nvPr/>
        </p:nvSpPr>
        <p:spPr>
          <a:xfrm>
            <a:off x="4848172" y="3705424"/>
            <a:ext cx="294110" cy="2512569"/>
          </a:xfrm>
          <a:prstGeom prst="roundRect">
            <a:avLst>
              <a:gd name="adj" fmla="val 7018"/>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eaVert"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cs typeface="+mn-cs"/>
              </a:rPr>
              <a:t>プライバシー</a:t>
            </a:r>
          </a:p>
        </p:txBody>
      </p:sp>
      <p:sp>
        <p:nvSpPr>
          <p:cNvPr id="55" name="角丸四角形 54"/>
          <p:cNvSpPr/>
          <p:nvPr/>
        </p:nvSpPr>
        <p:spPr>
          <a:xfrm>
            <a:off x="5266203" y="5921196"/>
            <a:ext cx="4083779"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自然人の識別、認証に関する基準とプロセス</a:t>
            </a:r>
          </a:p>
        </p:txBody>
      </p:sp>
      <p:cxnSp>
        <p:nvCxnSpPr>
          <p:cNvPr id="5" name="カギ線コネクタ 4"/>
          <p:cNvCxnSpPr>
            <a:stCxn id="40" idx="2"/>
            <a:endCxn id="57" idx="1"/>
          </p:cNvCxnSpPr>
          <p:nvPr/>
        </p:nvCxnSpPr>
        <p:spPr>
          <a:xfrm rot="16200000" flipH="1">
            <a:off x="5176759" y="6036461"/>
            <a:ext cx="199754" cy="562818"/>
          </a:xfrm>
          <a:prstGeom prst="bentConnector2">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7" name="テキスト ボックス 56"/>
          <p:cNvSpPr txBox="1"/>
          <p:nvPr/>
        </p:nvSpPr>
        <p:spPr>
          <a:xfrm>
            <a:off x="5558045" y="6217992"/>
            <a:ext cx="4347955" cy="399509"/>
          </a:xfrm>
          <a:prstGeom prst="rect">
            <a:avLst/>
          </a:prstGeom>
        </p:spPr>
        <p:txBody>
          <a:bodyPr vert="horz" wrap="square" lIns="0" tIns="45720" rIns="0" bIns="4572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smtClean="0">
                <a:ln>
                  <a:noFill/>
                </a:ln>
                <a:solidFill>
                  <a:srgbClr val="000000"/>
                </a:solidFill>
                <a:effectLst/>
                <a:uLnTx/>
                <a:uFillTx/>
                <a:latin typeface="+mn-ea"/>
                <a:cs typeface="+mn-cs"/>
              </a:rPr>
              <a:t>Encompassing</a:t>
            </a:r>
            <a:r>
              <a:rPr kumimoji="1" lang="ja-JP" altLang="en-US" sz="1200" b="1" i="0" u="none" strike="noStrike" kern="1200" cap="none" spc="0" normalizeH="0" baseline="0" noProof="0" dirty="0" smtClean="0">
                <a:ln>
                  <a:noFill/>
                </a:ln>
                <a:solidFill>
                  <a:srgbClr val="000000"/>
                </a:solidFill>
                <a:effectLst/>
                <a:uLnTx/>
                <a:uFillTx/>
                <a:latin typeface="+mn-ea"/>
                <a:cs typeface="+mn-cs"/>
              </a:rPr>
              <a:t>（包含）</a:t>
            </a:r>
            <a:r>
              <a:rPr kumimoji="1" lang="ja-JP" altLang="en-US" sz="1200" b="0" i="0" u="none" strike="noStrike" kern="1200" cap="none" spc="0" normalizeH="0" baseline="0" noProof="0" dirty="0" smtClean="0">
                <a:ln>
                  <a:noFill/>
                </a:ln>
                <a:solidFill>
                  <a:srgbClr val="000000"/>
                </a:solidFill>
                <a:effectLst/>
                <a:uLnTx/>
                <a:uFillTx/>
                <a:latin typeface="+mn-ea"/>
                <a:cs typeface="+mn-cs"/>
              </a:rPr>
              <a:t>：</a:t>
            </a:r>
            <a:r>
              <a:rPr kumimoji="1" lang="en-US" altLang="ja-JP" sz="1200" b="0" i="0" u="none" strike="noStrike" kern="1200" cap="none" spc="0" normalizeH="0" baseline="0" noProof="0" dirty="0" smtClean="0">
                <a:ln>
                  <a:noFill/>
                </a:ln>
                <a:solidFill>
                  <a:srgbClr val="000000"/>
                </a:solidFill>
                <a:effectLst/>
                <a:uLnTx/>
                <a:uFillTx/>
                <a:latin typeface="+mn-ea"/>
                <a:cs typeface="+mn-cs"/>
              </a:rPr>
              <a:t>PCTF</a:t>
            </a:r>
            <a:r>
              <a:rPr kumimoji="1" lang="ja-JP" altLang="en-US" sz="1200" b="0" i="0" u="none" strike="noStrike" kern="1200" cap="none" spc="0" normalizeH="0" baseline="0" noProof="0" dirty="0" smtClean="0">
                <a:ln>
                  <a:noFill/>
                </a:ln>
                <a:solidFill>
                  <a:srgbClr val="000000"/>
                </a:solidFill>
                <a:effectLst/>
                <a:uLnTx/>
                <a:uFillTx/>
                <a:latin typeface="+mn-ea"/>
                <a:cs typeface="+mn-cs"/>
              </a:rPr>
              <a:t>のプライバシー適合基準は</a:t>
            </a:r>
            <a:r>
              <a:rPr kumimoji="1" lang="en-US" altLang="ja-JP" sz="1200" b="0" i="0" u="none" strike="noStrike" kern="1200" cap="none" spc="0" normalizeH="0" baseline="0" noProof="0" dirty="0" smtClean="0">
                <a:ln>
                  <a:noFill/>
                </a:ln>
                <a:solidFill>
                  <a:srgbClr val="000000"/>
                </a:solidFill>
                <a:effectLst/>
                <a:uLnTx/>
                <a:uFillTx/>
                <a:latin typeface="+mn-ea"/>
                <a:cs typeface="+mn-cs"/>
              </a:rPr>
              <a:t>Specified</a:t>
            </a:r>
            <a:r>
              <a:rPr kumimoji="1" lang="ja-JP" altLang="en-US" sz="1200" b="0" i="0" u="none" strike="noStrike" kern="1200" cap="none" spc="0" normalizeH="0" baseline="0" noProof="0" dirty="0" smtClean="0">
                <a:ln>
                  <a:noFill/>
                </a:ln>
                <a:solidFill>
                  <a:srgbClr val="000000"/>
                </a:solidFill>
                <a:effectLst/>
                <a:uLnTx/>
                <a:uFillTx/>
                <a:latin typeface="+mn-ea"/>
                <a:cs typeface="+mn-cs"/>
              </a:rPr>
              <a:t>の機能コンポーネント全てに適用される</a:t>
            </a:r>
            <a:endParaRPr kumimoji="1" lang="ja-JP" altLang="en-US" sz="1200" b="0" i="0" u="none" strike="noStrike" kern="1200" cap="none" spc="0" normalizeH="0" baseline="0" noProof="0" dirty="0">
              <a:ln>
                <a:noFill/>
              </a:ln>
              <a:solidFill>
                <a:srgbClr val="000000"/>
              </a:solidFill>
              <a:effectLst/>
              <a:uLnTx/>
              <a:uFillTx/>
              <a:latin typeface="+mn-ea"/>
              <a:cs typeface="+mn-cs"/>
            </a:endParaRPr>
          </a:p>
        </p:txBody>
      </p:sp>
    </p:spTree>
    <p:extLst>
      <p:ext uri="{BB962C8B-B14F-4D97-AF65-F5344CB8AC3E}">
        <p14:creationId xmlns:p14="http://schemas.microsoft.com/office/powerpoint/2010/main" val="7677677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Digital Ambition 2022</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latin typeface="+mn-ea"/>
              </a:rPr>
              <a:t>カナダ政府は、カナダの今後</a:t>
            </a:r>
            <a:r>
              <a:rPr lang="en-US" altLang="ja-JP" sz="1600" b="1" dirty="0">
                <a:latin typeface="+mn-ea"/>
              </a:rPr>
              <a:t>3</a:t>
            </a:r>
            <a:r>
              <a:rPr lang="ja-JP" altLang="en-US" sz="1600" b="1" dirty="0">
                <a:latin typeface="+mn-ea"/>
              </a:rPr>
              <a:t>年間のデジタル戦略計画のレポートである「</a:t>
            </a:r>
            <a:r>
              <a:rPr lang="en-US" altLang="ja-JP" sz="1600" b="1" dirty="0">
                <a:latin typeface="+mn-ea"/>
              </a:rPr>
              <a:t>Canada’s Digital Ambition 2022</a:t>
            </a:r>
            <a:r>
              <a:rPr lang="ja-JP" altLang="en-US" sz="1600" b="1" dirty="0">
                <a:latin typeface="+mn-ea"/>
              </a:rPr>
              <a:t>」を</a:t>
            </a:r>
            <a:r>
              <a:rPr lang="en-US" altLang="ja-JP" sz="1600" b="1" dirty="0">
                <a:latin typeface="+mn-ea"/>
              </a:rPr>
              <a:t>2022</a:t>
            </a:r>
            <a:r>
              <a:rPr lang="ja-JP" altLang="en-US" sz="1600" b="1" dirty="0">
                <a:latin typeface="+mn-ea"/>
              </a:rPr>
              <a:t>年</a:t>
            </a:r>
            <a:r>
              <a:rPr lang="en-US" altLang="ja-JP" sz="1600" b="1" dirty="0">
                <a:latin typeface="+mn-ea"/>
              </a:rPr>
              <a:t>8</a:t>
            </a:r>
            <a:r>
              <a:rPr lang="ja-JP" altLang="en-US" sz="1600" b="1" dirty="0">
                <a:latin typeface="+mn-ea"/>
              </a:rPr>
              <a:t>月に発表し、優先事項と主要なアクションについて述べており</a:t>
            </a:r>
            <a:r>
              <a:rPr lang="ja-JP" altLang="en-US" sz="1600" b="1" dirty="0" smtClean="0">
                <a:latin typeface="+mn-ea"/>
              </a:rPr>
              <a:t>、その</a:t>
            </a:r>
            <a:r>
              <a:rPr lang="ja-JP" altLang="en-US" sz="1600" b="1" dirty="0">
                <a:latin typeface="+mn-ea"/>
              </a:rPr>
              <a:t>中で「既存の州のプラットフォームと統合された連邦デジタル</a:t>
            </a:r>
            <a:r>
              <a:rPr lang="en-US" altLang="ja-JP" sz="1600" b="1" dirty="0">
                <a:latin typeface="+mn-ea"/>
              </a:rPr>
              <a:t>ID</a:t>
            </a:r>
            <a:r>
              <a:rPr lang="ja-JP" altLang="en-US" sz="1600" b="1" dirty="0">
                <a:latin typeface="+mn-ea"/>
              </a:rPr>
              <a:t>プログラム」が必要であるとし、主要なアクションとして「共通・安全なデジタル</a:t>
            </a:r>
            <a:r>
              <a:rPr lang="en-US" altLang="ja-JP" sz="1600" b="1" dirty="0">
                <a:latin typeface="+mn-ea"/>
              </a:rPr>
              <a:t>ID</a:t>
            </a:r>
            <a:r>
              <a:rPr lang="ja-JP" altLang="en-US" sz="1600" b="1" dirty="0">
                <a:latin typeface="+mn-ea"/>
              </a:rPr>
              <a:t>フレームワーク</a:t>
            </a:r>
            <a:r>
              <a:rPr lang="ja-JP" altLang="en-US" sz="1600" b="1" dirty="0">
                <a:solidFill>
                  <a:srgbClr val="000000"/>
                </a:solidFill>
                <a:latin typeface="+mn-ea"/>
              </a:rPr>
              <a:t>の策定」「デジタル</a:t>
            </a:r>
            <a:r>
              <a:rPr lang="en-US" altLang="ja-JP" sz="1600" b="1" dirty="0">
                <a:solidFill>
                  <a:srgbClr val="000000"/>
                </a:solidFill>
                <a:latin typeface="+mn-ea"/>
              </a:rPr>
              <a:t>ID</a:t>
            </a:r>
            <a:r>
              <a:rPr lang="ja-JP" altLang="en-US" sz="1600" b="1" dirty="0">
                <a:solidFill>
                  <a:srgbClr val="000000"/>
                </a:solidFill>
                <a:latin typeface="+mn-ea"/>
              </a:rPr>
              <a:t>プログラムの確立」などを挙げているが、アクションの具体的な詳細は示されていない</a:t>
            </a:r>
            <a:r>
              <a:rPr lang="en-US" altLang="ja-JP" sz="1600" b="1" baseline="30000" dirty="0" smtClean="0">
                <a:solidFill>
                  <a:srgbClr val="000000"/>
                </a:solidFill>
                <a:latin typeface="+mn-ea"/>
              </a:rPr>
              <a:t>1,2</a:t>
            </a:r>
          </a:p>
          <a:p>
            <a:pPr lvl="0" defTabSz="288000">
              <a:defRPr/>
            </a:pPr>
            <a:r>
              <a:rPr lang="en-US" altLang="ja-JP" sz="1600" b="1" dirty="0" smtClean="0">
                <a:solidFill>
                  <a:srgbClr val="000000"/>
                </a:solidFill>
                <a:latin typeface="+mn-ea"/>
              </a:rPr>
              <a:t>DIACC</a:t>
            </a:r>
            <a:r>
              <a:rPr lang="ja-JP" altLang="en-US" sz="1600" b="1" dirty="0">
                <a:solidFill>
                  <a:srgbClr val="000000"/>
                </a:solidFill>
                <a:latin typeface="+mn-ea"/>
              </a:rPr>
              <a:t>は</a:t>
            </a:r>
            <a:r>
              <a:rPr lang="en-US" altLang="ja-JP" sz="1600" b="1" dirty="0" smtClean="0">
                <a:solidFill>
                  <a:srgbClr val="000000"/>
                </a:solidFill>
                <a:latin typeface="+mn-ea"/>
              </a:rPr>
              <a:t>Digital Ambition 2022</a:t>
            </a:r>
            <a:r>
              <a:rPr lang="ja-JP" altLang="en-US" sz="1600" b="1" dirty="0" smtClean="0">
                <a:solidFill>
                  <a:srgbClr val="000000"/>
                </a:solidFill>
                <a:latin typeface="+mn-ea"/>
              </a:rPr>
              <a:t>を歓迎するとともに、連邦政府に対し州・準州とのデジタル</a:t>
            </a:r>
            <a:r>
              <a:rPr lang="en-US" altLang="ja-JP" sz="1600" b="1" dirty="0" smtClean="0">
                <a:solidFill>
                  <a:srgbClr val="000000"/>
                </a:solidFill>
                <a:latin typeface="+mn-ea"/>
              </a:rPr>
              <a:t>ID</a:t>
            </a:r>
            <a:r>
              <a:rPr lang="ja-JP" altLang="en-US" sz="1600" b="1" dirty="0" smtClean="0">
                <a:solidFill>
                  <a:srgbClr val="000000"/>
                </a:solidFill>
                <a:latin typeface="+mn-ea"/>
              </a:rPr>
              <a:t>イニシアチブの連携を強化することを</a:t>
            </a:r>
            <a:r>
              <a:rPr lang="en-US" altLang="ja-JP" sz="1600" b="1" dirty="0" smtClean="0">
                <a:solidFill>
                  <a:srgbClr val="000000"/>
                </a:solidFill>
                <a:latin typeface="+mn-ea"/>
              </a:rPr>
              <a:t>2022</a:t>
            </a:r>
            <a:r>
              <a:rPr lang="ja-JP" altLang="en-US" sz="1600" b="1" dirty="0" smtClean="0">
                <a:solidFill>
                  <a:srgbClr val="000000"/>
                </a:solidFill>
                <a:latin typeface="+mn-ea"/>
              </a:rPr>
              <a:t>年</a:t>
            </a:r>
            <a:r>
              <a:rPr lang="en-US" altLang="ja-JP" sz="1600" b="1" dirty="0" smtClean="0">
                <a:solidFill>
                  <a:srgbClr val="000000"/>
                </a:solidFill>
                <a:latin typeface="+mn-ea"/>
              </a:rPr>
              <a:t>10</a:t>
            </a:r>
            <a:r>
              <a:rPr lang="ja-JP" altLang="en-US" sz="1600" b="1" dirty="0" smtClean="0">
                <a:solidFill>
                  <a:srgbClr val="000000"/>
                </a:solidFill>
                <a:latin typeface="+mn-ea"/>
              </a:rPr>
              <a:t>月の予算協議において勧告している</a:t>
            </a:r>
            <a:r>
              <a:rPr lang="en-US" altLang="ja-JP" sz="1600" b="1" baseline="30000" dirty="0" smtClean="0">
                <a:solidFill>
                  <a:srgbClr val="000000"/>
                </a:solidFill>
                <a:latin typeface="+mn-ea"/>
              </a:rPr>
              <a:t>3</a:t>
            </a:r>
          </a:p>
        </p:txBody>
      </p:sp>
      <p:sp>
        <p:nvSpPr>
          <p:cNvPr id="24" name="正方形/長方形 23"/>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25" name="正方形/長方形 24"/>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31" name="正方形/長方形 30"/>
          <p:cNvSpPr/>
          <p:nvPr/>
        </p:nvSpPr>
        <p:spPr>
          <a:xfrm>
            <a:off x="333077" y="6203412"/>
            <a:ext cx="924302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https://tnc.news/2022/08/10/digital-identity-program1</a:t>
            </a:r>
            <a:r>
              <a:rPr kumimoji="1" lang="en-US" altLang="ja-JP" sz="900" b="0" i="0" u="none" strike="noStrike" kern="1200" cap="none" spc="0" normalizeH="0" baseline="0" noProof="0" dirty="0" smtClean="0">
                <a:ln>
                  <a:noFill/>
                </a:ln>
                <a:solidFill>
                  <a:srgbClr val="000000"/>
                </a:solidFill>
                <a:effectLst/>
                <a:uLnTx/>
                <a:uFillTx/>
                <a:latin typeface="+mn-ea"/>
                <a:cs typeface="+mn-cs"/>
              </a:rPr>
              <a:t>/</a:t>
            </a:r>
          </a:p>
          <a:p>
            <a:pPr lvl="0">
              <a:defRPr/>
            </a:pPr>
            <a:r>
              <a:rPr lang="en-US" altLang="ja-JP" sz="900" dirty="0" smtClean="0">
                <a:solidFill>
                  <a:srgbClr val="000000"/>
                </a:solidFill>
                <a:latin typeface="+mn-ea"/>
              </a:rPr>
              <a:t>2</a:t>
            </a:r>
            <a:r>
              <a:rPr lang="ja-JP" altLang="en-US" sz="900" dirty="0" smtClean="0">
                <a:solidFill>
                  <a:srgbClr val="000000"/>
                </a:solidFill>
                <a:latin typeface="+mn-ea"/>
              </a:rPr>
              <a:t>　</a:t>
            </a:r>
            <a:r>
              <a:rPr lang="en-US" altLang="ja-JP" sz="900" dirty="0">
                <a:solidFill>
                  <a:srgbClr val="000000"/>
                </a:solidFill>
                <a:latin typeface="+mn-ea"/>
              </a:rPr>
              <a:t>https://</a:t>
            </a:r>
            <a:r>
              <a:rPr lang="en-US" altLang="ja-JP" sz="900" dirty="0" smtClean="0">
                <a:solidFill>
                  <a:srgbClr val="000000"/>
                </a:solidFill>
                <a:latin typeface="+mn-ea"/>
              </a:rPr>
              <a:t>www.canada.ca/en/government/system/digital-government/government-canada-digital-operations-strategic-plans/canada-digital-ambition.html#toc5</a:t>
            </a:r>
          </a:p>
          <a:p>
            <a:pPr lvl="0">
              <a:defRPr/>
            </a:pPr>
            <a:r>
              <a:rPr kumimoji="1" lang="en-US" altLang="ja-JP" sz="900" b="0" i="0" u="none" strike="noStrike" kern="1200" cap="none" spc="0" normalizeH="0" baseline="0" noProof="0" dirty="0" smtClean="0">
                <a:ln>
                  <a:noFill/>
                </a:ln>
                <a:solidFill>
                  <a:srgbClr val="000000"/>
                </a:solidFill>
                <a:effectLst/>
                <a:uLnTx/>
                <a:uFillTx/>
                <a:latin typeface="+mn-ea"/>
                <a:cs typeface="+mn-cs"/>
              </a:rPr>
              <a:t>3</a:t>
            </a:r>
            <a:r>
              <a:rPr kumimoji="1" lang="ja-JP" altLang="en-US" sz="900" b="0" i="0" u="none" strike="noStrike" kern="1200" cap="none" spc="0" normalizeH="0" baseline="0" noProof="0" dirty="0" smtClean="0">
                <a:ln>
                  <a:noFill/>
                </a:ln>
                <a:solidFill>
                  <a:srgbClr val="000000"/>
                </a:solidFill>
                <a:effectLst/>
                <a:uLnTx/>
                <a:uFillTx/>
                <a:latin typeface="+mn-ea"/>
                <a:cs typeface="+mn-cs"/>
              </a:rPr>
              <a:t>　 </a:t>
            </a:r>
            <a:r>
              <a:rPr lang="en-US" altLang="ja-JP" sz="900" dirty="0">
                <a:solidFill>
                  <a:srgbClr val="000000"/>
                </a:solidFill>
                <a:latin typeface="+mn-ea"/>
              </a:rPr>
              <a:t>https://diacc.ca/2022/10/</a:t>
            </a:r>
            <a:endParaRPr kumimoji="1" lang="en-US" altLang="ja-JP" sz="900" b="0" i="0" u="none" strike="noStrike" kern="1200" cap="none" spc="0" normalizeH="0" baseline="0" noProof="0" dirty="0">
              <a:ln>
                <a:noFill/>
              </a:ln>
              <a:solidFill>
                <a:srgbClr val="000000"/>
              </a:solidFill>
              <a:effectLst/>
              <a:uLnTx/>
              <a:uFillTx/>
              <a:latin typeface="+mn-ea"/>
              <a:cs typeface="+mn-cs"/>
            </a:endParaRPr>
          </a:p>
        </p:txBody>
      </p:sp>
      <p:sp>
        <p:nvSpPr>
          <p:cNvPr id="32" name="テキスト ボックス 31"/>
          <p:cNvSpPr txBox="1"/>
          <p:nvPr/>
        </p:nvSpPr>
        <p:spPr>
          <a:xfrm>
            <a:off x="3309089" y="2498041"/>
            <a:ext cx="3463740" cy="335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u="sng" dirty="0">
                <a:solidFill>
                  <a:schemeClr val="accent2">
                    <a:lumMod val="75000"/>
                    <a:lumOff val="25000"/>
                  </a:schemeClr>
                </a:solidFill>
                <a:latin typeface="Meiryo UI"/>
                <a:ea typeface="Meiryo UI"/>
              </a:rPr>
              <a:t>Digital </a:t>
            </a:r>
            <a:r>
              <a:rPr lang="en-US" altLang="ja-JP" sz="1600" b="1" u="sng" dirty="0" smtClean="0">
                <a:solidFill>
                  <a:schemeClr val="accent2">
                    <a:lumMod val="75000"/>
                    <a:lumOff val="25000"/>
                  </a:schemeClr>
                </a:solidFill>
                <a:latin typeface="Meiryo UI"/>
                <a:ea typeface="Meiryo UI"/>
              </a:rPr>
              <a:t>Ambition</a:t>
            </a:r>
            <a:r>
              <a:rPr lang="ja-JP" altLang="en-US" sz="1600" b="1" u="sng" dirty="0">
                <a:solidFill>
                  <a:schemeClr val="accent2">
                    <a:lumMod val="75000"/>
                    <a:lumOff val="25000"/>
                  </a:schemeClr>
                </a:solidFill>
                <a:latin typeface="Meiryo UI"/>
                <a:ea typeface="Meiryo UI"/>
              </a:rPr>
              <a:t> </a:t>
            </a:r>
            <a:r>
              <a:rPr lang="en-US" altLang="ja-JP" sz="1600" b="1" u="sng" dirty="0" smtClean="0">
                <a:solidFill>
                  <a:schemeClr val="accent2">
                    <a:lumMod val="75000"/>
                    <a:lumOff val="25000"/>
                  </a:schemeClr>
                </a:solidFill>
                <a:latin typeface="Meiryo UI"/>
                <a:ea typeface="Meiryo UI"/>
              </a:rPr>
              <a:t>2022</a:t>
            </a:r>
            <a:r>
              <a:rPr lang="ja-JP" altLang="en-US" sz="1600" b="1" u="sng" dirty="0" smtClean="0">
                <a:solidFill>
                  <a:schemeClr val="accent2">
                    <a:lumMod val="75000"/>
                    <a:lumOff val="25000"/>
                  </a:schemeClr>
                </a:solidFill>
                <a:latin typeface="Meiryo UI"/>
                <a:ea typeface="Meiryo UI"/>
              </a:rPr>
              <a:t>におけるデジタル</a:t>
            </a:r>
            <a:r>
              <a:rPr lang="en-US" altLang="ja-JP" sz="1600" b="1" u="sng" dirty="0" smtClean="0">
                <a:solidFill>
                  <a:schemeClr val="accent2">
                    <a:lumMod val="75000"/>
                    <a:lumOff val="25000"/>
                  </a:schemeClr>
                </a:solidFill>
                <a:latin typeface="Meiryo UI"/>
                <a:ea typeface="Meiryo UI"/>
              </a:rPr>
              <a:t>ID</a:t>
            </a:r>
            <a:r>
              <a:rPr lang="ja-JP" altLang="en-US" sz="1600" b="1" u="sng" dirty="0" err="1" smtClean="0">
                <a:solidFill>
                  <a:schemeClr val="accent2">
                    <a:lumMod val="75000"/>
                    <a:lumOff val="25000"/>
                  </a:schemeClr>
                </a:solidFill>
                <a:latin typeface="Meiryo UI"/>
                <a:ea typeface="Meiryo UI"/>
              </a:rPr>
              <a:t>への</a:t>
            </a:r>
            <a:r>
              <a:rPr lang="ja-JP" altLang="en-US" sz="1600" b="1" u="sng" dirty="0" smtClean="0">
                <a:solidFill>
                  <a:schemeClr val="accent2">
                    <a:lumMod val="75000"/>
                    <a:lumOff val="25000"/>
                  </a:schemeClr>
                </a:solidFill>
                <a:latin typeface="Meiryo UI"/>
                <a:ea typeface="Meiryo UI"/>
              </a:rPr>
              <a:t>言及</a:t>
            </a:r>
            <a:endPar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endParaRPr>
          </a:p>
        </p:txBody>
      </p:sp>
      <p:sp>
        <p:nvSpPr>
          <p:cNvPr id="33" name="角丸四角形 32"/>
          <p:cNvSpPr/>
          <p:nvPr/>
        </p:nvSpPr>
        <p:spPr>
          <a:xfrm>
            <a:off x="165952" y="2833548"/>
            <a:ext cx="2963918" cy="441434"/>
          </a:xfrm>
          <a:prstGeom prst="roundRect">
            <a:avLst/>
          </a:prstGeom>
          <a:solidFill>
            <a:schemeClr val="accent2">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n-ea"/>
                <a:cs typeface="+mn-cs"/>
              </a:rPr>
              <a:t>Canada’</a:t>
            </a:r>
            <a:r>
              <a:rPr kumimoji="1" lang="ja-JP" altLang="en-US" sz="1400" b="1" i="0" u="none" strike="noStrike" kern="1200" cap="none" spc="0" normalizeH="0" baseline="0" noProof="0" dirty="0">
                <a:ln>
                  <a:noFill/>
                </a:ln>
                <a:solidFill>
                  <a:srgbClr val="FFFFFF"/>
                </a:solidFill>
                <a:effectLst/>
                <a:uLnTx/>
                <a:uFillTx/>
                <a:latin typeface="+mn-ea"/>
                <a:cs typeface="+mn-cs"/>
              </a:rPr>
              <a:t> </a:t>
            </a:r>
            <a:r>
              <a:rPr kumimoji="1" lang="en-US" altLang="ja-JP" sz="1400" b="1" i="0" u="none" strike="noStrike" kern="1200" cap="none" spc="0" normalizeH="0" baseline="0" noProof="0" dirty="0">
                <a:ln>
                  <a:noFill/>
                </a:ln>
                <a:solidFill>
                  <a:srgbClr val="FFFFFF"/>
                </a:solidFill>
                <a:effectLst/>
                <a:uLnTx/>
                <a:uFillTx/>
                <a:latin typeface="+mn-ea"/>
                <a:cs typeface="+mn-cs"/>
              </a:rPr>
              <a:t>Digital Ambition 2022 </a:t>
            </a:r>
            <a:r>
              <a:rPr kumimoji="1" lang="ja-JP" altLang="en-US" sz="1400" b="1" i="0" u="none" strike="noStrike" kern="1200" cap="none" spc="0" normalizeH="0" baseline="0" noProof="0" dirty="0">
                <a:ln>
                  <a:noFill/>
                </a:ln>
                <a:solidFill>
                  <a:srgbClr val="FFFFFF"/>
                </a:solidFill>
                <a:effectLst/>
                <a:uLnTx/>
                <a:uFillTx/>
                <a:latin typeface="+mn-ea"/>
                <a:cs typeface="+mn-cs"/>
              </a:rPr>
              <a:t> </a:t>
            </a:r>
          </a:p>
        </p:txBody>
      </p:sp>
      <p:sp>
        <p:nvSpPr>
          <p:cNvPr id="55" name="角丸四角形 54"/>
          <p:cNvSpPr/>
          <p:nvPr/>
        </p:nvSpPr>
        <p:spPr>
          <a:xfrm>
            <a:off x="646387" y="3341365"/>
            <a:ext cx="4579881" cy="441434"/>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戦略テーマ１：テクノロジーとオペレーションの卓越性</a:t>
            </a:r>
          </a:p>
        </p:txBody>
      </p:sp>
      <p:sp>
        <p:nvSpPr>
          <p:cNvPr id="56" name="角丸四角形 55"/>
          <p:cNvSpPr/>
          <p:nvPr/>
        </p:nvSpPr>
        <p:spPr>
          <a:xfrm>
            <a:off x="646386" y="3859239"/>
            <a:ext cx="4579881" cy="441434"/>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戦略テーマ２：データを活用したデジタルサービスとプログラム</a:t>
            </a:r>
          </a:p>
        </p:txBody>
      </p:sp>
      <p:sp>
        <p:nvSpPr>
          <p:cNvPr id="57" name="角丸四角形 56"/>
          <p:cNvSpPr/>
          <p:nvPr/>
        </p:nvSpPr>
        <p:spPr>
          <a:xfrm>
            <a:off x="646387" y="4377113"/>
            <a:ext cx="4579881" cy="441434"/>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戦略テーマ３：行動可能なデジタル政策と戦略</a:t>
            </a:r>
          </a:p>
        </p:txBody>
      </p:sp>
      <p:sp>
        <p:nvSpPr>
          <p:cNvPr id="58" name="角丸四角形 57"/>
          <p:cNvSpPr/>
          <p:nvPr/>
        </p:nvSpPr>
        <p:spPr>
          <a:xfrm>
            <a:off x="646384" y="4901500"/>
            <a:ext cx="4579881" cy="441434"/>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戦略テーマ４：資金調達、人材、文化の構造進化</a:t>
            </a:r>
          </a:p>
        </p:txBody>
      </p:sp>
      <p:sp>
        <p:nvSpPr>
          <p:cNvPr id="59" name="左中かっこ 58"/>
          <p:cNvSpPr/>
          <p:nvPr/>
        </p:nvSpPr>
        <p:spPr>
          <a:xfrm>
            <a:off x="5307722" y="3366821"/>
            <a:ext cx="425670" cy="1371586"/>
          </a:xfrm>
          <a:prstGeom prst="leftBrace">
            <a:avLst>
              <a:gd name="adj1" fmla="val 8333"/>
              <a:gd name="adj2" fmla="val 48923"/>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60" name="角丸四角形 59"/>
          <p:cNvSpPr/>
          <p:nvPr/>
        </p:nvSpPr>
        <p:spPr>
          <a:xfrm>
            <a:off x="5733393" y="3341365"/>
            <a:ext cx="3528848" cy="364994"/>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優先</a:t>
            </a:r>
            <a:r>
              <a:rPr kumimoji="1" lang="ja-JP" altLang="en-US" sz="1400" b="1" i="0" u="none" strike="noStrike" kern="1200" cap="none" spc="0" normalizeH="0" baseline="0" noProof="0" dirty="0" smtClean="0">
                <a:ln>
                  <a:noFill/>
                </a:ln>
                <a:solidFill>
                  <a:srgbClr val="000000"/>
                </a:solidFill>
                <a:effectLst/>
                <a:uLnTx/>
                <a:uFillTx/>
                <a:latin typeface="+mn-ea"/>
                <a:cs typeface="+mn-cs"/>
              </a:rPr>
              <a:t>事項</a:t>
            </a:r>
            <a:r>
              <a:rPr kumimoji="1" lang="en-US" altLang="ja-JP" sz="1400" b="1" i="0" u="none" strike="noStrike" kern="1200" cap="none" spc="0" normalizeH="0" baseline="0" noProof="0" dirty="0" smtClean="0">
                <a:ln>
                  <a:noFill/>
                </a:ln>
                <a:solidFill>
                  <a:srgbClr val="000000"/>
                </a:solidFill>
                <a:effectLst/>
                <a:uLnTx/>
                <a:uFillTx/>
                <a:latin typeface="+mn-ea"/>
                <a:cs typeface="+mn-cs"/>
              </a:rPr>
              <a:t>2.1</a:t>
            </a:r>
            <a:r>
              <a:rPr kumimoji="1" lang="ja-JP" altLang="en-US" sz="1400" b="1" i="0" u="none" strike="noStrike" kern="1200" cap="none" spc="0" normalizeH="0" baseline="0" noProof="0" dirty="0" smtClean="0">
                <a:ln>
                  <a:noFill/>
                </a:ln>
                <a:solidFill>
                  <a:srgbClr val="000000"/>
                </a:solidFill>
                <a:effectLst/>
                <a:uLnTx/>
                <a:uFillTx/>
                <a:latin typeface="+mn-ea"/>
                <a:cs typeface="+mn-cs"/>
              </a:rPr>
              <a:t>：</a:t>
            </a:r>
            <a:r>
              <a:rPr kumimoji="1" lang="ja-JP" altLang="en-US" sz="1400" b="1" i="0" u="none" strike="noStrike" kern="1200" cap="none" spc="0" normalizeH="0" baseline="0" noProof="0" dirty="0">
                <a:ln>
                  <a:noFill/>
                </a:ln>
                <a:solidFill>
                  <a:srgbClr val="000000"/>
                </a:solidFill>
                <a:effectLst/>
                <a:uLnTx/>
                <a:uFillTx/>
                <a:latin typeface="+mn-ea"/>
                <a:cs typeface="+mn-cs"/>
              </a:rPr>
              <a:t>データと情報価値の最大化</a:t>
            </a:r>
          </a:p>
        </p:txBody>
      </p:sp>
      <p:sp>
        <p:nvSpPr>
          <p:cNvPr id="61" name="角丸四角形 60"/>
          <p:cNvSpPr/>
          <p:nvPr/>
        </p:nvSpPr>
        <p:spPr>
          <a:xfrm>
            <a:off x="5733393" y="3756575"/>
            <a:ext cx="3528848" cy="465268"/>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優先</a:t>
            </a:r>
            <a:r>
              <a:rPr kumimoji="1" lang="ja-JP" altLang="en-US" sz="1400" b="1" i="0" u="none" strike="noStrike" kern="1200" cap="none" spc="0" normalizeH="0" baseline="0" noProof="0" dirty="0" smtClean="0">
                <a:ln>
                  <a:noFill/>
                </a:ln>
                <a:solidFill>
                  <a:srgbClr val="000000"/>
                </a:solidFill>
                <a:effectLst/>
                <a:uLnTx/>
                <a:uFillTx/>
                <a:latin typeface="+mn-ea"/>
                <a:cs typeface="+mn-cs"/>
              </a:rPr>
              <a:t>事項</a:t>
            </a:r>
            <a:r>
              <a:rPr kumimoji="1" lang="en-US" altLang="ja-JP" sz="1400" b="1" i="0" u="none" strike="noStrike" kern="1200" cap="none" spc="0" normalizeH="0" baseline="0" noProof="0" dirty="0" smtClean="0">
                <a:ln>
                  <a:noFill/>
                </a:ln>
                <a:solidFill>
                  <a:srgbClr val="000000"/>
                </a:solidFill>
                <a:effectLst/>
                <a:uLnTx/>
                <a:uFillTx/>
                <a:latin typeface="+mn-ea"/>
                <a:cs typeface="+mn-cs"/>
              </a:rPr>
              <a:t>2.2</a:t>
            </a:r>
            <a:r>
              <a:rPr kumimoji="1" lang="ja-JP" altLang="en-US" sz="1400" b="1" i="0" u="none" strike="noStrike" kern="1200" cap="none" spc="0" normalizeH="0" baseline="0" noProof="0" dirty="0" smtClean="0">
                <a:ln>
                  <a:noFill/>
                </a:ln>
                <a:solidFill>
                  <a:srgbClr val="000000"/>
                </a:solidFill>
                <a:effectLst/>
                <a:uLnTx/>
                <a:uFillTx/>
                <a:latin typeface="+mn-ea"/>
                <a:cs typeface="+mn-cs"/>
              </a:rPr>
              <a:t>：</a:t>
            </a:r>
            <a:r>
              <a:rPr kumimoji="1" lang="ja-JP" altLang="en-US" sz="1400" b="1" i="0" u="none" strike="noStrike" kern="1200" cap="none" spc="0" normalizeH="0" baseline="0" noProof="0" dirty="0">
                <a:ln>
                  <a:noFill/>
                </a:ln>
                <a:solidFill>
                  <a:srgbClr val="000000"/>
                </a:solidFill>
                <a:effectLst/>
                <a:uLnTx/>
                <a:uFillTx/>
                <a:latin typeface="+mn-ea"/>
                <a:cs typeface="+mn-cs"/>
              </a:rPr>
              <a:t>デジタルサービス提供のための安全な共通ソリューションの構築と使用</a:t>
            </a:r>
          </a:p>
        </p:txBody>
      </p:sp>
      <p:sp>
        <p:nvSpPr>
          <p:cNvPr id="62" name="角丸四角形 61"/>
          <p:cNvSpPr/>
          <p:nvPr/>
        </p:nvSpPr>
        <p:spPr>
          <a:xfrm>
            <a:off x="5733393" y="4276309"/>
            <a:ext cx="3528848" cy="465268"/>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優先</a:t>
            </a:r>
            <a:r>
              <a:rPr kumimoji="1" lang="ja-JP" altLang="en-US" sz="1400" b="1" i="0" u="none" strike="noStrike" kern="1200" cap="none" spc="0" normalizeH="0" baseline="0" noProof="0" dirty="0" smtClean="0">
                <a:ln>
                  <a:noFill/>
                </a:ln>
                <a:solidFill>
                  <a:srgbClr val="000000"/>
                </a:solidFill>
                <a:effectLst/>
                <a:uLnTx/>
                <a:uFillTx/>
                <a:latin typeface="+mn-ea"/>
                <a:cs typeface="+mn-cs"/>
              </a:rPr>
              <a:t>事項</a:t>
            </a:r>
            <a:r>
              <a:rPr kumimoji="1" lang="en-US" altLang="ja-JP" sz="1400" b="1" i="0" u="none" strike="noStrike" kern="1200" cap="none" spc="0" normalizeH="0" baseline="0" noProof="0" dirty="0" smtClean="0">
                <a:ln>
                  <a:noFill/>
                </a:ln>
                <a:solidFill>
                  <a:srgbClr val="000000"/>
                </a:solidFill>
                <a:effectLst/>
                <a:uLnTx/>
                <a:uFillTx/>
                <a:latin typeface="+mn-ea"/>
                <a:cs typeface="+mn-cs"/>
              </a:rPr>
              <a:t>2.3</a:t>
            </a:r>
            <a:r>
              <a:rPr kumimoji="1" lang="ja-JP" altLang="en-US" sz="1400" b="1" i="0" u="none" strike="noStrike" kern="1200" cap="none" spc="0" normalizeH="0" baseline="0" noProof="0" dirty="0" smtClean="0">
                <a:ln>
                  <a:noFill/>
                </a:ln>
                <a:solidFill>
                  <a:srgbClr val="000000"/>
                </a:solidFill>
                <a:effectLst/>
                <a:uLnTx/>
                <a:uFillTx/>
                <a:latin typeface="+mn-ea"/>
                <a:cs typeface="+mn-cs"/>
              </a:rPr>
              <a:t>：</a:t>
            </a:r>
            <a:r>
              <a:rPr kumimoji="1" lang="ja-JP" altLang="en-US" sz="1400" b="1" i="0" u="none" strike="noStrike" kern="1200" cap="none" spc="0" normalizeH="0" baseline="0" noProof="0" dirty="0">
                <a:ln>
                  <a:noFill/>
                </a:ln>
                <a:solidFill>
                  <a:srgbClr val="000000"/>
                </a:solidFill>
                <a:effectLst/>
                <a:uLnTx/>
                <a:uFillTx/>
                <a:latin typeface="+mn-ea"/>
                <a:cs typeface="+mn-cs"/>
              </a:rPr>
              <a:t>戦略的資産としてのデータと情報の管理と使用</a:t>
            </a:r>
          </a:p>
        </p:txBody>
      </p:sp>
      <p:sp>
        <p:nvSpPr>
          <p:cNvPr id="63" name="左中かっこ 62"/>
          <p:cNvSpPr/>
          <p:nvPr/>
        </p:nvSpPr>
        <p:spPr>
          <a:xfrm>
            <a:off x="375908" y="3338108"/>
            <a:ext cx="229749" cy="1925129"/>
          </a:xfrm>
          <a:prstGeom prst="leftBrac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cxnSp>
        <p:nvCxnSpPr>
          <p:cNvPr id="64" name="カギ線コネクタ 63"/>
          <p:cNvCxnSpPr>
            <a:stCxn id="33" idx="1"/>
            <a:endCxn id="63" idx="1"/>
          </p:cNvCxnSpPr>
          <p:nvPr/>
        </p:nvCxnSpPr>
        <p:spPr>
          <a:xfrm rot="10800000" flipH="1" flipV="1">
            <a:off x="165952" y="3054265"/>
            <a:ext cx="209956" cy="1246408"/>
          </a:xfrm>
          <a:prstGeom prst="bentConnector3">
            <a:avLst>
              <a:gd name="adj1" fmla="val -4130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5" name="テキスト ボックス 64"/>
          <p:cNvSpPr txBox="1"/>
          <p:nvPr/>
        </p:nvSpPr>
        <p:spPr>
          <a:xfrm>
            <a:off x="5307722" y="5142436"/>
            <a:ext cx="4266491" cy="1258363"/>
          </a:xfrm>
          <a:prstGeom prst="rect">
            <a:avLst/>
          </a:prstGeom>
          <a:ln w="19050">
            <a:solidFill>
              <a:srgbClr val="B0C1F1"/>
            </a:solidFill>
          </a:ln>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1" noProof="0" dirty="0" smtClean="0">
                <a:solidFill>
                  <a:srgbClr val="000000"/>
                </a:solidFill>
                <a:latin typeface="+mn-ea"/>
              </a:rPr>
              <a:t>　優先事項</a:t>
            </a:r>
            <a:r>
              <a:rPr lang="en-US" altLang="ja-JP" sz="1200" b="1" noProof="0" dirty="0" smtClean="0">
                <a:solidFill>
                  <a:srgbClr val="000000"/>
                </a:solidFill>
                <a:latin typeface="+mn-ea"/>
              </a:rPr>
              <a:t>2.2</a:t>
            </a:r>
            <a:r>
              <a:rPr lang="ja-JP" altLang="en-US" sz="1200" b="1" dirty="0" smtClean="0">
                <a:solidFill>
                  <a:srgbClr val="000000"/>
                </a:solidFill>
                <a:latin typeface="+mn-ea"/>
              </a:rPr>
              <a:t>を達成するための</a:t>
            </a:r>
            <a:r>
              <a:rPr kumimoji="1" lang="ja-JP" altLang="en-US" sz="1200" b="1" i="0" u="none" strike="noStrike" kern="1200" cap="none" spc="0" normalizeH="0" baseline="0" noProof="0" dirty="0" smtClean="0">
                <a:ln>
                  <a:noFill/>
                </a:ln>
                <a:solidFill>
                  <a:srgbClr val="000000"/>
                </a:solidFill>
                <a:effectLst/>
                <a:uLnTx/>
                <a:uFillTx/>
                <a:latin typeface="+mn-ea"/>
                <a:cs typeface="+mn-cs"/>
              </a:rPr>
              <a:t>アクション</a:t>
            </a:r>
            <a:r>
              <a:rPr lang="ja-JP" altLang="en-US" sz="1200" b="1" dirty="0" smtClean="0">
                <a:solidFill>
                  <a:srgbClr val="000000"/>
                </a:solidFill>
                <a:latin typeface="+mn-ea"/>
              </a:rPr>
              <a:t>：</a:t>
            </a:r>
            <a:endParaRPr kumimoji="1" lang="en-US" altLang="ja-JP" sz="1200" b="1"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smtClean="0">
                <a:ln>
                  <a:noFill/>
                </a:ln>
                <a:solidFill>
                  <a:srgbClr val="000000"/>
                </a:solidFill>
                <a:effectLst/>
                <a:uLnTx/>
                <a:uFillTx/>
                <a:latin typeface="+mn-ea"/>
                <a:cs typeface="+mn-cs"/>
              </a:rPr>
              <a:t>　行政</a:t>
            </a:r>
            <a:r>
              <a:rPr lang="ja-JP" altLang="en-US" sz="1200" b="1" dirty="0" smtClean="0">
                <a:solidFill>
                  <a:srgbClr val="000000"/>
                </a:solidFill>
                <a:latin typeface="+mn-ea"/>
              </a:rPr>
              <a:t>デジタル</a:t>
            </a:r>
            <a:r>
              <a:rPr kumimoji="1" lang="ja-JP" altLang="en-US" sz="1200" b="1" i="0" u="none" strike="noStrike" kern="1200" cap="none" spc="0" normalizeH="0" baseline="0" noProof="0" dirty="0" smtClean="0">
                <a:ln>
                  <a:noFill/>
                </a:ln>
                <a:solidFill>
                  <a:srgbClr val="000000"/>
                </a:solidFill>
                <a:effectLst/>
                <a:uLnTx/>
                <a:uFillTx/>
                <a:latin typeface="+mn-ea"/>
                <a:cs typeface="+mn-cs"/>
              </a:rPr>
              <a:t>サービスを改善するためのプラットフォーム整備</a:t>
            </a:r>
            <a:r>
              <a:rPr lang="ja-JP" altLang="en-US" sz="1200" b="1" dirty="0" smtClean="0">
                <a:solidFill>
                  <a:srgbClr val="000000"/>
                </a:solidFill>
                <a:latin typeface="+mn-ea"/>
              </a:rPr>
              <a:t>における</a:t>
            </a:r>
            <a:r>
              <a:rPr lang="en-US" altLang="ja-JP" sz="1200" b="1" dirty="0" smtClean="0">
                <a:solidFill>
                  <a:srgbClr val="000000"/>
                </a:solidFill>
                <a:latin typeface="+mn-ea"/>
              </a:rPr>
              <a:t/>
            </a:r>
            <a:br>
              <a:rPr lang="en-US" altLang="ja-JP" sz="1200" b="1" dirty="0" smtClean="0">
                <a:solidFill>
                  <a:srgbClr val="000000"/>
                </a:solidFill>
                <a:latin typeface="+mn-ea"/>
              </a:rPr>
            </a:br>
            <a:r>
              <a:rPr lang="ja-JP" altLang="en-US" sz="1200" b="1" dirty="0" smtClean="0">
                <a:solidFill>
                  <a:srgbClr val="000000"/>
                </a:solidFill>
                <a:latin typeface="+mn-ea"/>
              </a:rPr>
              <a:t>　デジタル</a:t>
            </a:r>
            <a:r>
              <a:rPr lang="en-US" altLang="ja-JP" sz="1200" b="1" dirty="0" smtClean="0">
                <a:solidFill>
                  <a:srgbClr val="000000"/>
                </a:solidFill>
                <a:latin typeface="+mn-ea"/>
              </a:rPr>
              <a:t>ID</a:t>
            </a:r>
            <a:r>
              <a:rPr lang="ja-JP" altLang="en-US" sz="1200" b="1" dirty="0" smtClean="0">
                <a:solidFill>
                  <a:srgbClr val="000000"/>
                </a:solidFill>
                <a:latin typeface="+mn-ea"/>
              </a:rPr>
              <a:t>に関するアクションが含まれている</a:t>
            </a:r>
            <a:endParaRPr kumimoji="1" lang="en-US" altLang="ja-JP" sz="1200" b="1" i="0" u="none" strike="noStrike" kern="1200" cap="none" spc="0" normalizeH="0" baseline="0" noProof="0" dirty="0" smtClean="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1" i="0" u="none" strike="noStrike" kern="1200" cap="none" spc="0" normalizeH="0" baseline="0" noProof="0" dirty="0" smtClean="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n-ea"/>
                <a:cs typeface="+mn-cs"/>
              </a:rPr>
              <a:t>　</a:t>
            </a:r>
            <a:r>
              <a:rPr kumimoji="1" lang="ja-JP" altLang="en-US" sz="1200" b="0" i="0" u="none" strike="noStrike" kern="1200" cap="none" spc="0" normalizeH="0" baseline="0" noProof="0" dirty="0" smtClean="0">
                <a:ln>
                  <a:noFill/>
                </a:ln>
                <a:solidFill>
                  <a:srgbClr val="000000"/>
                </a:solidFill>
                <a:effectLst/>
                <a:uLnTx/>
                <a:uFillTx/>
                <a:latin typeface="+mn-ea"/>
                <a:cs typeface="+mn-cs"/>
              </a:rPr>
              <a:t>・デジタル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フレームワークに関するパブリックコンサルテーションの開始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　・デジタル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err="1">
                <a:ln>
                  <a:noFill/>
                </a:ln>
                <a:solidFill>
                  <a:srgbClr val="000000"/>
                </a:solidFill>
                <a:effectLst/>
                <a:uLnTx/>
                <a:uFillTx/>
                <a:latin typeface="+mn-ea"/>
                <a:cs typeface="+mn-cs"/>
              </a:rPr>
              <a:t>への</a:t>
            </a:r>
            <a:r>
              <a:rPr kumimoji="1" lang="ja-JP" altLang="en-US" sz="1200" b="0" i="0" u="none" strike="noStrike" kern="1200" cap="none" spc="0" normalizeH="0" baseline="0" noProof="0" dirty="0">
                <a:ln>
                  <a:noFill/>
                </a:ln>
                <a:solidFill>
                  <a:srgbClr val="000000"/>
                </a:solidFill>
                <a:effectLst/>
                <a:uLnTx/>
                <a:uFillTx/>
                <a:latin typeface="+mn-ea"/>
                <a:cs typeface="+mn-cs"/>
              </a:rPr>
              <a:t>共通で安全なフレームワークの開発</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　</a:t>
            </a:r>
            <a:r>
              <a:rPr kumimoji="1" lang="ja-JP" altLang="en-US" sz="1200" b="0" i="0" u="none" strike="noStrike" kern="1200" cap="none" spc="0" normalizeH="0" baseline="0" noProof="0" dirty="0" smtClean="0">
                <a:ln>
                  <a:noFill/>
                </a:ln>
                <a:solidFill>
                  <a:srgbClr val="000000"/>
                </a:solidFill>
                <a:effectLst/>
                <a:uLnTx/>
                <a:uFillTx/>
                <a:latin typeface="+mn-ea"/>
                <a:cs typeface="+mn-cs"/>
              </a:rPr>
              <a:t>・政府とやり取りをするためのデジタル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smtClean="0">
                <a:ln>
                  <a:noFill/>
                </a:ln>
                <a:solidFill>
                  <a:srgbClr val="000000"/>
                </a:solidFill>
                <a:effectLst/>
                <a:uLnTx/>
                <a:uFillTx/>
                <a:latin typeface="+mn-ea"/>
                <a:cs typeface="+mn-cs"/>
              </a:rPr>
              <a:t>プログラムの確立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cxnSp>
        <p:nvCxnSpPr>
          <p:cNvPr id="66" name="カギ線コネクタ 65"/>
          <p:cNvCxnSpPr>
            <a:stCxn id="61" idx="3"/>
            <a:endCxn id="65" idx="3"/>
          </p:cNvCxnSpPr>
          <p:nvPr/>
        </p:nvCxnSpPr>
        <p:spPr>
          <a:xfrm>
            <a:off x="9262241" y="3989209"/>
            <a:ext cx="311972" cy="1782409"/>
          </a:xfrm>
          <a:prstGeom prst="bentConnector3">
            <a:avLst>
              <a:gd name="adj1" fmla="val 173276"/>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01608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3.1.2</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Digital Ambition 2022</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en-US" altLang="ja-JP" sz="1600" b="1" dirty="0">
                <a:solidFill>
                  <a:srgbClr val="000000"/>
                </a:solidFill>
                <a:latin typeface="+mn-ea"/>
              </a:rPr>
              <a:t>Digital Ambition 2022</a:t>
            </a:r>
            <a:r>
              <a:rPr lang="ja-JP" altLang="en-US" sz="1600" b="1" dirty="0">
                <a:solidFill>
                  <a:srgbClr val="000000"/>
                </a:solidFill>
                <a:latin typeface="+mn-ea"/>
              </a:rPr>
              <a:t>において「既存の州のプラットフォームと統合された連邦デジタル</a:t>
            </a:r>
            <a:r>
              <a:rPr lang="en-US" altLang="ja-JP" sz="1600" b="1" dirty="0">
                <a:solidFill>
                  <a:srgbClr val="000000"/>
                </a:solidFill>
                <a:latin typeface="+mn-ea"/>
              </a:rPr>
              <a:t>ID</a:t>
            </a:r>
            <a:r>
              <a:rPr lang="ja-JP" altLang="en-US" sz="1600" b="1" dirty="0">
                <a:solidFill>
                  <a:srgbClr val="000000"/>
                </a:solidFill>
                <a:latin typeface="+mn-ea"/>
              </a:rPr>
              <a:t>プログラム」に取り組むと述べられ、オンタリオ州やブリティッシュコロンビア州では州ごとのデジタル</a:t>
            </a:r>
            <a:r>
              <a:rPr lang="en-US" altLang="ja-JP" sz="1600" b="1" dirty="0">
                <a:solidFill>
                  <a:srgbClr val="000000"/>
                </a:solidFill>
                <a:latin typeface="+mn-ea"/>
              </a:rPr>
              <a:t>ID</a:t>
            </a:r>
            <a:r>
              <a:rPr lang="ja-JP" altLang="en-US" sz="1600" b="1" dirty="0">
                <a:solidFill>
                  <a:srgbClr val="000000"/>
                </a:solidFill>
                <a:latin typeface="+mn-ea"/>
              </a:rPr>
              <a:t>システムに取り組んでいること等から、</a:t>
            </a:r>
            <a:r>
              <a:rPr lang="ja-JP" altLang="en-US" sz="1600" b="1" dirty="0" smtClean="0">
                <a:solidFill>
                  <a:srgbClr val="000000"/>
                </a:solidFill>
                <a:latin typeface="+mn-ea"/>
              </a:rPr>
              <a:t>それら</a:t>
            </a:r>
            <a:r>
              <a:rPr lang="ja-JP" altLang="en-US" sz="1600" b="1" dirty="0">
                <a:solidFill>
                  <a:srgbClr val="000000"/>
                </a:solidFill>
                <a:latin typeface="+mn-ea"/>
              </a:rPr>
              <a:t>と</a:t>
            </a:r>
            <a:r>
              <a:rPr lang="ja-JP" altLang="en-US" sz="1600" b="1" dirty="0" smtClean="0">
                <a:solidFill>
                  <a:srgbClr val="000000"/>
                </a:solidFill>
                <a:latin typeface="+mn-ea"/>
              </a:rPr>
              <a:t>連携と</a:t>
            </a:r>
            <a:r>
              <a:rPr lang="ja-JP" altLang="en-US" sz="1600" b="1" dirty="0">
                <a:solidFill>
                  <a:srgbClr val="000000"/>
                </a:solidFill>
                <a:latin typeface="+mn-ea"/>
              </a:rPr>
              <a:t>した連邦型のデジタル</a:t>
            </a:r>
            <a:r>
              <a:rPr lang="en-US" altLang="ja-JP" sz="1600" b="1" dirty="0">
                <a:solidFill>
                  <a:srgbClr val="000000"/>
                </a:solidFill>
                <a:latin typeface="+mn-ea"/>
              </a:rPr>
              <a:t>ID</a:t>
            </a:r>
            <a:r>
              <a:rPr lang="ja-JP" altLang="en-US" sz="1600" b="1" dirty="0">
                <a:solidFill>
                  <a:srgbClr val="000000"/>
                </a:solidFill>
                <a:latin typeface="+mn-ea"/>
              </a:rPr>
              <a:t>システム</a:t>
            </a:r>
            <a:r>
              <a:rPr lang="ja-JP" altLang="en-US" sz="1600" b="1" dirty="0" smtClean="0">
                <a:solidFill>
                  <a:srgbClr val="000000"/>
                </a:solidFill>
                <a:latin typeface="+mn-ea"/>
              </a:rPr>
              <a:t>を連邦政府が想定</a:t>
            </a:r>
            <a:r>
              <a:rPr lang="ja-JP" altLang="en-US" sz="1600" b="1" dirty="0">
                <a:solidFill>
                  <a:srgbClr val="000000"/>
                </a:solidFill>
                <a:latin typeface="+mn-ea"/>
              </a:rPr>
              <a:t>していることが伺える</a:t>
            </a:r>
          </a:p>
        </p:txBody>
      </p:sp>
      <p:sp>
        <p:nvSpPr>
          <p:cNvPr id="24" name="正方形/長方形 23"/>
          <p:cNvSpPr/>
          <p:nvPr/>
        </p:nvSpPr>
        <p:spPr>
          <a:xfrm>
            <a:off x="8589228" y="74294"/>
            <a:ext cx="985283"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米国</a:t>
            </a:r>
            <a:endParaRPr kumimoji="1" lang="ja-JP" altLang="en-US" sz="1400" b="1" dirty="0">
              <a:solidFill>
                <a:schemeClr val="tx1"/>
              </a:solidFill>
            </a:endParaRPr>
          </a:p>
        </p:txBody>
      </p:sp>
      <p:sp>
        <p:nvSpPr>
          <p:cNvPr id="25" name="正方形/長方形 24"/>
          <p:cNvSpPr/>
          <p:nvPr/>
        </p:nvSpPr>
        <p:spPr>
          <a:xfrm>
            <a:off x="8589228" y="287160"/>
            <a:ext cx="985283"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rPr>
              <a:t>カナダ</a:t>
            </a:r>
          </a:p>
        </p:txBody>
      </p:sp>
      <p:sp>
        <p:nvSpPr>
          <p:cNvPr id="21" name="角丸四角形 20"/>
          <p:cNvSpPr/>
          <p:nvPr/>
        </p:nvSpPr>
        <p:spPr>
          <a:xfrm>
            <a:off x="651181" y="3139210"/>
            <a:ext cx="8647386" cy="1079941"/>
          </a:xfrm>
          <a:prstGeom prst="roundRect">
            <a:avLst>
              <a:gd name="adj" fmla="val 11323"/>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defRPr/>
            </a:pPr>
            <a:r>
              <a:rPr kumimoji="1" lang="ja-JP" altLang="en-US" sz="1400" b="1" i="0" u="sng" strike="noStrike" kern="1200" cap="none" spc="0" normalizeH="0" baseline="0" noProof="0" dirty="0">
                <a:ln>
                  <a:noFill/>
                </a:ln>
                <a:solidFill>
                  <a:srgbClr val="000000"/>
                </a:solidFill>
                <a:effectLst/>
                <a:uLnTx/>
                <a:uFillTx/>
                <a:latin typeface="+mn-ea"/>
                <a:cs typeface="+mn-cs"/>
              </a:rPr>
              <a:t>ブリティッシュコロンビア州：</a:t>
            </a:r>
            <a:r>
              <a:rPr kumimoji="1" lang="en-US" altLang="ja-JP" sz="1400" b="1" i="0" u="sng" strike="noStrike" kern="1200" cap="none" spc="0" normalizeH="0" baseline="0" noProof="0" dirty="0">
                <a:ln>
                  <a:noFill/>
                </a:ln>
                <a:solidFill>
                  <a:srgbClr val="000000"/>
                </a:solidFill>
                <a:effectLst/>
                <a:uLnTx/>
                <a:uFillTx/>
                <a:latin typeface="+mn-ea"/>
                <a:cs typeface="+mn-cs"/>
              </a:rPr>
              <a:t>BC</a:t>
            </a:r>
            <a:r>
              <a:rPr kumimoji="1" lang="ja-JP" altLang="en-US" sz="1400" b="1" i="0" u="sng" strike="noStrike" kern="1200" cap="none" spc="0" normalizeH="0" baseline="0" noProof="0" dirty="0">
                <a:ln>
                  <a:noFill/>
                </a:ln>
                <a:solidFill>
                  <a:srgbClr val="000000"/>
                </a:solidFill>
                <a:effectLst/>
                <a:uLnTx/>
                <a:uFillTx/>
                <a:latin typeface="+mn-ea"/>
                <a:cs typeface="+mn-cs"/>
              </a:rPr>
              <a:t>デジタルトラスト</a:t>
            </a:r>
            <a:r>
              <a:rPr lang="en-US" altLang="ja-JP" sz="1400" b="1" u="sng" baseline="30000" dirty="0">
                <a:solidFill>
                  <a:srgbClr val="000000"/>
                </a:solidFill>
                <a:latin typeface="+mn-ea"/>
              </a:rPr>
              <a:t>2</a:t>
            </a:r>
            <a:endParaRPr kumimoji="1" lang="en-US" altLang="ja-JP" sz="1400" b="1" i="0" u="sng" strike="noStrike" kern="1200" cap="none" spc="0" normalizeH="0" baseline="0" noProof="0" dirty="0">
              <a:ln>
                <a:noFill/>
              </a:ln>
              <a:solidFill>
                <a:srgbClr val="FF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ブリティッシュコロンビア州政府は、</a:t>
            </a:r>
            <a:r>
              <a:rPr kumimoji="1" lang="en-US" altLang="ja-JP" sz="1400" b="0" i="0" u="none" strike="noStrike" kern="1200" cap="none" spc="0" normalizeH="0" baseline="0" noProof="0" dirty="0">
                <a:ln>
                  <a:noFill/>
                </a:ln>
                <a:solidFill>
                  <a:srgbClr val="000000"/>
                </a:solidFill>
                <a:effectLst/>
                <a:uLnTx/>
                <a:uFillTx/>
                <a:latin typeface="+mn-ea"/>
                <a:cs typeface="+mn-cs"/>
              </a:rPr>
              <a:t>VC</a:t>
            </a:r>
            <a:r>
              <a:rPr kumimoji="1" lang="ja-JP" altLang="en-US" sz="1400" b="0" i="0" u="none" strike="noStrike" kern="1200" cap="none" spc="0" normalizeH="0" baseline="0" noProof="0" dirty="0">
                <a:ln>
                  <a:noFill/>
                </a:ln>
                <a:solidFill>
                  <a:srgbClr val="000000"/>
                </a:solidFill>
                <a:effectLst/>
                <a:uLnTx/>
                <a:uFillTx/>
                <a:latin typeface="+mn-ea"/>
                <a:cs typeface="+mn-cs"/>
              </a:rPr>
              <a:t>を発行・検証するためのソフトウェアや、オープンソースのデジタル</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ウォレットである</a:t>
            </a:r>
            <a:r>
              <a:rPr kumimoji="1" lang="en-US" altLang="ja-JP" sz="1400" b="0" i="0" u="none" strike="noStrike" kern="1200" cap="none" spc="0" normalizeH="0" baseline="0" noProof="0" dirty="0">
                <a:ln>
                  <a:noFill/>
                </a:ln>
                <a:solidFill>
                  <a:srgbClr val="000000"/>
                </a:solidFill>
                <a:effectLst/>
                <a:uLnTx/>
                <a:uFillTx/>
                <a:latin typeface="+mn-ea"/>
                <a:cs typeface="+mn-cs"/>
              </a:rPr>
              <a:t>BC</a:t>
            </a:r>
            <a:r>
              <a:rPr kumimoji="1" lang="ja-JP" altLang="en-US" sz="1400" b="0" i="0" u="none" strike="noStrike" kern="1200" cap="none" spc="0" normalizeH="0" baseline="0" noProof="0" dirty="0" smtClean="0">
                <a:ln>
                  <a:noFill/>
                </a:ln>
                <a:solidFill>
                  <a:srgbClr val="000000"/>
                </a:solidFill>
                <a:effectLst/>
                <a:uLnTx/>
                <a:uFillTx/>
                <a:latin typeface="+mn-ea"/>
                <a:cs typeface="+mn-cs"/>
              </a:rPr>
              <a:t>ウォレット及び</a:t>
            </a:r>
            <a:r>
              <a:rPr kumimoji="1" lang="ja-JP" altLang="en-US" sz="1400" b="0" i="0" u="none" strike="noStrike" kern="1200" cap="none" spc="0" normalizeH="0" baseline="0" noProof="0" dirty="0">
                <a:ln>
                  <a:noFill/>
                </a:ln>
                <a:solidFill>
                  <a:srgbClr val="000000"/>
                </a:solidFill>
                <a:effectLst/>
                <a:uLnTx/>
                <a:uFillTx/>
                <a:latin typeface="+mn-ea"/>
                <a:cs typeface="+mn-cs"/>
              </a:rPr>
              <a:t>州政府等の発行した資格情報を検索・入手できるパブリックディレクトリである「</a:t>
            </a:r>
            <a:r>
              <a:rPr kumimoji="1" lang="en-US" altLang="ja-JP" sz="1400" b="0" i="0" u="none" strike="noStrike" kern="1200" cap="none" spc="0" normalizeH="0" baseline="0" noProof="0" dirty="0" err="1">
                <a:ln>
                  <a:noFill/>
                </a:ln>
                <a:solidFill>
                  <a:srgbClr val="000000"/>
                </a:solidFill>
                <a:effectLst/>
                <a:uLnTx/>
                <a:uFillTx/>
                <a:latin typeface="+mn-ea"/>
                <a:cs typeface="+mn-cs"/>
              </a:rPr>
              <a:t>OrgBook</a:t>
            </a:r>
            <a:r>
              <a:rPr kumimoji="1" lang="en-US" altLang="ja-JP" sz="1400" b="0" i="0" u="none" strike="noStrike" kern="1200" cap="none" spc="0" normalizeH="0" baseline="0" noProof="0" dirty="0">
                <a:ln>
                  <a:noFill/>
                </a:ln>
                <a:solidFill>
                  <a:srgbClr val="000000"/>
                </a:solidFill>
                <a:effectLst/>
                <a:uLnTx/>
                <a:uFillTx/>
                <a:latin typeface="+mn-ea"/>
                <a:cs typeface="+mn-cs"/>
              </a:rPr>
              <a:t> BC</a:t>
            </a:r>
            <a:r>
              <a:rPr kumimoji="1" lang="ja-JP" altLang="en-US" sz="1400" b="0" i="0" u="none" strike="noStrike" kern="1200" cap="none" spc="0" normalizeH="0" baseline="0" noProof="0" dirty="0">
                <a:ln>
                  <a:noFill/>
                </a:ln>
                <a:solidFill>
                  <a:srgbClr val="000000"/>
                </a:solidFill>
                <a:effectLst/>
                <a:uLnTx/>
                <a:uFillTx/>
                <a:latin typeface="+mn-ea"/>
                <a:cs typeface="+mn-cs"/>
              </a:rPr>
              <a:t>」の開発・提供を行っている</a:t>
            </a:r>
          </a:p>
        </p:txBody>
      </p:sp>
      <p:sp>
        <p:nvSpPr>
          <p:cNvPr id="22" name="角丸四角形 21"/>
          <p:cNvSpPr/>
          <p:nvPr/>
        </p:nvSpPr>
        <p:spPr>
          <a:xfrm>
            <a:off x="651181" y="1917382"/>
            <a:ext cx="8647386" cy="1121983"/>
          </a:xfrm>
          <a:prstGeom prst="roundRect">
            <a:avLst>
              <a:gd name="adj" fmla="val 11323"/>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mn-ea"/>
                <a:cs typeface="+mn-cs"/>
              </a:rPr>
              <a:t>オンタリオ州デジタル</a:t>
            </a:r>
            <a:r>
              <a:rPr kumimoji="1" lang="en-US" altLang="ja-JP" sz="1400" b="1" i="0" u="sng" strike="noStrike" kern="1200" cap="none" spc="0" normalizeH="0" baseline="0" noProof="0" dirty="0">
                <a:ln>
                  <a:noFill/>
                </a:ln>
                <a:solidFill>
                  <a:srgbClr val="000000"/>
                </a:solidFill>
                <a:effectLst/>
                <a:uLnTx/>
                <a:uFillTx/>
                <a:latin typeface="+mn-ea"/>
                <a:cs typeface="+mn-cs"/>
              </a:rPr>
              <a:t>ID</a:t>
            </a:r>
            <a:r>
              <a:rPr kumimoji="1" lang="en-US" altLang="ja-JP" sz="1400" b="1" i="0" u="sng" strike="noStrike" kern="1200" cap="none" spc="0" normalizeH="0" baseline="30000" noProof="0" dirty="0">
                <a:ln>
                  <a:noFill/>
                </a:ln>
                <a:solidFill>
                  <a:srgbClr val="000000"/>
                </a:solidFill>
                <a:effectLst/>
                <a:uLnTx/>
                <a:uFillTx/>
                <a:latin typeface="+mn-ea"/>
                <a:cs typeface="+mn-cs"/>
              </a:rPr>
              <a:t>1</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オンタリオ州政府は、民間企業と連携した州の住民向けのデジタル</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サービスの開発・提供を実施しており、</a:t>
            </a:r>
            <a:r>
              <a:rPr kumimoji="1" lang="en-US" altLang="ja-JP" sz="1400" b="0" i="0" u="none" strike="noStrike" kern="1200" cap="none" spc="0" normalizeH="0" baseline="0" noProof="0" dirty="0">
                <a:ln>
                  <a:noFill/>
                </a:ln>
                <a:solidFill>
                  <a:srgbClr val="000000"/>
                </a:solidFill>
                <a:effectLst/>
                <a:uLnTx/>
                <a:uFillTx/>
                <a:latin typeface="+mn-ea"/>
                <a:cs typeface="+mn-cs"/>
              </a:rPr>
              <a:t>W3C</a:t>
            </a:r>
            <a:r>
              <a:rPr kumimoji="1" lang="ja-JP" altLang="en-US" sz="1400" b="0" i="0" u="none" strike="noStrike" kern="1200" cap="none" spc="0" normalizeH="0" baseline="0" noProof="0" dirty="0" err="1">
                <a:ln>
                  <a:noFill/>
                </a:ln>
                <a:solidFill>
                  <a:srgbClr val="000000"/>
                </a:solidFill>
                <a:effectLst/>
                <a:uLnTx/>
                <a:uFillTx/>
                <a:latin typeface="+mn-ea"/>
                <a:cs typeface="+mn-cs"/>
              </a:rPr>
              <a:t>、</a:t>
            </a:r>
            <a:r>
              <a:rPr kumimoji="1" lang="en-US" altLang="ja-JP" sz="1400" b="0" i="0" u="none" strike="noStrike" kern="1200" cap="none" spc="0" normalizeH="0" baseline="0" noProof="0" dirty="0">
                <a:ln>
                  <a:noFill/>
                </a:ln>
                <a:solidFill>
                  <a:srgbClr val="000000"/>
                </a:solidFill>
                <a:effectLst/>
                <a:uLnTx/>
                <a:uFillTx/>
                <a:latin typeface="+mn-ea"/>
                <a:cs typeface="+mn-cs"/>
              </a:rPr>
              <a:t>DIF</a:t>
            </a:r>
            <a:r>
              <a:rPr kumimoji="1" lang="ja-JP" altLang="en-US" sz="1400" b="0" i="0" u="none" strike="noStrike" kern="1200" cap="none" spc="0" normalizeH="0" baseline="0" noProof="0" dirty="0" err="1">
                <a:ln>
                  <a:noFill/>
                </a:ln>
                <a:solidFill>
                  <a:srgbClr val="000000"/>
                </a:solidFill>
                <a:effectLst/>
                <a:uLnTx/>
                <a:uFillTx/>
                <a:latin typeface="+mn-ea"/>
                <a:cs typeface="+mn-cs"/>
              </a:rPr>
              <a:t>、</a:t>
            </a:r>
            <a:r>
              <a:rPr kumimoji="1" lang="en-US" altLang="ja-JP" sz="1400" b="0" i="0" u="none" strike="noStrike" kern="1200" cap="none" spc="0" normalizeH="0" baseline="0" noProof="0" dirty="0" err="1">
                <a:ln>
                  <a:noFill/>
                </a:ln>
                <a:solidFill>
                  <a:srgbClr val="000000"/>
                </a:solidFill>
                <a:effectLst/>
                <a:uLnTx/>
                <a:uFillTx/>
                <a:latin typeface="+mn-ea"/>
                <a:cs typeface="+mn-cs"/>
              </a:rPr>
              <a:t>ToIP</a:t>
            </a:r>
            <a:r>
              <a:rPr kumimoji="1" lang="ja-JP" altLang="en-US" sz="1400" b="0" i="0" u="none" strike="noStrike" kern="1200" cap="none" spc="0" normalizeH="0" baseline="0" noProof="0" dirty="0" err="1">
                <a:ln>
                  <a:noFill/>
                </a:ln>
                <a:solidFill>
                  <a:srgbClr val="000000"/>
                </a:solidFill>
                <a:effectLst/>
                <a:uLnTx/>
                <a:uFillTx/>
                <a:latin typeface="+mn-ea"/>
                <a:cs typeface="+mn-cs"/>
              </a:rPr>
              <a:t>、</a:t>
            </a:r>
            <a:r>
              <a:rPr kumimoji="1" lang="en-US" altLang="ja-JP" sz="1400" b="0" i="0" u="none" strike="noStrike" kern="1200" cap="none" spc="0" normalizeH="0" baseline="0" noProof="0" dirty="0" smtClean="0">
                <a:ln>
                  <a:noFill/>
                </a:ln>
                <a:solidFill>
                  <a:srgbClr val="000000"/>
                </a:solidFill>
                <a:effectLst/>
                <a:uLnTx/>
                <a:uFillTx/>
                <a:latin typeface="+mn-ea"/>
                <a:cs typeface="+mn-cs"/>
              </a:rPr>
              <a:t>OIDF</a:t>
            </a:r>
            <a:r>
              <a:rPr kumimoji="1" lang="ja-JP" altLang="en-US" sz="1400" b="0" i="0" u="none" strike="noStrike" kern="1200" cap="none" spc="0" normalizeH="0" baseline="0" noProof="0" dirty="0" smtClean="0">
                <a:ln>
                  <a:noFill/>
                </a:ln>
                <a:solidFill>
                  <a:srgbClr val="000000"/>
                </a:solidFill>
                <a:effectLst/>
                <a:uLnTx/>
                <a:uFillTx/>
                <a:latin typeface="+mn-ea"/>
                <a:cs typeface="+mn-cs"/>
              </a:rPr>
              <a:t>など</a:t>
            </a:r>
            <a:r>
              <a:rPr kumimoji="1" lang="ja-JP" altLang="en-US" sz="1400" b="0" i="0" u="none" strike="noStrike" kern="1200" cap="none" spc="0" normalizeH="0" baseline="0" noProof="0" dirty="0">
                <a:ln>
                  <a:noFill/>
                </a:ln>
                <a:solidFill>
                  <a:srgbClr val="000000"/>
                </a:solidFill>
                <a:effectLst/>
                <a:uLnTx/>
                <a:uFillTx/>
                <a:latin typeface="+mn-ea"/>
                <a:cs typeface="+mn-cs"/>
              </a:rPr>
              <a:t>に準拠した分散型・自己主権型</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のモデルを採用している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23" name="テキスト ボックス 22"/>
          <p:cNvSpPr txBox="1"/>
          <p:nvPr/>
        </p:nvSpPr>
        <p:spPr>
          <a:xfrm>
            <a:off x="2490951" y="1528601"/>
            <a:ext cx="3712779" cy="914400"/>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カナダにおける連邦デジタル</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ID</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プログラムに関する情報・事例</a:t>
            </a:r>
          </a:p>
        </p:txBody>
      </p:sp>
      <p:sp>
        <p:nvSpPr>
          <p:cNvPr id="26" name="角丸四角形 25"/>
          <p:cNvSpPr/>
          <p:nvPr/>
        </p:nvSpPr>
        <p:spPr>
          <a:xfrm>
            <a:off x="651181" y="4344470"/>
            <a:ext cx="8647386" cy="1383429"/>
          </a:xfrm>
          <a:prstGeom prst="roundRect">
            <a:avLst>
              <a:gd name="adj" fmla="val 11323"/>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dirty="0">
                <a:ln>
                  <a:noFill/>
                </a:ln>
                <a:solidFill>
                  <a:srgbClr val="000000"/>
                </a:solidFill>
                <a:effectLst/>
                <a:uLnTx/>
                <a:uFillTx/>
                <a:latin typeface="+mn-ea"/>
                <a:cs typeface="+mn-cs"/>
              </a:rPr>
              <a:t>カナダ銀行協会（</a:t>
            </a:r>
            <a:r>
              <a:rPr kumimoji="1" lang="en-US" altLang="ja-JP" sz="1400" b="1" i="0" u="sng" strike="noStrike" kern="1200" cap="none" spc="0" normalizeH="0" baseline="0" noProof="0" dirty="0">
                <a:ln>
                  <a:noFill/>
                </a:ln>
                <a:solidFill>
                  <a:srgbClr val="000000"/>
                </a:solidFill>
                <a:effectLst/>
                <a:uLnTx/>
                <a:uFillTx/>
                <a:latin typeface="+mn-ea"/>
                <a:cs typeface="+mn-cs"/>
              </a:rPr>
              <a:t>Canadian Bankers Association</a:t>
            </a:r>
            <a:r>
              <a:rPr kumimoji="1" lang="ja-JP" altLang="en-US" sz="1400" b="1" i="0" u="sng" strike="noStrike" kern="1200" cap="none" spc="0" normalizeH="0" baseline="0" noProof="0" dirty="0">
                <a:ln>
                  <a:noFill/>
                </a:ln>
                <a:solidFill>
                  <a:srgbClr val="000000"/>
                </a:solidFill>
                <a:effectLst/>
                <a:uLnTx/>
                <a:uFillTx/>
                <a:latin typeface="+mn-ea"/>
                <a:cs typeface="+mn-cs"/>
              </a:rPr>
              <a:t>：</a:t>
            </a:r>
            <a:r>
              <a:rPr kumimoji="1" lang="en-US" altLang="ja-JP" sz="1400" b="1" i="0" u="sng" strike="noStrike" kern="1200" cap="none" spc="0" normalizeH="0" baseline="0" noProof="0" dirty="0">
                <a:ln>
                  <a:noFill/>
                </a:ln>
                <a:solidFill>
                  <a:srgbClr val="000000"/>
                </a:solidFill>
                <a:effectLst/>
                <a:uLnTx/>
                <a:uFillTx/>
                <a:latin typeface="+mn-ea"/>
                <a:cs typeface="+mn-cs"/>
              </a:rPr>
              <a:t>CBA</a:t>
            </a:r>
            <a:r>
              <a:rPr kumimoji="1" lang="ja-JP" altLang="en-US" sz="1400" b="1" i="0" u="sng" strike="noStrike" kern="1200" cap="none" spc="0" normalizeH="0" baseline="0" noProof="0" dirty="0">
                <a:ln>
                  <a:noFill/>
                </a:ln>
                <a:solidFill>
                  <a:srgbClr val="000000"/>
                </a:solidFill>
                <a:effectLst/>
                <a:uLnTx/>
                <a:uFillTx/>
                <a:latin typeface="+mn-ea"/>
                <a:cs typeface="+mn-cs"/>
              </a:rPr>
              <a:t>）の提言</a:t>
            </a:r>
            <a:r>
              <a:rPr kumimoji="1" lang="en-US" altLang="ja-JP" sz="1400" b="1" i="0" u="sng" strike="noStrike" kern="1200" cap="none" spc="0" normalizeH="0" baseline="30000" noProof="0" dirty="0">
                <a:ln>
                  <a:noFill/>
                </a:ln>
                <a:solidFill>
                  <a:srgbClr val="000000"/>
                </a:solidFill>
                <a:effectLst/>
                <a:uLnTx/>
                <a:uFillTx/>
                <a:latin typeface="+mn-ea"/>
                <a:cs typeface="+mn-cs"/>
              </a:rPr>
              <a:t>3,4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カナダの公認銀行を代表する業界団体として研究・政策提案などを行う</a:t>
            </a:r>
            <a:r>
              <a:rPr kumimoji="1" lang="en-US" altLang="ja-JP" sz="1400" b="0" i="0" u="none" strike="noStrike" kern="1200" cap="none" spc="0" normalizeH="0" baseline="0" noProof="0" dirty="0">
                <a:ln>
                  <a:noFill/>
                </a:ln>
                <a:solidFill>
                  <a:srgbClr val="000000"/>
                </a:solidFill>
                <a:effectLst/>
                <a:uLnTx/>
                <a:uFillTx/>
                <a:latin typeface="+mn-ea"/>
                <a:cs typeface="+mn-cs"/>
              </a:rPr>
              <a:t>CBA</a:t>
            </a:r>
            <a:r>
              <a:rPr kumimoji="1" lang="ja-JP" altLang="en-US" sz="1400" b="0" i="0" u="none" strike="noStrike" kern="1200" cap="none" spc="0" normalizeH="0" baseline="0" noProof="0" dirty="0">
                <a:ln>
                  <a:noFill/>
                </a:ln>
                <a:solidFill>
                  <a:srgbClr val="000000"/>
                </a:solidFill>
                <a:effectLst/>
                <a:uLnTx/>
                <a:uFillTx/>
                <a:latin typeface="+mn-ea"/>
                <a:cs typeface="+mn-cs"/>
              </a:rPr>
              <a:t>は、カナダにおけるフェデレーションデジタル</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スキームの構築を提案している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CBA</a:t>
            </a:r>
            <a:r>
              <a:rPr kumimoji="1" lang="ja-JP" altLang="en-US" sz="1400" b="0" i="0" u="none" strike="noStrike" kern="1200" cap="none" spc="0" normalizeH="0" baseline="0" noProof="0" dirty="0">
                <a:ln>
                  <a:noFill/>
                </a:ln>
                <a:solidFill>
                  <a:srgbClr val="000000"/>
                </a:solidFill>
                <a:effectLst/>
                <a:uLnTx/>
                <a:uFillTx/>
                <a:latin typeface="+mn-ea"/>
                <a:cs typeface="+mn-cs"/>
              </a:rPr>
              <a:t>は、カナダの将来的なデジタル</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システムに関するホワイトペーパーである「カナダのデジタル</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の未来 </a:t>
            </a:r>
            <a:r>
              <a:rPr kumimoji="1" lang="en-US" altLang="ja-JP" sz="1400" b="0" i="0" u="none" strike="noStrike" kern="1200" cap="none" spc="0" normalizeH="0" baseline="0" noProof="0" dirty="0">
                <a:ln>
                  <a:noFill/>
                </a:ln>
                <a:solidFill>
                  <a:srgbClr val="000000"/>
                </a:solidFill>
                <a:effectLst/>
                <a:uLnTx/>
                <a:uFillTx/>
                <a:latin typeface="+mn-ea"/>
                <a:cs typeface="+mn-cs"/>
              </a:rPr>
              <a:t>- </a:t>
            </a:r>
            <a:r>
              <a:rPr kumimoji="1" lang="ja-JP" altLang="en-US" sz="1400" b="0" i="0" u="none" strike="noStrike" kern="1200" cap="none" spc="0" normalizeH="0" baseline="0" noProof="0" dirty="0">
                <a:ln>
                  <a:noFill/>
                </a:ln>
                <a:solidFill>
                  <a:srgbClr val="000000"/>
                </a:solidFill>
                <a:effectLst/>
                <a:uLnTx/>
                <a:uFillTx/>
                <a:latin typeface="+mn-ea"/>
                <a:cs typeface="+mn-cs"/>
              </a:rPr>
              <a:t>フェデレーテッドアプローチ」において、「カナダでは連邦政治構造から、連邦政府と州政府の両方が</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インフラの各部分を処理しているため、集中的な</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システムではなくフェデレーテッド・アプローチが望ましい」旨述べている</a:t>
            </a:r>
            <a:endParaRPr kumimoji="1" lang="en-US" altLang="ja-JP" sz="1400" b="1" i="0" u="sng" strike="noStrike" kern="1200" cap="none" spc="0" normalizeH="0" baseline="0" noProof="0" dirty="0">
              <a:ln>
                <a:noFill/>
              </a:ln>
              <a:solidFill>
                <a:srgbClr val="000000"/>
              </a:solidFill>
              <a:effectLst/>
              <a:uLnTx/>
              <a:uFillTx/>
              <a:latin typeface="+mn-ea"/>
              <a:cs typeface="+mn-cs"/>
            </a:endParaRPr>
          </a:p>
        </p:txBody>
      </p:sp>
      <p:sp>
        <p:nvSpPr>
          <p:cNvPr id="27" name="正方形/長方形 26"/>
          <p:cNvSpPr/>
          <p:nvPr/>
        </p:nvSpPr>
        <p:spPr>
          <a:xfrm>
            <a:off x="189599" y="5840324"/>
            <a:ext cx="9539017" cy="923330"/>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latinLnBrk="1">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https://www.ontario.ca/page/ontarios-digital-id-technology-and-standards?utm_source=newsroom&amp;utm_medium=email&amp;utm_campaign=%2Fen%2Frelease%2F1000787%2Fontario-releases-technology-and-standards-for-digital-identity&amp;utm_term=media</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lvl="0" latinLnBrk="1">
              <a:defRPr/>
            </a:pP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https://digital.gov.bc.ca/digital-trust</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ja-JP" sz="900" dirty="0">
                <a:solidFill>
                  <a:srgbClr val="000000"/>
                </a:solidFill>
                <a:latin typeface="+mn-ea"/>
              </a:rPr>
              <a:t>3</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https://mobileidworld.com/Canadian-bankers-voice-support-federated-national-digital-identity-scheme-030209/</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ja-JP" sz="900" dirty="0">
                <a:solidFill>
                  <a:srgbClr val="000000"/>
                </a:solidFill>
                <a:latin typeface="+mn-ea"/>
              </a:rPr>
              <a:t>4</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https://cba.ca/embracing-digital-id-in-canada</a:t>
            </a:r>
            <a:r>
              <a:rPr lang="ja-JP" altLang="en-US" sz="900" dirty="0">
                <a:solidFill>
                  <a:srgbClr val="000000"/>
                </a:solidFill>
                <a:latin typeface="+mn-ea"/>
              </a:rPr>
              <a:t>　</a:t>
            </a:r>
            <a:endParaRPr kumimoji="1" lang="en-US" altLang="ja-JP" sz="900" b="0" i="0" u="none" strike="noStrike" kern="1200" cap="none" spc="0" normalizeH="0" baseline="0" noProof="0" dirty="0">
              <a:ln>
                <a:noFill/>
              </a:ln>
              <a:solidFill>
                <a:srgbClr val="000000"/>
              </a:solidFill>
              <a:effectLst/>
              <a:uLnTx/>
              <a:uFillTx/>
              <a:latin typeface="+mn-ea"/>
              <a:cs typeface="+mn-cs"/>
            </a:endParaRPr>
          </a:p>
        </p:txBody>
      </p:sp>
    </p:spTree>
    <p:extLst>
      <p:ext uri="{BB962C8B-B14F-4D97-AF65-F5344CB8AC3E}">
        <p14:creationId xmlns:p14="http://schemas.microsoft.com/office/powerpoint/2010/main" val="15264438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9294518" cy="3060698"/>
          </a:xfrm>
        </p:spPr>
        <p:txBody>
          <a:bodyPr/>
          <a:lstStyle/>
          <a:p>
            <a:r>
              <a:rPr lang="en-US" altLang="ja-JP" sz="2400" b="1" dirty="0"/>
              <a:t>3.1 </a:t>
            </a:r>
            <a:r>
              <a:rPr lang="ja-JP" altLang="en-US" sz="2400" b="1" dirty="0"/>
              <a:t>詳細調査結果：共通識別番号・デジタル</a:t>
            </a:r>
            <a:r>
              <a:rPr lang="en-US" altLang="ja-JP" sz="2400" b="1" dirty="0"/>
              <a:t>ID</a:t>
            </a:r>
            <a:r>
              <a:rPr lang="ja-JP" altLang="en-US" sz="2400" b="1" dirty="0"/>
              <a:t>に関する政策動向</a:t>
            </a:r>
          </a:p>
          <a:p>
            <a:r>
              <a:rPr kumimoji="1" lang="ja-JP" altLang="en-US" sz="2000" b="1" dirty="0"/>
              <a:t>　</a:t>
            </a:r>
            <a:r>
              <a:rPr lang="en-US" altLang="ja-JP" sz="2000" b="1" dirty="0"/>
              <a:t>3.1.3 </a:t>
            </a:r>
            <a:r>
              <a:rPr lang="ja-JP" altLang="en-US" sz="2000" b="1" dirty="0"/>
              <a:t>オセアニア（オーストラリア、ニュージーランド）における調査結果</a:t>
            </a:r>
            <a:endParaRPr lang="en-US" altLang="ja-JP" sz="2000" b="1" dirty="0"/>
          </a:p>
        </p:txBody>
      </p:sp>
    </p:spTree>
    <p:extLst>
      <p:ext uri="{BB962C8B-B14F-4D97-AF65-F5344CB8AC3E}">
        <p14:creationId xmlns:p14="http://schemas.microsoft.com/office/powerpoint/2010/main" val="10115811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defTabSz="288000">
              <a:defRPr/>
            </a:pPr>
            <a:r>
              <a:rPr lang="ja-JP" altLang="en-US" sz="1600" b="1" dirty="0">
                <a:solidFill>
                  <a:srgbClr val="000000"/>
                </a:solidFill>
                <a:latin typeface="Meiryo UI"/>
              </a:rPr>
              <a:t>オーストラリアに</a:t>
            </a:r>
            <a:r>
              <a:rPr lang="ja-JP" altLang="en-US" sz="1600" b="1" dirty="0" smtClean="0">
                <a:solidFill>
                  <a:srgbClr val="000000"/>
                </a:solidFill>
                <a:latin typeface="Meiryo UI"/>
              </a:rPr>
              <a:t>は日本</a:t>
            </a:r>
            <a:r>
              <a:rPr lang="ja-JP" altLang="en-US" sz="1600" b="1" dirty="0">
                <a:solidFill>
                  <a:srgbClr val="000000"/>
                </a:solidFill>
                <a:latin typeface="Meiryo UI"/>
              </a:rPr>
              <a:t>の</a:t>
            </a:r>
            <a:r>
              <a:rPr lang="ja-JP" altLang="en-US" sz="1600" b="1" dirty="0" smtClean="0">
                <a:solidFill>
                  <a:srgbClr val="000000"/>
                </a:solidFill>
                <a:latin typeface="Meiryo UI"/>
              </a:rPr>
              <a:t>マイナンバーカードに</a:t>
            </a:r>
            <a:r>
              <a:rPr lang="ja-JP" altLang="en-US" sz="1600" b="1" dirty="0">
                <a:solidFill>
                  <a:srgbClr val="000000"/>
                </a:solidFill>
                <a:latin typeface="Meiryo UI"/>
              </a:rPr>
              <a:t>該当するよう</a:t>
            </a:r>
            <a:r>
              <a:rPr lang="ja-JP" altLang="en-US" sz="1600" b="1" dirty="0" smtClean="0">
                <a:solidFill>
                  <a:srgbClr val="000000"/>
                </a:solidFill>
                <a:latin typeface="Meiryo UI"/>
              </a:rPr>
              <a:t>な国民</a:t>
            </a:r>
            <a:r>
              <a:rPr lang="ja-JP" altLang="en-US" sz="1600" b="1" dirty="0">
                <a:solidFill>
                  <a:srgbClr val="000000"/>
                </a:solidFill>
                <a:latin typeface="Meiryo UI"/>
              </a:rPr>
              <a:t>共通番号制度は現状</a:t>
            </a:r>
            <a:r>
              <a:rPr lang="ja-JP" altLang="en-US" sz="1600" b="1" dirty="0" smtClean="0">
                <a:solidFill>
                  <a:srgbClr val="000000"/>
                </a:solidFill>
                <a:latin typeface="Meiryo UI"/>
              </a:rPr>
              <a:t>存在せず用途</a:t>
            </a:r>
            <a:r>
              <a:rPr lang="ja-JP" altLang="en-US" sz="1600" b="1" dirty="0">
                <a:solidFill>
                  <a:srgbClr val="000000"/>
                </a:solidFill>
                <a:latin typeface="Meiryo UI"/>
              </a:rPr>
              <a:t>に応じて複数の番号を使い分けている状況であり、統一的な国民識別制度は過去検討されたもの</a:t>
            </a:r>
            <a:r>
              <a:rPr lang="ja-JP" altLang="en-US" sz="1600" b="1" dirty="0" smtClean="0">
                <a:solidFill>
                  <a:srgbClr val="000000"/>
                </a:solidFill>
                <a:latin typeface="Meiryo UI"/>
              </a:rPr>
              <a:t>のいずれ</a:t>
            </a:r>
            <a:r>
              <a:rPr lang="ja-JP" altLang="en-US" sz="1600" b="1" dirty="0">
                <a:solidFill>
                  <a:srgbClr val="000000"/>
                </a:solidFill>
                <a:latin typeface="Meiryo UI"/>
              </a:rPr>
              <a:t>も実現しなかった</a:t>
            </a:r>
          </a:p>
          <a:p>
            <a:pPr lvl="0" defTabSz="288000">
              <a:defRPr/>
            </a:pPr>
            <a:endParaRPr lang="ja-JP" altLang="en-US" sz="1600" b="1" dirty="0">
              <a:solidFill>
                <a:srgbClr val="000000"/>
              </a:solidFill>
              <a:latin typeface="Meiryo UI"/>
            </a:endParaRPr>
          </a:p>
        </p:txBody>
      </p:sp>
      <p:sp>
        <p:nvSpPr>
          <p:cNvPr id="7" name="四角形吹き出し 6"/>
          <p:cNvSpPr/>
          <p:nvPr/>
        </p:nvSpPr>
        <p:spPr>
          <a:xfrm>
            <a:off x="5923523" y="1896581"/>
            <a:ext cx="2837537" cy="877489"/>
          </a:xfrm>
          <a:prstGeom prst="wedgeRectCallout">
            <a:avLst>
              <a:gd name="adj1" fmla="val 14998"/>
              <a:gd name="adj2" fmla="val 100620"/>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b="1" u="sng" dirty="0">
                <a:solidFill>
                  <a:srgbClr val="000000"/>
                </a:solidFill>
                <a:latin typeface="+mn-ea"/>
              </a:rPr>
              <a:t>Health Care Identifier</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2010</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30000" noProof="0" dirty="0">
                <a:ln>
                  <a:noFill/>
                </a:ln>
                <a:solidFill>
                  <a:srgbClr val="000000"/>
                </a:solidFill>
                <a:effectLst/>
                <a:uLnTx/>
                <a:uFillTx/>
                <a:latin typeface="+mn-ea"/>
              </a:rPr>
              <a:t>1</a:t>
            </a:r>
          </a:p>
          <a:p>
            <a:pPr lvl="0">
              <a:defRPr/>
            </a:pPr>
            <a:r>
              <a:rPr lang="ja-JP" altLang="en-US" sz="1200" dirty="0">
                <a:solidFill>
                  <a:srgbClr val="000000"/>
                </a:solidFill>
                <a:latin typeface="+mn-ea"/>
              </a:rPr>
              <a:t>医療提供者と医療を求める個人を一意に識別する識別子で名前・生年月日・性別が基本情報として登録されている</a:t>
            </a:r>
            <a:endParaRPr kumimoji="1" lang="ja-JP" altLang="en-US" sz="1200" b="0" i="0" u="none" strike="noStrike" kern="1200" cap="none" spc="0" normalizeH="0" baseline="0" noProof="0" dirty="0">
              <a:ln>
                <a:noFill/>
              </a:ln>
              <a:solidFill>
                <a:srgbClr val="000000"/>
              </a:solidFill>
              <a:effectLst/>
              <a:uLnTx/>
              <a:uFillTx/>
              <a:latin typeface="+mn-ea"/>
            </a:endParaRPr>
          </a:p>
        </p:txBody>
      </p:sp>
      <p:sp>
        <p:nvSpPr>
          <p:cNvPr id="9" name="ホームベース 8"/>
          <p:cNvSpPr/>
          <p:nvPr/>
        </p:nvSpPr>
        <p:spPr>
          <a:xfrm>
            <a:off x="546144" y="3292889"/>
            <a:ext cx="9243021" cy="30742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2" name="楕円 11"/>
          <p:cNvSpPr/>
          <p:nvPr/>
        </p:nvSpPr>
        <p:spPr>
          <a:xfrm>
            <a:off x="3451013" y="319041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4" name="テキスト ボックス 13"/>
          <p:cNvSpPr txBox="1"/>
          <p:nvPr/>
        </p:nvSpPr>
        <p:spPr>
          <a:xfrm>
            <a:off x="3501241" y="3304146"/>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1985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15" name="楕円 14"/>
          <p:cNvSpPr/>
          <p:nvPr/>
        </p:nvSpPr>
        <p:spPr>
          <a:xfrm>
            <a:off x="7509008" y="3217478"/>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6" name="テキスト ボックス 15"/>
          <p:cNvSpPr txBox="1"/>
          <p:nvPr/>
        </p:nvSpPr>
        <p:spPr>
          <a:xfrm>
            <a:off x="7559236" y="3331212"/>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2010</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17" name="四角形吹き出し 16"/>
          <p:cNvSpPr/>
          <p:nvPr/>
        </p:nvSpPr>
        <p:spPr>
          <a:xfrm>
            <a:off x="546144" y="1902441"/>
            <a:ext cx="2837537" cy="923213"/>
          </a:xfrm>
          <a:prstGeom prst="wedgeRectCallout">
            <a:avLst>
              <a:gd name="adj1" fmla="val -29259"/>
              <a:gd name="adj2" fmla="val 91316"/>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200" b="1" u="sng" dirty="0">
                <a:solidFill>
                  <a:srgbClr val="000000"/>
                </a:solidFill>
                <a:latin typeface="+mn-ea"/>
              </a:rPr>
              <a:t>Tax File Number</a:t>
            </a:r>
            <a:r>
              <a:rPr lang="ja-JP" altLang="en-US" sz="1200" b="1" u="sng" dirty="0">
                <a:solidFill>
                  <a:srgbClr val="000000"/>
                </a:solidFill>
                <a:latin typeface="+mn-ea"/>
              </a:rPr>
              <a:t>（</a:t>
            </a:r>
            <a:r>
              <a:rPr lang="en-US" altLang="ja-JP" sz="1200" b="1" u="sng" dirty="0">
                <a:solidFill>
                  <a:srgbClr val="000000"/>
                </a:solidFill>
                <a:latin typeface="+mn-ea"/>
              </a:rPr>
              <a:t>1930</a:t>
            </a:r>
            <a:r>
              <a:rPr lang="ja-JP" altLang="en-US" sz="1200" b="1" u="sng" dirty="0">
                <a:solidFill>
                  <a:srgbClr val="000000"/>
                </a:solidFill>
                <a:latin typeface="+mn-ea"/>
              </a:rPr>
              <a:t>～）</a:t>
            </a:r>
            <a:endParaRPr lang="en-US" altLang="ja-JP" sz="1200" b="1" u="sng" dirty="0">
              <a:solidFill>
                <a:srgbClr val="000000"/>
              </a:solidFill>
              <a:latin typeface="+mn-ea"/>
            </a:endParaRPr>
          </a:p>
          <a:p>
            <a:pPr lvl="0">
              <a:defRPr/>
            </a:pPr>
            <a:r>
              <a:rPr lang="ja-JP" altLang="en-US" sz="1200" dirty="0">
                <a:solidFill>
                  <a:srgbClr val="000000"/>
                </a:solidFill>
                <a:latin typeface="+mn-ea"/>
              </a:rPr>
              <a:t>納税にあたって個人及び組織を一意に識別するために用いられる</a:t>
            </a:r>
            <a:endParaRPr lang="en-US" altLang="ja-JP" sz="1200" dirty="0">
              <a:solidFill>
                <a:srgbClr val="000000"/>
              </a:solidFill>
              <a:latin typeface="+mn-ea"/>
            </a:endParaRPr>
          </a:p>
        </p:txBody>
      </p:sp>
      <p:sp>
        <p:nvSpPr>
          <p:cNvPr id="18" name="楕円 17"/>
          <p:cNvSpPr/>
          <p:nvPr/>
        </p:nvSpPr>
        <p:spPr>
          <a:xfrm>
            <a:off x="851479" y="3190413"/>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9" name="テキスト ボックス 18"/>
          <p:cNvSpPr txBox="1"/>
          <p:nvPr/>
        </p:nvSpPr>
        <p:spPr>
          <a:xfrm>
            <a:off x="901707" y="3304147"/>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1930</a:t>
            </a:r>
          </a:p>
        </p:txBody>
      </p:sp>
      <p:sp>
        <p:nvSpPr>
          <p:cNvPr id="20" name="楕円 19"/>
          <p:cNvSpPr/>
          <p:nvPr/>
        </p:nvSpPr>
        <p:spPr>
          <a:xfrm>
            <a:off x="5203565" y="319041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1" name="テキスト ボックス 20"/>
          <p:cNvSpPr txBox="1"/>
          <p:nvPr/>
        </p:nvSpPr>
        <p:spPr>
          <a:xfrm>
            <a:off x="5253793" y="3304146"/>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mn-ea"/>
              </a:rPr>
              <a:t>2005</a:t>
            </a:r>
            <a:endParaRPr lang="en-US" altLang="ja-JP" sz="1600" noProof="0" dirty="0">
              <a:solidFill>
                <a:srgbClr val="000000"/>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2" name="楕円 21"/>
          <p:cNvSpPr/>
          <p:nvPr/>
        </p:nvSpPr>
        <p:spPr>
          <a:xfrm>
            <a:off x="5923523" y="319041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3" name="テキスト ボックス 22"/>
          <p:cNvSpPr txBox="1"/>
          <p:nvPr/>
        </p:nvSpPr>
        <p:spPr>
          <a:xfrm>
            <a:off x="5973751" y="3304146"/>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mn-ea"/>
              </a:rPr>
              <a:t>2006</a:t>
            </a:r>
            <a:endParaRPr lang="en-US" altLang="ja-JP" sz="1600" noProof="0" dirty="0">
              <a:solidFill>
                <a:srgbClr val="000000"/>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4" name="四角形吹き出し 23"/>
          <p:cNvSpPr/>
          <p:nvPr/>
        </p:nvSpPr>
        <p:spPr>
          <a:xfrm>
            <a:off x="546143" y="4119131"/>
            <a:ext cx="2837537" cy="1320894"/>
          </a:xfrm>
          <a:prstGeom prst="wedgeRectCallout">
            <a:avLst>
              <a:gd name="adj1" fmla="val 59713"/>
              <a:gd name="adj2" fmla="val -84859"/>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b="1" u="sng" noProof="0" dirty="0">
                <a:solidFill>
                  <a:srgbClr val="000000"/>
                </a:solidFill>
                <a:latin typeface="+mn-ea"/>
              </a:rPr>
              <a:t>Australia Card</a:t>
            </a:r>
            <a:r>
              <a:rPr kumimoji="1" lang="ja-JP" altLang="en-US" sz="1200" b="1" i="0" u="sng" strike="noStrike" kern="1200" cap="none" spc="0" normalizeH="0" baseline="0" noProof="0" dirty="0">
                <a:ln>
                  <a:noFill/>
                </a:ln>
                <a:solidFill>
                  <a:srgbClr val="000000"/>
                </a:solidFill>
                <a:effectLst/>
                <a:uLnTx/>
                <a:uFillTx/>
                <a:latin typeface="+mn-ea"/>
              </a:rPr>
              <a:t>（</a:t>
            </a:r>
            <a:r>
              <a:rPr lang="en-US" altLang="ja-JP" sz="1200" b="1" u="sng" dirty="0">
                <a:solidFill>
                  <a:srgbClr val="000000"/>
                </a:solidFill>
                <a:latin typeface="+mn-ea"/>
              </a:rPr>
              <a:t>1985~1987</a:t>
            </a:r>
            <a:r>
              <a:rPr kumimoji="1" lang="ja-JP" altLang="en-US" sz="1200" b="1" i="0" u="sng" strike="noStrike" kern="1200" cap="none" spc="0" normalizeH="0" baseline="0" noProof="0" dirty="0">
                <a:ln>
                  <a:noFill/>
                </a:ln>
                <a:solidFill>
                  <a:srgbClr val="000000"/>
                </a:solidFill>
                <a:effectLst/>
                <a:uLnTx/>
                <a:uFillTx/>
                <a:latin typeface="+mn-ea"/>
              </a:rPr>
              <a:t>）</a:t>
            </a:r>
            <a:endParaRPr kumimoji="1" lang="en-US" altLang="ja-JP" sz="1200" b="1" i="0" u="sng" strike="noStrike" kern="1200" cap="none" spc="0" normalizeH="0" baseline="0" noProof="0" dirty="0">
              <a:ln>
                <a:noFill/>
              </a:ln>
              <a:solidFill>
                <a:srgbClr val="000000"/>
              </a:solidFill>
              <a:effectLst/>
              <a:uLnTx/>
              <a:uFillTx/>
              <a:latin typeface="+mn-ea"/>
            </a:endParaRPr>
          </a:p>
          <a:p>
            <a:pPr lvl="0">
              <a:defRPr/>
            </a:pPr>
            <a:r>
              <a:rPr lang="ja-JP" altLang="en-US" sz="1200" dirty="0">
                <a:solidFill>
                  <a:srgbClr val="000000"/>
                </a:solidFill>
                <a:latin typeface="+mn-ea"/>
              </a:rPr>
              <a:t>統一的な識別制度であるオーストラリアカードを導入するための法案が議会に提出された。この法案は</a:t>
            </a:r>
            <a:r>
              <a:rPr lang="en-US" altLang="ja-JP" sz="1200" dirty="0">
                <a:solidFill>
                  <a:srgbClr val="000000"/>
                </a:solidFill>
                <a:latin typeface="+mn-ea"/>
              </a:rPr>
              <a:t>ID</a:t>
            </a:r>
            <a:r>
              <a:rPr lang="ja-JP" altLang="en-US" sz="1200" dirty="0">
                <a:solidFill>
                  <a:srgbClr val="000000"/>
                </a:solidFill>
                <a:latin typeface="+mn-ea"/>
              </a:rPr>
              <a:t>カードの使用を強制するものではなかったが、事実上強制的な仕組みであると上院で民主党等が反対票を投じ否決され、</a:t>
            </a:r>
            <a:r>
              <a:rPr lang="en-US" altLang="ja-JP" sz="1200" dirty="0">
                <a:solidFill>
                  <a:srgbClr val="000000"/>
                </a:solidFill>
                <a:latin typeface="+mn-ea"/>
              </a:rPr>
              <a:t>1987</a:t>
            </a:r>
            <a:r>
              <a:rPr lang="ja-JP" altLang="en-US" sz="1200" dirty="0">
                <a:solidFill>
                  <a:srgbClr val="000000"/>
                </a:solidFill>
                <a:latin typeface="+mn-ea"/>
              </a:rPr>
              <a:t>年に廃案となった</a:t>
            </a:r>
            <a:endParaRPr kumimoji="1" lang="ja-JP" altLang="en-US" sz="1200" b="0" i="0" u="none" strike="noStrike" kern="1200" cap="none" spc="0" normalizeH="0" baseline="0" noProof="0" dirty="0">
              <a:ln>
                <a:noFill/>
              </a:ln>
              <a:solidFill>
                <a:srgbClr val="000000"/>
              </a:solidFill>
              <a:effectLst/>
              <a:uLnTx/>
              <a:uFillTx/>
              <a:latin typeface="+mn-ea"/>
            </a:endParaRPr>
          </a:p>
        </p:txBody>
      </p:sp>
      <p:sp>
        <p:nvSpPr>
          <p:cNvPr id="25" name="四角形吹き出し 24"/>
          <p:cNvSpPr/>
          <p:nvPr/>
        </p:nvSpPr>
        <p:spPr>
          <a:xfrm>
            <a:off x="3600990" y="4119133"/>
            <a:ext cx="2837537" cy="1320892"/>
          </a:xfrm>
          <a:prstGeom prst="wedgeRectCallout">
            <a:avLst>
              <a:gd name="adj1" fmla="val 17496"/>
              <a:gd name="adj2" fmla="val -83250"/>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b="1" u="sng" dirty="0">
                <a:solidFill>
                  <a:srgbClr val="000000"/>
                </a:solidFill>
                <a:latin typeface="+mn-ea"/>
              </a:rPr>
              <a:t>I</a:t>
            </a:r>
            <a:r>
              <a:rPr lang="en-US" altLang="ja-JP" sz="1200" b="1" u="sng" noProof="0" dirty="0" err="1">
                <a:solidFill>
                  <a:srgbClr val="000000"/>
                </a:solidFill>
                <a:latin typeface="+mn-ea"/>
              </a:rPr>
              <a:t>dentity</a:t>
            </a:r>
            <a:r>
              <a:rPr lang="ja-JP" altLang="en-US" sz="1200" b="1" u="sng" dirty="0">
                <a:solidFill>
                  <a:srgbClr val="000000"/>
                </a:solidFill>
                <a:latin typeface="+mn-ea"/>
              </a:rPr>
              <a:t> </a:t>
            </a:r>
            <a:r>
              <a:rPr lang="en-US" altLang="ja-JP" sz="1200" b="1" u="sng" dirty="0">
                <a:solidFill>
                  <a:srgbClr val="000000"/>
                </a:solidFill>
                <a:latin typeface="+mn-ea"/>
              </a:rPr>
              <a:t>Card</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2005~2006</a:t>
            </a:r>
            <a:r>
              <a:rPr kumimoji="1" lang="ja-JP" altLang="en-US" sz="1200" b="1" i="0" u="sng" strike="noStrike" kern="1200" cap="none" spc="0" normalizeH="0" baseline="0" noProof="0" dirty="0">
                <a:ln>
                  <a:noFill/>
                </a:ln>
                <a:solidFill>
                  <a:srgbClr val="000000"/>
                </a:solidFill>
                <a:effectLst/>
                <a:uLnTx/>
                <a:uFillTx/>
                <a:latin typeface="+mn-ea"/>
              </a:rPr>
              <a:t>）</a:t>
            </a:r>
            <a:endParaRPr kumimoji="1" lang="en-US" altLang="ja-JP" sz="1200" b="1" i="0" u="sng" strike="noStrike" kern="1200" cap="none" spc="0" normalizeH="0" baseline="0" noProof="0" dirty="0">
              <a:ln>
                <a:noFill/>
              </a:ln>
              <a:solidFill>
                <a:srgbClr val="000000"/>
              </a:solidFill>
              <a:effectLst/>
              <a:uLnTx/>
              <a:uFillTx/>
              <a:latin typeface="+mn-ea"/>
            </a:endParaRPr>
          </a:p>
          <a:p>
            <a:pPr lvl="0">
              <a:defRPr/>
            </a:pPr>
            <a:r>
              <a:rPr lang="en-US" altLang="ja-JP" sz="1200" dirty="0">
                <a:solidFill>
                  <a:srgbClr val="000000"/>
                </a:solidFill>
                <a:latin typeface="+mn-ea"/>
              </a:rPr>
              <a:t>2005</a:t>
            </a:r>
            <a:r>
              <a:rPr lang="ja-JP" altLang="en-US" sz="1200" dirty="0">
                <a:solidFill>
                  <a:srgbClr val="000000"/>
                </a:solidFill>
                <a:latin typeface="+mn-ea"/>
              </a:rPr>
              <a:t>年半ばのロンドン同時爆破事件とコーネリア・ラウの拘束に関するレポートを受け、オーストラリアカード以来、再び政治課題として浮上した。同</a:t>
            </a:r>
            <a:r>
              <a:rPr lang="en-US" altLang="ja-JP" sz="1200" dirty="0">
                <a:solidFill>
                  <a:srgbClr val="000000"/>
                </a:solidFill>
                <a:latin typeface="+mn-ea"/>
              </a:rPr>
              <a:t>2006</a:t>
            </a:r>
            <a:r>
              <a:rPr lang="ja-JP" altLang="en-US" sz="1200" dirty="0">
                <a:solidFill>
                  <a:srgbClr val="000000"/>
                </a:solidFill>
                <a:latin typeface="+mn-ea"/>
              </a:rPr>
              <a:t>年にメリットよりもデメリットの方が大きいとして導入は見送られた</a:t>
            </a:r>
            <a:endParaRPr kumimoji="1" lang="ja-JP" altLang="en-US" sz="1200" b="0" i="0" u="none" strike="noStrike" kern="1200" cap="none" spc="0" normalizeH="0" baseline="0" noProof="0" dirty="0">
              <a:ln>
                <a:noFill/>
              </a:ln>
              <a:solidFill>
                <a:srgbClr val="000000"/>
              </a:solidFill>
              <a:effectLst/>
              <a:uLnTx/>
              <a:uFillTx/>
              <a:latin typeface="+mn-ea"/>
            </a:endParaRPr>
          </a:p>
        </p:txBody>
      </p:sp>
      <p:sp>
        <p:nvSpPr>
          <p:cNvPr id="26" name="四角形吹き出し 25"/>
          <p:cNvSpPr/>
          <p:nvPr/>
        </p:nvSpPr>
        <p:spPr>
          <a:xfrm>
            <a:off x="6638354" y="4119133"/>
            <a:ext cx="3090261" cy="1320897"/>
          </a:xfrm>
          <a:prstGeom prst="wedgeRectCallout">
            <a:avLst>
              <a:gd name="adj1" fmla="val -60944"/>
              <a:gd name="adj2" fmla="val -82730"/>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200" b="1" u="sng" dirty="0">
                <a:solidFill>
                  <a:srgbClr val="000000"/>
                </a:solidFill>
                <a:latin typeface="+mn-ea"/>
              </a:rPr>
              <a:t>Smart card / access card</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2006~</a:t>
            </a:r>
            <a:r>
              <a:rPr kumimoji="1" lang="ja-JP" altLang="en-US" sz="1200" b="1" i="0" u="sng" strike="noStrike" kern="1200" cap="none" spc="0" normalizeH="0" baseline="0" noProof="0" dirty="0">
                <a:ln>
                  <a:noFill/>
                </a:ln>
                <a:solidFill>
                  <a:srgbClr val="000000"/>
                </a:solidFill>
                <a:effectLst/>
                <a:uLnTx/>
                <a:uFillTx/>
                <a:latin typeface="+mn-ea"/>
              </a:rPr>
              <a:t>）</a:t>
            </a:r>
            <a:endParaRPr kumimoji="1" lang="en-US" altLang="ja-JP" sz="1200" b="1" i="0" u="sng" strike="noStrike" kern="1200" cap="none" spc="0" normalizeH="0" baseline="0" noProof="0" dirty="0">
              <a:ln>
                <a:noFill/>
              </a:ln>
              <a:solidFill>
                <a:srgbClr val="000000"/>
              </a:solidFill>
              <a:effectLst/>
              <a:uLnTx/>
              <a:uFillTx/>
              <a:latin typeface="+mn-ea"/>
            </a:endParaRPr>
          </a:p>
          <a:p>
            <a:pPr lvl="0">
              <a:defRPr/>
            </a:pPr>
            <a:r>
              <a:rPr lang="en-US" altLang="ja-JP" sz="1200" dirty="0">
                <a:solidFill>
                  <a:srgbClr val="000000"/>
                </a:solidFill>
                <a:latin typeface="+mn-ea"/>
              </a:rPr>
              <a:t>2006</a:t>
            </a:r>
            <a:r>
              <a:rPr lang="ja-JP" altLang="en-US" sz="1200" dirty="0">
                <a:solidFill>
                  <a:srgbClr val="000000"/>
                </a:solidFill>
                <a:latin typeface="+mn-ea"/>
              </a:rPr>
              <a:t>年</a:t>
            </a:r>
            <a:r>
              <a:rPr lang="en-US" altLang="ja-JP" sz="1200" dirty="0">
                <a:solidFill>
                  <a:srgbClr val="000000"/>
                </a:solidFill>
                <a:latin typeface="+mn-ea"/>
              </a:rPr>
              <a:t>4</a:t>
            </a:r>
            <a:r>
              <a:rPr lang="ja-JP" altLang="en-US" sz="1200" dirty="0">
                <a:solidFill>
                  <a:srgbClr val="000000"/>
                </a:solidFill>
                <a:latin typeface="+mn-ea"/>
              </a:rPr>
              <a:t>月、ハワード政権時に</a:t>
            </a:r>
            <a:r>
              <a:rPr lang="en-US" altLang="ja-JP" sz="1200" dirty="0">
                <a:solidFill>
                  <a:srgbClr val="000000"/>
                </a:solidFill>
                <a:latin typeface="+mn-ea"/>
              </a:rPr>
              <a:t>17</a:t>
            </a:r>
            <a:r>
              <a:rPr lang="ja-JP" altLang="en-US" sz="1200" dirty="0">
                <a:solidFill>
                  <a:srgbClr val="000000"/>
                </a:solidFill>
                <a:latin typeface="+mn-ea"/>
              </a:rPr>
              <a:t>枚の医療・社会サービスカードに変わるアクセスカードが閣議決定された。</a:t>
            </a:r>
            <a:r>
              <a:rPr lang="en-US" altLang="ja-JP" sz="1200" dirty="0">
                <a:solidFill>
                  <a:srgbClr val="000000"/>
                </a:solidFill>
                <a:latin typeface="+mn-ea"/>
              </a:rPr>
              <a:t>2008</a:t>
            </a:r>
            <a:r>
              <a:rPr lang="ja-JP" altLang="en-US" sz="1200" dirty="0">
                <a:solidFill>
                  <a:srgbClr val="000000"/>
                </a:solidFill>
                <a:latin typeface="+mn-ea"/>
              </a:rPr>
              <a:t>年から</a:t>
            </a:r>
            <a:r>
              <a:rPr lang="en-US" altLang="ja-JP" sz="1200" dirty="0">
                <a:solidFill>
                  <a:srgbClr val="000000"/>
                </a:solidFill>
                <a:latin typeface="+mn-ea"/>
              </a:rPr>
              <a:t>2</a:t>
            </a:r>
            <a:r>
              <a:rPr lang="ja-JP" altLang="en-US" sz="1200" dirty="0">
                <a:solidFill>
                  <a:srgbClr val="000000"/>
                </a:solidFill>
                <a:latin typeface="+mn-ea"/>
              </a:rPr>
              <a:t>年間の登録機関を経て、段階的に導入される予定となっていたが、</a:t>
            </a:r>
            <a:r>
              <a:rPr lang="en-US" altLang="ja-JP" sz="1200" dirty="0">
                <a:solidFill>
                  <a:srgbClr val="000000"/>
                </a:solidFill>
                <a:latin typeface="+mn-ea"/>
              </a:rPr>
              <a:t>2007</a:t>
            </a:r>
            <a:r>
              <a:rPr lang="ja-JP" altLang="en-US" sz="1200" dirty="0">
                <a:solidFill>
                  <a:srgbClr val="000000"/>
                </a:solidFill>
                <a:latin typeface="+mn-ea"/>
              </a:rPr>
              <a:t>年</a:t>
            </a:r>
            <a:r>
              <a:rPr lang="en-US" altLang="ja-JP" sz="1200" dirty="0">
                <a:solidFill>
                  <a:srgbClr val="000000"/>
                </a:solidFill>
                <a:latin typeface="+mn-ea"/>
              </a:rPr>
              <a:t>11</a:t>
            </a:r>
            <a:r>
              <a:rPr lang="ja-JP" altLang="en-US" sz="1200" dirty="0">
                <a:solidFill>
                  <a:srgbClr val="000000"/>
                </a:solidFill>
                <a:latin typeface="+mn-ea"/>
              </a:rPr>
              <a:t>月、ラッド労働党政府下でプロジェクトの終了が報告された</a:t>
            </a:r>
            <a:endParaRPr kumimoji="1" lang="ja-JP" altLang="en-US" sz="1200" b="0" i="0" u="none" strike="noStrike" kern="1200" cap="none" spc="0" normalizeH="0" baseline="0" noProof="0" dirty="0">
              <a:ln>
                <a:noFill/>
              </a:ln>
              <a:solidFill>
                <a:srgbClr val="000000"/>
              </a:solidFill>
              <a:effectLst/>
              <a:uLnTx/>
              <a:uFillTx/>
              <a:latin typeface="+mn-ea"/>
            </a:endParaRPr>
          </a:p>
        </p:txBody>
      </p:sp>
      <p:sp>
        <p:nvSpPr>
          <p:cNvPr id="27" name="テキスト ボックス 26"/>
          <p:cNvSpPr txBox="1"/>
          <p:nvPr/>
        </p:nvSpPr>
        <p:spPr>
          <a:xfrm>
            <a:off x="367260" y="6034142"/>
            <a:ext cx="9485400" cy="1142829"/>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https://www.health.gov.au/topics/health-technologies-and-digital-health/about/healthcare-identifiers</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en-US" altLang="ja-JP" sz="6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3529651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ja-JP" altLang="en-US" sz="1800" dirty="0">
                <a:solidFill>
                  <a:schemeClr val="accent2">
                    <a:lumMod val="90000"/>
                    <a:lumOff val="10000"/>
                  </a:schemeClr>
                </a:solidFill>
              </a:rPr>
              <a:t>主な</a:t>
            </a:r>
            <a:r>
              <a:rPr lang="zh-TW" altLang="en-US" sz="1800" dirty="0">
                <a:solidFill>
                  <a:schemeClr val="accent2">
                    <a:lumMod val="90000"/>
                    <a:lumOff val="10000"/>
                  </a:schemeClr>
                </a:solidFill>
              </a:rPr>
              <a:t>共通識別番号</a:t>
            </a:r>
            <a:r>
              <a:rPr lang="ja-JP" altLang="en-US" sz="1800" dirty="0">
                <a:solidFill>
                  <a:schemeClr val="accent2">
                    <a:lumMod val="90000"/>
                    <a:lumOff val="10000"/>
                  </a:schemeClr>
                </a:solidFill>
              </a:rPr>
              <a:t>の概要</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3" name="テキスト ボックス 12"/>
          <p:cNvSpPr txBox="1"/>
          <p:nvPr/>
        </p:nvSpPr>
        <p:spPr>
          <a:xfrm>
            <a:off x="331490" y="627301"/>
            <a:ext cx="9397126" cy="1785275"/>
          </a:xfrm>
          <a:prstGeom prst="rect">
            <a:avLst/>
          </a:prstGeom>
          <a:noFill/>
        </p:spPr>
        <p:txBody>
          <a:bodyPr wrap="square" lIns="0" rIns="0" rtlCol="0">
            <a:noAutofit/>
          </a:bodyPr>
          <a:lstStyle/>
          <a:p>
            <a:pPr defTabSz="288000">
              <a:defRPr/>
            </a:pPr>
            <a:r>
              <a:rPr lang="ja-JP" altLang="en-US" sz="1600" b="1" dirty="0">
                <a:solidFill>
                  <a:srgbClr val="000000"/>
                </a:solidFill>
                <a:latin typeface="+mn-ea"/>
              </a:rPr>
              <a:t>オーストラリアに</a:t>
            </a:r>
            <a:r>
              <a:rPr lang="ja-JP" altLang="en-US" sz="1600" b="1" dirty="0" smtClean="0">
                <a:solidFill>
                  <a:srgbClr val="000000"/>
                </a:solidFill>
                <a:latin typeface="+mn-ea"/>
              </a:rPr>
              <a:t>は日本</a:t>
            </a:r>
            <a:r>
              <a:rPr lang="ja-JP" altLang="en-US" sz="1600" b="1" dirty="0">
                <a:solidFill>
                  <a:srgbClr val="000000"/>
                </a:solidFill>
                <a:latin typeface="+mn-ea"/>
              </a:rPr>
              <a:t>の</a:t>
            </a:r>
            <a:r>
              <a:rPr lang="ja-JP" altLang="en-US" sz="1600" b="1" dirty="0" smtClean="0">
                <a:solidFill>
                  <a:srgbClr val="000000"/>
                </a:solidFill>
                <a:latin typeface="+mn-ea"/>
              </a:rPr>
              <a:t>マイナンバーカードに</a:t>
            </a:r>
            <a:r>
              <a:rPr lang="ja-JP" altLang="en-US" sz="1600" b="1" dirty="0">
                <a:solidFill>
                  <a:srgbClr val="000000"/>
                </a:solidFill>
                <a:latin typeface="+mn-ea"/>
              </a:rPr>
              <a:t>該当するような、国民共通番号制度は現状</a:t>
            </a:r>
            <a:r>
              <a:rPr lang="ja-JP" altLang="en-US" sz="1600" b="1" dirty="0" smtClean="0">
                <a:solidFill>
                  <a:srgbClr val="000000"/>
                </a:solidFill>
                <a:latin typeface="+mn-ea"/>
              </a:rPr>
              <a:t>存在</a:t>
            </a:r>
            <a:r>
              <a:rPr lang="ja-JP" altLang="en-US" sz="1600" b="1" dirty="0">
                <a:solidFill>
                  <a:srgbClr val="000000"/>
                </a:solidFill>
                <a:latin typeface="+mn-ea"/>
              </a:rPr>
              <a:t>せず</a:t>
            </a:r>
            <a:r>
              <a:rPr lang="ja-JP" altLang="en-US" sz="1600" b="1" dirty="0" smtClean="0">
                <a:solidFill>
                  <a:srgbClr val="000000"/>
                </a:solidFill>
                <a:latin typeface="+mn-ea"/>
              </a:rPr>
              <a:t>、</a:t>
            </a:r>
            <a:r>
              <a:rPr lang="ja-JP" altLang="en-US" sz="1600" b="1" dirty="0">
                <a:solidFill>
                  <a:srgbClr val="000000"/>
                </a:solidFill>
                <a:latin typeface="+mn-ea"/>
              </a:rPr>
              <a:t>用途に応じて複数の番号を使い分けている</a:t>
            </a:r>
          </a:p>
        </p:txBody>
      </p:sp>
      <p:sp>
        <p:nvSpPr>
          <p:cNvPr id="21" name="正方形/長方形 20"/>
          <p:cNvSpPr/>
          <p:nvPr/>
        </p:nvSpPr>
        <p:spPr>
          <a:xfrm>
            <a:off x="331488" y="1249833"/>
            <a:ext cx="4004291"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n-ea"/>
                <a:cs typeface="+mn-cs"/>
              </a:rPr>
              <a:t>オーストラリアで使用されている番号制度</a:t>
            </a:r>
            <a:endParaRPr kumimoji="1" lang="en-US" altLang="ja-JP" sz="1600" b="1" i="0" u="none" strike="noStrike" kern="1200" cap="none" spc="0" normalizeH="0" baseline="30000" noProof="0" dirty="0">
              <a:ln>
                <a:noFill/>
              </a:ln>
              <a:solidFill>
                <a:srgbClr val="FFFFFF"/>
              </a:solidFill>
              <a:effectLst/>
              <a:uLnTx/>
              <a:uFillTx/>
              <a:latin typeface="+mn-ea"/>
              <a:cs typeface="+mn-cs"/>
            </a:endParaRPr>
          </a:p>
        </p:txBody>
      </p:sp>
      <p:sp>
        <p:nvSpPr>
          <p:cNvPr id="22" name="正方形/長方形 21"/>
          <p:cNvSpPr/>
          <p:nvPr/>
        </p:nvSpPr>
        <p:spPr>
          <a:xfrm>
            <a:off x="331489" y="1249833"/>
            <a:ext cx="9242723" cy="4516673"/>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23" name="テキスト ボックス 22"/>
          <p:cNvSpPr txBox="1"/>
          <p:nvPr/>
        </p:nvSpPr>
        <p:spPr>
          <a:xfrm>
            <a:off x="367260" y="1466881"/>
            <a:ext cx="9233940" cy="3698929"/>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070F26">
                    <a:lumMod val="90000"/>
                    <a:lumOff val="10000"/>
                  </a:srgbClr>
                </a:solidFill>
                <a:effectLst/>
                <a:uLnTx/>
                <a:uFillTx/>
                <a:latin typeface="+mn-ea"/>
                <a:cs typeface="+mn-cs"/>
              </a:rPr>
              <a:t>【</a:t>
            </a:r>
            <a:r>
              <a:rPr kumimoji="1" lang="ja-JP" altLang="en-US" sz="1600" b="1" i="0" u="none" strike="noStrike" kern="1200" cap="none" spc="0" normalizeH="0" baseline="0" noProof="0" dirty="0">
                <a:ln>
                  <a:noFill/>
                </a:ln>
                <a:solidFill>
                  <a:srgbClr val="070F26">
                    <a:lumMod val="90000"/>
                    <a:lumOff val="10000"/>
                  </a:srgbClr>
                </a:solidFill>
                <a:effectLst/>
                <a:uLnTx/>
                <a:uFillTx/>
                <a:latin typeface="+mn-ea"/>
                <a:cs typeface="+mn-cs"/>
              </a:rPr>
              <a:t>国の管轄</a:t>
            </a:r>
            <a:r>
              <a:rPr kumimoji="1" lang="en-US" altLang="ja-JP" sz="1600" b="1" i="0" u="none" strike="noStrike" kern="1200" cap="none" spc="0" normalizeH="0" baseline="0" noProof="0" dirty="0">
                <a:ln>
                  <a:noFill/>
                </a:ln>
                <a:solidFill>
                  <a:srgbClr val="070F26">
                    <a:lumMod val="90000"/>
                    <a:lumOff val="10000"/>
                  </a:srgbClr>
                </a:solidFill>
                <a:effectLst/>
                <a:uLnTx/>
                <a:uFillTx/>
                <a:latin typeface="+mn-ea"/>
                <a:cs typeface="+mn-cs"/>
              </a:rPr>
              <a:t>】</a:t>
            </a:r>
          </a:p>
          <a:p>
            <a:pPr marL="285750" marR="0" lvl="0" indent="-285750" algn="l" defTabSz="2880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1" lang="en-US" altLang="ja-JP" sz="1400" b="1" i="0" u="none" strike="noStrike" kern="1200" cap="none" spc="0" normalizeH="0" baseline="0" noProof="0" dirty="0">
                <a:ln>
                  <a:noFill/>
                </a:ln>
                <a:solidFill>
                  <a:srgbClr val="070F26">
                    <a:lumMod val="90000"/>
                    <a:lumOff val="10000"/>
                  </a:srgbClr>
                </a:solidFill>
                <a:effectLst/>
                <a:uLnTx/>
                <a:uFillTx/>
                <a:latin typeface="+mn-ea"/>
                <a:cs typeface="+mn-cs"/>
              </a:rPr>
              <a:t>Healthcare Identifier</a:t>
            </a:r>
            <a:r>
              <a:rPr kumimoji="1" lang="ja-JP" altLang="en-US" sz="1400" b="1" i="0" u="none" strike="noStrike" kern="1200" cap="none" spc="0" normalizeH="0" baseline="0" noProof="0" dirty="0">
                <a:ln>
                  <a:noFill/>
                </a:ln>
                <a:solidFill>
                  <a:srgbClr val="070F26">
                    <a:lumMod val="90000"/>
                    <a:lumOff val="10000"/>
                  </a:srgbClr>
                </a:solidFill>
                <a:effectLst/>
                <a:uLnTx/>
                <a:uFillTx/>
                <a:latin typeface="+mn-ea"/>
                <a:cs typeface="+mn-cs"/>
              </a:rPr>
              <a:t>（</a:t>
            </a:r>
            <a:r>
              <a:rPr kumimoji="1" lang="en-US" altLang="ja-JP" sz="1400" b="1" i="0" u="none" strike="noStrike" kern="1200" cap="none" spc="0" normalizeH="0" baseline="0" noProof="0" dirty="0">
                <a:ln>
                  <a:noFill/>
                </a:ln>
                <a:solidFill>
                  <a:srgbClr val="070F26">
                    <a:lumMod val="90000"/>
                    <a:lumOff val="10000"/>
                  </a:srgbClr>
                </a:solidFill>
                <a:effectLst/>
                <a:uLnTx/>
                <a:uFillTx/>
                <a:latin typeface="+mn-ea"/>
                <a:cs typeface="+mn-cs"/>
              </a:rPr>
              <a:t>HI</a:t>
            </a:r>
            <a:r>
              <a:rPr kumimoji="1" lang="ja-JP" altLang="en-US" sz="1400" b="1" i="0" u="none" strike="noStrike" kern="1200" cap="none" spc="0" normalizeH="0" baseline="0" noProof="0" dirty="0" err="1">
                <a:ln>
                  <a:noFill/>
                </a:ln>
                <a:solidFill>
                  <a:srgbClr val="070F26">
                    <a:lumMod val="90000"/>
                    <a:lumOff val="10000"/>
                  </a:srgbClr>
                </a:solidFill>
                <a:effectLst/>
                <a:uLnTx/>
                <a:uFillTx/>
                <a:latin typeface="+mn-ea"/>
                <a:cs typeface="+mn-cs"/>
              </a:rPr>
              <a:t>、</a:t>
            </a:r>
            <a:r>
              <a:rPr kumimoji="1" lang="ja-JP" altLang="en-US" sz="1400" b="1" i="0" u="none" strike="noStrike" kern="1200" cap="none" spc="0" normalizeH="0" baseline="0" noProof="0" dirty="0">
                <a:ln>
                  <a:noFill/>
                </a:ln>
                <a:solidFill>
                  <a:srgbClr val="070F26">
                    <a:lumMod val="90000"/>
                    <a:lumOff val="10000"/>
                  </a:srgbClr>
                </a:solidFill>
                <a:effectLst/>
                <a:uLnTx/>
                <a:uFillTx/>
                <a:latin typeface="+mn-ea"/>
                <a:cs typeface="+mn-cs"/>
              </a:rPr>
              <a:t>医療識別子）</a:t>
            </a:r>
            <a:r>
              <a:rPr kumimoji="1" lang="en-US" altLang="ja-JP" sz="1400" b="1" i="0" u="none" strike="noStrike" kern="1200" cap="none" spc="0" normalizeH="0" baseline="30000" noProof="0" dirty="0">
                <a:ln>
                  <a:noFill/>
                </a:ln>
                <a:solidFill>
                  <a:srgbClr val="070F26">
                    <a:lumMod val="90000"/>
                    <a:lumOff val="10000"/>
                  </a:srgbClr>
                </a:solidFill>
                <a:effectLst/>
                <a:uLnTx/>
                <a:uFillTx/>
                <a:latin typeface="+mn-ea"/>
                <a:cs typeface="+mn-cs"/>
              </a:rPr>
              <a:t>1</a:t>
            </a:r>
            <a:r>
              <a:rPr kumimoji="1" lang="ja-JP" altLang="en-US" sz="1400" b="1" i="0" u="none" strike="noStrike" kern="1200" cap="none" spc="0" normalizeH="0" baseline="0" noProof="0" dirty="0">
                <a:ln>
                  <a:noFill/>
                </a:ln>
                <a:solidFill>
                  <a:srgbClr val="070F26">
                    <a:lumMod val="90000"/>
                    <a:lumOff val="10000"/>
                  </a:srgbClr>
                </a:solidFill>
                <a:effectLst/>
                <a:uLnTx/>
                <a:uFillTx/>
                <a:latin typeface="+mn-ea"/>
                <a:cs typeface="+mn-cs"/>
              </a:rPr>
              <a:t>：</a:t>
            </a:r>
            <a:endParaRPr kumimoji="1" lang="en-US" altLang="ja-JP" sz="1400" b="1" i="0" u="none" strike="noStrike" kern="1200" cap="none" spc="0" normalizeH="0" baseline="0" noProof="0" dirty="0">
              <a:ln>
                <a:noFill/>
              </a:ln>
              <a:solidFill>
                <a:srgbClr val="070F26">
                  <a:lumMod val="90000"/>
                  <a:lumOff val="10000"/>
                </a:srgbClr>
              </a:solidFill>
              <a:effectLst/>
              <a:uLnTx/>
              <a:uFillTx/>
              <a:latin typeface="+mn-ea"/>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医療提供者と医療を求める個人を一意に識別する識別子で名前・生年月日・性別が基本情報として登録されている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mn-ea"/>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Healthcare Identifiers Regulations 2010</a:t>
            </a:r>
            <a:r>
              <a:rPr kumimoji="1" lang="ja-JP" altLang="en-US" sz="1400" b="0" i="0" u="none" strike="noStrike" kern="1200" cap="none" spc="0" normalizeH="0" baseline="0" noProof="0" dirty="0">
                <a:ln>
                  <a:noFill/>
                </a:ln>
                <a:solidFill>
                  <a:srgbClr val="000000"/>
                </a:solidFill>
                <a:effectLst/>
                <a:uLnTx/>
                <a:uFillTx/>
                <a:latin typeface="+mn-ea"/>
                <a:cs typeface="+mn-cs"/>
              </a:rPr>
              <a:t>で規則が定められ、現在は</a:t>
            </a:r>
            <a:r>
              <a:rPr kumimoji="1" lang="en-US" altLang="ja-JP" sz="1400" b="0" i="0" u="none" strike="noStrike" kern="1200" cap="none" spc="0" normalizeH="0" baseline="0" noProof="0" dirty="0">
                <a:ln>
                  <a:noFill/>
                </a:ln>
                <a:solidFill>
                  <a:srgbClr val="000000"/>
                </a:solidFill>
                <a:effectLst/>
                <a:uLnTx/>
                <a:uFillTx/>
                <a:latin typeface="+mn-ea"/>
                <a:cs typeface="+mn-cs"/>
              </a:rPr>
              <a:t>Healthcare Identifiers Regulations 2020</a:t>
            </a:r>
            <a:r>
              <a:rPr kumimoji="1" lang="ja-JP" altLang="en-US" sz="1400" b="0" i="0" u="none" strike="noStrike" kern="1200" cap="none" spc="0" normalizeH="0" baseline="0" noProof="0" dirty="0">
                <a:ln>
                  <a:noFill/>
                </a:ln>
                <a:solidFill>
                  <a:srgbClr val="000000"/>
                </a:solidFill>
                <a:effectLst/>
                <a:uLnTx/>
                <a:uFillTx/>
                <a:latin typeface="+mn-ea"/>
                <a:cs typeface="+mn-cs"/>
              </a:rPr>
              <a:t>の　規定で運用中</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200" b="0" i="0" u="none" strike="noStrike" kern="1200" cap="none" spc="0" normalizeH="0" baseline="0" noProof="0" dirty="0">
              <a:ln>
                <a:noFill/>
              </a:ln>
              <a:solidFill>
                <a:srgbClr val="000000"/>
              </a:solidFill>
              <a:effectLst/>
              <a:uLnTx/>
              <a:uFillTx/>
              <a:latin typeface="+mn-ea"/>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Individual Healthcare Identifier</a:t>
            </a:r>
            <a:r>
              <a:rPr kumimoji="1" lang="ja-JP" altLang="en-US" sz="1400" b="0" i="0" u="none" strike="noStrike" kern="1200" cap="none" spc="0" normalizeH="0" baseline="0" noProof="0" dirty="0">
                <a:ln>
                  <a:noFill/>
                </a:ln>
                <a:solidFill>
                  <a:srgbClr val="070F26">
                    <a:lumMod val="90000"/>
                    <a:lumOff val="10000"/>
                  </a:srgbClr>
                </a:solidFill>
                <a:effectLst/>
                <a:uLnTx/>
                <a:uFillTx/>
                <a:latin typeface="+mn-ea"/>
                <a:cs typeface="+mn-cs"/>
              </a:rPr>
              <a:t>（</a:t>
            </a:r>
            <a:r>
              <a:rPr kumimoji="1" lang="en-US" altLang="ja-JP" sz="1400" b="1" i="0" u="sng" strike="noStrike" kern="1200" cap="none" spc="0" normalizeH="0" baseline="0" noProof="0" dirty="0">
                <a:ln>
                  <a:noFill/>
                </a:ln>
                <a:solidFill>
                  <a:srgbClr val="070F26">
                    <a:lumMod val="90000"/>
                    <a:lumOff val="10000"/>
                  </a:srgbClr>
                </a:solidFill>
                <a:effectLst/>
                <a:uLnTx/>
                <a:uFillTx/>
                <a:latin typeface="+mn-ea"/>
                <a:cs typeface="+mn-cs"/>
              </a:rPr>
              <a:t>IHI</a:t>
            </a:r>
            <a:r>
              <a:rPr kumimoji="1" lang="ja-JP" altLang="en-US" sz="1400" b="1" i="0" u="none" strike="noStrike" kern="1200" cap="none" spc="0" normalizeH="0" baseline="0" noProof="0" dirty="0">
                <a:ln>
                  <a:noFill/>
                </a:ln>
                <a:solidFill>
                  <a:srgbClr val="070F26">
                    <a:lumMod val="90000"/>
                    <a:lumOff val="10000"/>
                  </a:srgbClr>
                </a:solidFill>
                <a:effectLst/>
                <a:uLnTx/>
                <a:uFillTx/>
                <a:latin typeface="+mn-ea"/>
                <a:cs typeface="+mn-cs"/>
              </a:rPr>
              <a:t>）</a:t>
            </a:r>
            <a:r>
              <a:rPr kumimoji="1" lang="ja-JP" altLang="en-US" sz="1400" b="0" i="0" u="none" strike="noStrike" kern="1200" cap="none" spc="0" normalizeH="0" baseline="0" noProof="0" dirty="0">
                <a:ln>
                  <a:noFill/>
                </a:ln>
                <a:solidFill>
                  <a:srgbClr val="000000"/>
                </a:solidFill>
                <a:effectLst/>
                <a:uLnTx/>
                <a:uFillTx/>
                <a:latin typeface="+mn-ea"/>
                <a:cs typeface="+mn-cs"/>
              </a:rPr>
              <a:t>、</a:t>
            </a:r>
            <a:r>
              <a:rPr kumimoji="1" lang="en-US" altLang="ja-JP" sz="1400" b="0" i="0" u="none" strike="noStrike" kern="1200" cap="none" spc="0" normalizeH="0" baseline="0" noProof="0" dirty="0">
                <a:ln>
                  <a:noFill/>
                </a:ln>
                <a:solidFill>
                  <a:srgbClr val="000000"/>
                </a:solidFill>
                <a:effectLst/>
                <a:uLnTx/>
                <a:uFillTx/>
                <a:latin typeface="+mn-ea"/>
                <a:cs typeface="+mn-cs"/>
              </a:rPr>
              <a:t>Health Provider Identifier-Individual </a:t>
            </a:r>
            <a:r>
              <a:rPr kumimoji="1" lang="en-US" altLang="ja-JP" sz="1400" b="1" i="0" u="sng" strike="noStrike" kern="1200" cap="none" spc="0" normalizeH="0" baseline="0" noProof="0" dirty="0">
                <a:ln>
                  <a:noFill/>
                </a:ln>
                <a:solidFill>
                  <a:srgbClr val="070F26">
                    <a:lumMod val="90000"/>
                    <a:lumOff val="10000"/>
                  </a:srgbClr>
                </a:solidFill>
                <a:effectLst/>
                <a:uLnTx/>
                <a:uFillTx/>
                <a:latin typeface="+mn-ea"/>
                <a:cs typeface="+mn-cs"/>
              </a:rPr>
              <a:t>(HPI-I)</a:t>
            </a:r>
            <a:r>
              <a:rPr kumimoji="1" lang="en-US" altLang="ja-JP" sz="1400" b="1" i="0" u="none" strike="noStrike" kern="1200" cap="none" spc="0" normalizeH="0" baseline="0" noProof="0" dirty="0">
                <a:ln>
                  <a:noFill/>
                </a:ln>
                <a:solidFill>
                  <a:srgbClr val="070F26">
                    <a:lumMod val="90000"/>
                    <a:lumOff val="10000"/>
                  </a:srgbClr>
                </a:solidFill>
                <a:effectLst/>
                <a:uLnTx/>
                <a:uFillTx/>
                <a:latin typeface="+mn-ea"/>
                <a:cs typeface="+mn-cs"/>
              </a:rPr>
              <a:t> </a:t>
            </a:r>
            <a:r>
              <a:rPr kumimoji="1" lang="ja-JP" altLang="en-US" sz="1400" b="0" i="0" u="none" strike="noStrike" kern="1200" cap="none" spc="0" normalizeH="0" baseline="0" noProof="0" dirty="0" err="1">
                <a:ln>
                  <a:noFill/>
                </a:ln>
                <a:solidFill>
                  <a:srgbClr val="000000"/>
                </a:solidFill>
                <a:effectLst/>
                <a:uLnTx/>
                <a:uFillTx/>
                <a:latin typeface="+mn-ea"/>
                <a:cs typeface="+mn-cs"/>
              </a:rPr>
              <a:t>、</a:t>
            </a:r>
            <a:r>
              <a:rPr kumimoji="1" lang="en-US" altLang="ja-JP" sz="1400" b="0" i="0" u="none" strike="noStrike" kern="1200" cap="none" spc="0" normalizeH="0" baseline="0" noProof="0" dirty="0">
                <a:ln>
                  <a:noFill/>
                </a:ln>
                <a:solidFill>
                  <a:srgbClr val="000000"/>
                </a:solidFill>
                <a:effectLst/>
                <a:uLnTx/>
                <a:uFillTx/>
                <a:latin typeface="+mn-ea"/>
                <a:cs typeface="+mn-cs"/>
              </a:rPr>
              <a:t>Health Provider Identifier-</a:t>
            </a:r>
            <a:r>
              <a:rPr kumimoji="1" lang="en-US" altLang="ja-JP" sz="1400" b="0" i="0" u="none" strike="noStrike" kern="1200" cap="none" spc="0" normalizeH="0" baseline="0" noProof="0" dirty="0" err="1">
                <a:ln>
                  <a:noFill/>
                </a:ln>
                <a:solidFill>
                  <a:srgbClr val="000000"/>
                </a:solidFill>
                <a:effectLst/>
                <a:uLnTx/>
                <a:uFillTx/>
                <a:latin typeface="+mn-ea"/>
                <a:cs typeface="+mn-cs"/>
              </a:rPr>
              <a:t>Organisation</a:t>
            </a:r>
            <a:r>
              <a:rPr kumimoji="1" lang="ja-JP" altLang="en-US" sz="1400" b="1" i="0" u="none" strike="noStrike" kern="1200" cap="none" spc="0" normalizeH="0" baseline="0" noProof="0" dirty="0">
                <a:ln>
                  <a:noFill/>
                </a:ln>
                <a:solidFill>
                  <a:srgbClr val="070F26">
                    <a:lumMod val="90000"/>
                    <a:lumOff val="10000"/>
                  </a:srgbClr>
                </a:solidFill>
                <a:effectLst/>
                <a:uLnTx/>
                <a:uFillTx/>
                <a:latin typeface="+mn-ea"/>
                <a:cs typeface="+mn-cs"/>
              </a:rPr>
              <a:t>（</a:t>
            </a:r>
            <a:r>
              <a:rPr kumimoji="1" lang="en-US" altLang="ja-JP" sz="1400" b="1" i="0" u="sng" strike="noStrike" kern="1200" cap="none" spc="0" normalizeH="0" baseline="0" noProof="0" dirty="0">
                <a:ln>
                  <a:noFill/>
                </a:ln>
                <a:solidFill>
                  <a:srgbClr val="070F26">
                    <a:lumMod val="90000"/>
                    <a:lumOff val="10000"/>
                  </a:srgbClr>
                </a:solidFill>
                <a:effectLst/>
                <a:uLnTx/>
                <a:uFillTx/>
                <a:latin typeface="+mn-ea"/>
                <a:cs typeface="+mn-cs"/>
              </a:rPr>
              <a:t>HPI-O</a:t>
            </a:r>
            <a:r>
              <a:rPr kumimoji="1" lang="ja-JP" altLang="en-US" sz="1400" b="1" i="0" u="sng" strike="noStrike" kern="1200" cap="none" spc="0" normalizeH="0" baseline="0" noProof="0" dirty="0">
                <a:ln>
                  <a:noFill/>
                </a:ln>
                <a:solidFill>
                  <a:srgbClr val="070F26">
                    <a:lumMod val="90000"/>
                    <a:lumOff val="10000"/>
                  </a:srgbClr>
                </a:solidFill>
                <a:effectLst/>
                <a:uLnTx/>
                <a:uFillTx/>
                <a:latin typeface="+mn-ea"/>
                <a:cs typeface="+mn-cs"/>
              </a:rPr>
              <a:t>）</a:t>
            </a:r>
            <a:r>
              <a:rPr kumimoji="1" lang="ja-JP" altLang="en-US" sz="1400" b="0" i="0" u="none" strike="noStrike" kern="1200" cap="none" spc="0" normalizeH="0" baseline="0" noProof="0" dirty="0">
                <a:ln>
                  <a:noFill/>
                </a:ln>
                <a:solidFill>
                  <a:srgbClr val="000000"/>
                </a:solidFill>
                <a:effectLst/>
                <a:uLnTx/>
                <a:uFillTx/>
                <a:latin typeface="+mn-ea"/>
                <a:cs typeface="+mn-cs"/>
              </a:rPr>
              <a:t>の</a:t>
            </a:r>
            <a:r>
              <a:rPr kumimoji="1" lang="en-US" altLang="ja-JP" sz="1400" b="0" i="0" u="none" strike="noStrike" kern="1200" cap="none" spc="0" normalizeH="0" baseline="0" noProof="0" dirty="0">
                <a:ln>
                  <a:noFill/>
                </a:ln>
                <a:solidFill>
                  <a:srgbClr val="000000"/>
                </a:solidFill>
                <a:effectLst/>
                <a:uLnTx/>
                <a:uFillTx/>
                <a:latin typeface="+mn-ea"/>
                <a:cs typeface="+mn-cs"/>
              </a:rPr>
              <a:t>3</a:t>
            </a:r>
            <a:r>
              <a:rPr kumimoji="1" lang="ja-JP" altLang="en-US" sz="1400" b="0" i="0" u="none" strike="noStrike" kern="1200" cap="none" spc="0" normalizeH="0" baseline="0" noProof="0" dirty="0">
                <a:ln>
                  <a:noFill/>
                </a:ln>
                <a:solidFill>
                  <a:srgbClr val="000000"/>
                </a:solidFill>
                <a:effectLst/>
                <a:uLnTx/>
                <a:uFillTx/>
                <a:latin typeface="+mn-ea"/>
                <a:cs typeface="+mn-cs"/>
              </a:rPr>
              <a:t>種類の識別子が割当られており、それぞれヘルスケアシステム内での個人の識別、患者ケアの提供に携わる医療提供者の識別、療サービスを提供する組織の識別に用いられている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200" b="0" i="0" u="none" strike="noStrike" kern="1200" cap="none" spc="0" normalizeH="0" baseline="0" noProof="0" dirty="0">
              <a:ln>
                <a:noFill/>
              </a:ln>
              <a:solidFill>
                <a:srgbClr val="000000"/>
              </a:solidFill>
              <a:effectLst/>
              <a:uLnTx/>
              <a:uFillTx/>
              <a:latin typeface="+mn-ea"/>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IHI</a:t>
            </a:r>
            <a:r>
              <a:rPr kumimoji="1" lang="ja-JP" altLang="en-US" sz="1400" b="0" i="0" u="none" strike="noStrike" kern="1200" cap="none" spc="0" normalizeH="0" baseline="0" noProof="0" dirty="0">
                <a:ln>
                  <a:noFill/>
                </a:ln>
                <a:solidFill>
                  <a:srgbClr val="000000"/>
                </a:solidFill>
                <a:effectLst/>
                <a:uLnTx/>
                <a:uFillTx/>
                <a:latin typeface="+mn-ea"/>
                <a:cs typeface="+mn-cs"/>
              </a:rPr>
              <a:t>はオーストラリアの全国的なデジタル健康記録プラットフォームである</a:t>
            </a:r>
            <a:r>
              <a:rPr kumimoji="1" lang="en-US" altLang="ja-JP" sz="1400" b="1" i="0" u="sng" strike="noStrike" kern="1200" cap="none" spc="0" normalizeH="0" baseline="0" noProof="0" dirty="0">
                <a:ln>
                  <a:noFill/>
                </a:ln>
                <a:solidFill>
                  <a:srgbClr val="070F26">
                    <a:lumMod val="90000"/>
                    <a:lumOff val="10000"/>
                  </a:srgbClr>
                </a:solidFill>
                <a:effectLst/>
                <a:uLnTx/>
                <a:uFillTx/>
                <a:latin typeface="+mn-ea"/>
                <a:cs typeface="+mn-cs"/>
              </a:rPr>
              <a:t>My Health Record(MHR)</a:t>
            </a:r>
            <a:r>
              <a:rPr kumimoji="1" lang="ja-JP" altLang="en-US" sz="1400" b="1" i="0" u="sng" strike="noStrike" kern="1200" cap="none" spc="0" normalizeH="0" baseline="0" noProof="0" dirty="0" err="1">
                <a:ln>
                  <a:noFill/>
                </a:ln>
                <a:solidFill>
                  <a:srgbClr val="070F26">
                    <a:lumMod val="90000"/>
                    <a:lumOff val="10000"/>
                  </a:srgbClr>
                </a:solidFill>
                <a:effectLst/>
                <a:uLnTx/>
                <a:uFillTx/>
                <a:latin typeface="+mn-ea"/>
                <a:cs typeface="+mn-cs"/>
              </a:rPr>
              <a:t>への</a:t>
            </a:r>
            <a:r>
              <a:rPr kumimoji="1" lang="ja-JP" altLang="en-US" sz="1400" b="1" i="0" u="sng" strike="noStrike" kern="1200" cap="none" spc="0" normalizeH="0" baseline="0" noProof="0" dirty="0">
                <a:ln>
                  <a:noFill/>
                </a:ln>
                <a:solidFill>
                  <a:srgbClr val="070F26">
                    <a:lumMod val="90000"/>
                    <a:lumOff val="10000"/>
                  </a:srgbClr>
                </a:solidFill>
                <a:effectLst/>
                <a:uLnTx/>
                <a:uFillTx/>
                <a:latin typeface="+mn-ea"/>
                <a:cs typeface="+mn-cs"/>
              </a:rPr>
              <a:t>登録に活用</a:t>
            </a:r>
            <a:r>
              <a:rPr kumimoji="1" lang="ja-JP" altLang="en-US" sz="1400" b="0" i="0" u="none" strike="noStrike" kern="1200" cap="none" spc="0" normalizeH="0" baseline="0" noProof="0" dirty="0">
                <a:ln>
                  <a:noFill/>
                </a:ln>
                <a:solidFill>
                  <a:srgbClr val="000000"/>
                </a:solidFill>
                <a:effectLst/>
                <a:uLnTx/>
                <a:uFillTx/>
                <a:latin typeface="+mn-ea"/>
                <a:cs typeface="+mn-cs"/>
              </a:rPr>
              <a:t>されている</a:t>
            </a:r>
            <a:endParaRPr kumimoji="1" lang="en-US" altLang="ja-JP" sz="8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070F26">
                    <a:lumMod val="90000"/>
                    <a:lumOff val="10000"/>
                  </a:srgbClr>
                </a:solidFill>
                <a:effectLst/>
                <a:uLnTx/>
                <a:uFillTx/>
                <a:latin typeface="+mn-ea"/>
                <a:cs typeface="+mn-cs"/>
              </a:rPr>
              <a:t>【</a:t>
            </a:r>
            <a:r>
              <a:rPr kumimoji="1" lang="ja-JP" altLang="en-US" sz="1600" b="1" i="0" u="none" strike="noStrike" kern="1200" cap="none" spc="0" normalizeH="0" baseline="0" noProof="0" dirty="0">
                <a:ln>
                  <a:noFill/>
                </a:ln>
                <a:solidFill>
                  <a:srgbClr val="070F26">
                    <a:lumMod val="90000"/>
                    <a:lumOff val="10000"/>
                  </a:srgbClr>
                </a:solidFill>
                <a:effectLst/>
                <a:uLnTx/>
                <a:uFillTx/>
                <a:latin typeface="+mn-ea"/>
                <a:cs typeface="+mn-cs"/>
              </a:rPr>
              <a:t>州の管轄</a:t>
            </a:r>
            <a:r>
              <a:rPr kumimoji="1" lang="en-US" altLang="ja-JP" sz="1600" b="1" i="0" u="none" strike="noStrike" kern="1200" cap="none" spc="0" normalizeH="0" baseline="0" noProof="0" dirty="0">
                <a:ln>
                  <a:noFill/>
                </a:ln>
                <a:solidFill>
                  <a:srgbClr val="070F26">
                    <a:lumMod val="90000"/>
                    <a:lumOff val="10000"/>
                  </a:srgbClr>
                </a:solidFill>
                <a:effectLst/>
                <a:uLnTx/>
                <a:uFillTx/>
                <a:latin typeface="+mn-ea"/>
                <a:cs typeface="+mn-cs"/>
              </a:rPr>
              <a:t>】</a:t>
            </a:r>
          </a:p>
          <a:p>
            <a:pPr marL="285750" lvl="0" indent="-285750" defTabSz="288000">
              <a:buFont typeface="Wingdings" panose="05000000000000000000" pitchFamily="2" charset="2"/>
              <a:buChar char="n"/>
              <a:defRPr/>
            </a:pPr>
            <a:r>
              <a:rPr kumimoji="1" lang="en-US" altLang="ja-JP" sz="1400" b="1" i="0" u="none" strike="noStrike" kern="1200" cap="none" spc="0" normalizeH="0" baseline="0" noProof="0" dirty="0">
                <a:ln>
                  <a:noFill/>
                </a:ln>
                <a:solidFill>
                  <a:srgbClr val="070F26">
                    <a:lumMod val="90000"/>
                    <a:lumOff val="10000"/>
                  </a:srgbClr>
                </a:solidFill>
                <a:effectLst/>
                <a:uLnTx/>
                <a:uFillTx/>
                <a:latin typeface="+mn-ea"/>
                <a:cs typeface="+mn-cs"/>
              </a:rPr>
              <a:t>Birth certificate</a:t>
            </a:r>
            <a:r>
              <a:rPr kumimoji="1" lang="ja-JP" altLang="en-US" sz="1400" b="1" i="0" u="none" strike="noStrike" kern="1200" cap="none" spc="0" normalizeH="0" baseline="0" noProof="0" dirty="0">
                <a:ln>
                  <a:noFill/>
                </a:ln>
                <a:solidFill>
                  <a:srgbClr val="070F26">
                    <a:lumMod val="90000"/>
                    <a:lumOff val="10000"/>
                  </a:srgbClr>
                </a:solidFill>
                <a:effectLst/>
                <a:uLnTx/>
                <a:uFillTx/>
                <a:latin typeface="+mn-ea"/>
                <a:cs typeface="+mn-cs"/>
              </a:rPr>
              <a:t>（出生証明）</a:t>
            </a:r>
            <a:r>
              <a:rPr lang="en-US" altLang="ja-JP" sz="1400" b="1" baseline="30000" dirty="0">
                <a:solidFill>
                  <a:srgbClr val="070F26">
                    <a:lumMod val="90000"/>
                    <a:lumOff val="10000"/>
                  </a:srgbClr>
                </a:solidFill>
                <a:latin typeface="+mn-ea"/>
              </a:rPr>
              <a:t>2</a:t>
            </a:r>
            <a:r>
              <a:rPr kumimoji="1" lang="ja-JP" altLang="en-US" sz="1400" b="1" i="0" u="none" strike="noStrike" kern="1200" cap="none" spc="0" normalizeH="0" baseline="0" noProof="0" dirty="0">
                <a:ln>
                  <a:noFill/>
                </a:ln>
                <a:solidFill>
                  <a:srgbClr val="070F26">
                    <a:lumMod val="90000"/>
                    <a:lumOff val="10000"/>
                  </a:srgbClr>
                </a:solidFill>
                <a:effectLst/>
                <a:uLnTx/>
                <a:uFillTx/>
                <a:latin typeface="+mn-ea"/>
                <a:cs typeface="+mn-cs"/>
              </a:rPr>
              <a:t>：</a:t>
            </a:r>
            <a:endParaRPr kumimoji="1" lang="en-US" altLang="ja-JP" sz="1400" b="1" i="0" u="none" strike="noStrike" kern="1200" cap="none" spc="0" normalizeH="0" baseline="0" noProof="0" dirty="0">
              <a:ln>
                <a:noFill/>
              </a:ln>
              <a:solidFill>
                <a:srgbClr val="070F26">
                  <a:lumMod val="90000"/>
                  <a:lumOff val="10000"/>
                </a:srgbClr>
              </a:solidFill>
              <a:effectLst/>
              <a:uLnTx/>
              <a:uFillTx/>
              <a:latin typeface="+mn-ea"/>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登録番号の設定は州で行われるため、州ごとに番号の桁数も異なる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（例：クイーンズランドは</a:t>
            </a:r>
            <a:r>
              <a:rPr kumimoji="1" lang="en-US" altLang="ja-JP" sz="1200" b="0" i="0" u="none" strike="noStrike" kern="1200" cap="none" spc="0" normalizeH="0" baseline="0" noProof="0" dirty="0">
                <a:ln>
                  <a:noFill/>
                </a:ln>
                <a:solidFill>
                  <a:srgbClr val="000000"/>
                </a:solidFill>
                <a:effectLst/>
                <a:uLnTx/>
                <a:uFillTx/>
                <a:latin typeface="+mn-ea"/>
                <a:cs typeface="+mn-cs"/>
              </a:rPr>
              <a:t>5</a:t>
            </a:r>
            <a:r>
              <a:rPr kumimoji="1" lang="ja-JP" altLang="en-US" sz="1200" b="0" i="0" u="none" strike="noStrike" kern="1200" cap="none" spc="0" normalizeH="0" baseline="0" noProof="0" dirty="0">
                <a:ln>
                  <a:noFill/>
                </a:ln>
                <a:solidFill>
                  <a:srgbClr val="000000"/>
                </a:solidFill>
                <a:effectLst/>
                <a:uLnTx/>
                <a:uFillTx/>
                <a:latin typeface="+mn-ea"/>
                <a:cs typeface="+mn-cs"/>
              </a:rPr>
              <a:t>桁、南オーストラリア州は</a:t>
            </a:r>
            <a:r>
              <a:rPr kumimoji="1" lang="en-US" altLang="ja-JP" sz="1200" b="0" i="0" u="none" strike="noStrike" kern="1200" cap="none" spc="0" normalizeH="0" baseline="0" noProof="0" dirty="0">
                <a:ln>
                  <a:noFill/>
                </a:ln>
                <a:solidFill>
                  <a:srgbClr val="000000"/>
                </a:solidFill>
                <a:effectLst/>
                <a:uLnTx/>
                <a:uFillTx/>
                <a:latin typeface="+mn-ea"/>
                <a:cs typeface="+mn-cs"/>
              </a:rPr>
              <a:t>8</a:t>
            </a:r>
            <a:r>
              <a:rPr kumimoji="1" lang="ja-JP" altLang="en-US" sz="1200" b="0" i="0" u="none" strike="noStrike" kern="1200" cap="none" spc="0" normalizeH="0" baseline="0" noProof="0" dirty="0">
                <a:ln>
                  <a:noFill/>
                </a:ln>
                <a:solidFill>
                  <a:srgbClr val="000000"/>
                </a:solidFill>
                <a:effectLst/>
                <a:uLnTx/>
                <a:uFillTx/>
                <a:latin typeface="+mn-ea"/>
                <a:cs typeface="+mn-cs"/>
              </a:rPr>
              <a:t>桁）</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200" b="0" i="0" u="none" strike="noStrike" kern="1200" cap="none" spc="0" normalizeH="0" baseline="0" noProof="0" dirty="0">
              <a:ln>
                <a:noFill/>
              </a:ln>
              <a:solidFill>
                <a:srgbClr val="000000"/>
              </a:solidFill>
              <a:effectLst/>
              <a:uLnTx/>
              <a:uFillTx/>
              <a:latin typeface="+mn-ea"/>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州によっては、登録時期によって登録番号がない場合もある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（例：クイーンズランドは</a:t>
            </a:r>
            <a:r>
              <a:rPr kumimoji="1" lang="en-US" altLang="ja-JP" sz="1200" b="0" i="0" u="none" strike="noStrike" kern="1200" cap="none" spc="0" normalizeH="0" baseline="0" noProof="0" dirty="0">
                <a:ln>
                  <a:noFill/>
                </a:ln>
                <a:solidFill>
                  <a:srgbClr val="000000"/>
                </a:solidFill>
                <a:effectLst/>
                <a:uLnTx/>
                <a:uFillTx/>
                <a:latin typeface="+mn-ea"/>
                <a:cs typeface="+mn-cs"/>
              </a:rPr>
              <a:t>1996</a:t>
            </a:r>
            <a:r>
              <a:rPr kumimoji="1" lang="ja-JP" altLang="en-US" sz="1200" b="0" i="0" u="none" strike="noStrike" kern="1200" cap="none" spc="0" normalizeH="0" baseline="0" noProof="0" dirty="0">
                <a:ln>
                  <a:noFill/>
                </a:ln>
                <a:solidFill>
                  <a:srgbClr val="000000"/>
                </a:solidFill>
                <a:effectLst/>
                <a:uLnTx/>
                <a:uFillTx/>
                <a:latin typeface="+mn-ea"/>
                <a:cs typeface="+mn-cs"/>
              </a:rPr>
              <a:t>年</a:t>
            </a:r>
            <a:r>
              <a:rPr kumimoji="1" lang="en-US" altLang="ja-JP" sz="1200" b="0" i="0" u="none" strike="noStrike" kern="1200" cap="none" spc="0" normalizeH="0" baseline="0" noProof="0" dirty="0">
                <a:ln>
                  <a:noFill/>
                </a:ln>
                <a:solidFill>
                  <a:srgbClr val="000000"/>
                </a:solidFill>
                <a:effectLst/>
                <a:uLnTx/>
                <a:uFillTx/>
                <a:latin typeface="+mn-ea"/>
                <a:cs typeface="+mn-cs"/>
              </a:rPr>
              <a:t>7</a:t>
            </a:r>
            <a:r>
              <a:rPr kumimoji="1" lang="ja-JP" altLang="en-US" sz="1200" b="0" i="0" u="none" strike="noStrike" kern="1200" cap="none" spc="0" normalizeH="0" baseline="0" noProof="0" dirty="0">
                <a:ln>
                  <a:noFill/>
                </a:ln>
                <a:solidFill>
                  <a:srgbClr val="000000"/>
                </a:solidFill>
                <a:effectLst/>
                <a:uLnTx/>
                <a:uFillTx/>
                <a:latin typeface="+mn-ea"/>
                <a:cs typeface="+mn-cs"/>
              </a:rPr>
              <a:t>月</a:t>
            </a:r>
            <a:r>
              <a:rPr kumimoji="1" lang="en-US" altLang="ja-JP" sz="1200" b="0" i="0" u="none" strike="noStrike" kern="1200" cap="none" spc="0" normalizeH="0" baseline="0" noProof="0" dirty="0">
                <a:ln>
                  <a:noFill/>
                </a:ln>
                <a:solidFill>
                  <a:srgbClr val="000000"/>
                </a:solidFill>
                <a:effectLst/>
                <a:uLnTx/>
                <a:uFillTx/>
                <a:latin typeface="+mn-ea"/>
                <a:cs typeface="+mn-cs"/>
              </a:rPr>
              <a:t>1</a:t>
            </a:r>
            <a:r>
              <a:rPr kumimoji="1" lang="ja-JP" altLang="en-US" sz="1200" b="0" i="0" u="none" strike="noStrike" kern="1200" cap="none" spc="0" normalizeH="0" baseline="0" noProof="0" dirty="0">
                <a:ln>
                  <a:noFill/>
                </a:ln>
                <a:solidFill>
                  <a:srgbClr val="000000"/>
                </a:solidFill>
                <a:effectLst/>
                <a:uLnTx/>
                <a:uFillTx/>
                <a:latin typeface="+mn-ea"/>
                <a:cs typeface="+mn-cs"/>
              </a:rPr>
              <a:t>日より前の出生証明書に登録番号はない）</a:t>
            </a: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070F26">
                  <a:lumMod val="90000"/>
                  <a:lumOff val="10000"/>
                </a:srgbClr>
              </a:solidFill>
              <a:effectLst/>
              <a:uLnTx/>
              <a:uFillTx/>
              <a:latin typeface="+mn-ea"/>
              <a:cs typeface="+mn-cs"/>
            </a:endParaRPr>
          </a:p>
          <a:p>
            <a:pPr marL="285750" lvl="0" indent="-285750" defTabSz="288000">
              <a:buFont typeface="Wingdings" panose="05000000000000000000" pitchFamily="2" charset="2"/>
              <a:buChar char="n"/>
              <a:defRPr/>
            </a:pPr>
            <a:r>
              <a:rPr kumimoji="1" lang="en-US" altLang="ja-JP" sz="1400" b="1" i="0" u="none" strike="noStrike" kern="1200" cap="none" spc="0" normalizeH="0" baseline="0" noProof="0" dirty="0">
                <a:ln>
                  <a:noFill/>
                </a:ln>
                <a:solidFill>
                  <a:srgbClr val="070F26">
                    <a:lumMod val="90000"/>
                    <a:lumOff val="10000"/>
                  </a:srgbClr>
                </a:solidFill>
                <a:effectLst/>
                <a:uLnTx/>
                <a:uFillTx/>
                <a:latin typeface="+mn-ea"/>
                <a:cs typeface="+mn-cs"/>
              </a:rPr>
              <a:t>Driver </a:t>
            </a:r>
            <a:r>
              <a:rPr kumimoji="1" lang="en-US" altLang="ja-JP" sz="1400" b="1" i="0" u="none" strike="noStrike" kern="1200" cap="none" spc="0" normalizeH="0" baseline="0" noProof="0" dirty="0" err="1">
                <a:ln>
                  <a:noFill/>
                </a:ln>
                <a:solidFill>
                  <a:srgbClr val="070F26">
                    <a:lumMod val="90000"/>
                    <a:lumOff val="10000"/>
                  </a:srgbClr>
                </a:solidFill>
                <a:effectLst/>
                <a:uLnTx/>
                <a:uFillTx/>
                <a:latin typeface="+mn-ea"/>
                <a:cs typeface="+mn-cs"/>
              </a:rPr>
              <a:t>licence</a:t>
            </a:r>
            <a:r>
              <a:rPr kumimoji="1" lang="ja-JP" altLang="en-US" sz="1400" b="1" i="0" u="none" strike="noStrike" kern="1200" cap="none" spc="0" normalizeH="0" baseline="0" noProof="0" dirty="0">
                <a:ln>
                  <a:noFill/>
                </a:ln>
                <a:solidFill>
                  <a:srgbClr val="070F26">
                    <a:lumMod val="90000"/>
                    <a:lumOff val="10000"/>
                  </a:srgbClr>
                </a:solidFill>
                <a:effectLst/>
                <a:uLnTx/>
                <a:uFillTx/>
                <a:latin typeface="+mn-ea"/>
                <a:cs typeface="+mn-cs"/>
              </a:rPr>
              <a:t>（運転免許証）</a:t>
            </a:r>
            <a:r>
              <a:rPr lang="en-US" altLang="ja-JP" sz="1400" b="1" baseline="30000" dirty="0">
                <a:solidFill>
                  <a:srgbClr val="070F26">
                    <a:lumMod val="90000"/>
                    <a:lumOff val="10000"/>
                  </a:srgbClr>
                </a:solidFill>
                <a:latin typeface="+mn-ea"/>
              </a:rPr>
              <a:t>3 </a:t>
            </a:r>
            <a:r>
              <a:rPr kumimoji="1" lang="ja-JP" altLang="en-US" sz="1400" b="1" i="0" u="none" strike="noStrike" kern="1200" cap="none" spc="0" normalizeH="0" baseline="0" noProof="0" dirty="0">
                <a:ln>
                  <a:noFill/>
                </a:ln>
                <a:solidFill>
                  <a:srgbClr val="070F26">
                    <a:lumMod val="90000"/>
                    <a:lumOff val="10000"/>
                  </a:srgbClr>
                </a:solidFill>
                <a:effectLst/>
                <a:uLnTx/>
                <a:uFillTx/>
                <a:latin typeface="+mn-ea"/>
                <a:cs typeface="+mn-cs"/>
              </a:rPr>
              <a:t>：</a:t>
            </a:r>
            <a:endParaRPr kumimoji="1" lang="en-US" altLang="ja-JP" sz="1400" b="1" i="0" u="none" strike="noStrike" kern="1200" cap="none" spc="0" normalizeH="0" baseline="0" noProof="0" dirty="0">
              <a:ln>
                <a:noFill/>
              </a:ln>
              <a:solidFill>
                <a:srgbClr val="070F26">
                  <a:lumMod val="90000"/>
                  <a:lumOff val="10000"/>
                </a:srgbClr>
              </a:solidFill>
              <a:effectLst/>
              <a:uLnTx/>
              <a:uFillTx/>
              <a:latin typeface="+mn-ea"/>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州ごとに発行されるが運転免許証の共通の設計基準はない</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200" b="1" i="0" u="sng" strike="noStrike" kern="1200" cap="none" spc="0" normalizeH="0" baseline="0" noProof="0" dirty="0">
              <a:ln>
                <a:noFill/>
              </a:ln>
              <a:solidFill>
                <a:srgbClr val="070F26">
                  <a:lumMod val="90000"/>
                  <a:lumOff val="10000"/>
                </a:srgbClr>
              </a:solidFill>
              <a:effectLst/>
              <a:uLnTx/>
              <a:uFillTx/>
              <a:latin typeface="+mn-ea"/>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基本情報として、顔写真・名前・住所・生年月日・カード番号が登録されている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25" name="テキスト ボックス 24"/>
          <p:cNvSpPr txBox="1"/>
          <p:nvPr/>
        </p:nvSpPr>
        <p:spPr>
          <a:xfrm>
            <a:off x="367260" y="5764787"/>
            <a:ext cx="9485400" cy="636013"/>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https://www.health.gov.au/topics/health-technologies-and-digital-health/about/healthcare-identifiers</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2</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https://www.usi.gov.au/students/identification/australian-birth-certificate</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3</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https://austroads.com.au/drivers-and-vehicles/registration-and-licensing/australian-driver-licensing</a:t>
            </a:r>
          </a:p>
        </p:txBody>
      </p:sp>
      <p:pic>
        <p:nvPicPr>
          <p:cNvPr id="26" name="図 25"/>
          <p:cNvPicPr>
            <a:picLocks noChangeAspect="1"/>
          </p:cNvPicPr>
          <p:nvPr/>
        </p:nvPicPr>
        <p:blipFill>
          <a:blip r:embed="rId3"/>
          <a:stretch>
            <a:fillRect/>
          </a:stretch>
        </p:blipFill>
        <p:spPr>
          <a:xfrm>
            <a:off x="6406570" y="4287423"/>
            <a:ext cx="2582914" cy="1420603"/>
          </a:xfrm>
          <a:prstGeom prst="rect">
            <a:avLst/>
          </a:prstGeom>
        </p:spPr>
      </p:pic>
      <p:sp>
        <p:nvSpPr>
          <p:cNvPr id="27" name="テキスト ボックス 26"/>
          <p:cNvSpPr txBox="1"/>
          <p:nvPr/>
        </p:nvSpPr>
        <p:spPr>
          <a:xfrm>
            <a:off x="6334381" y="3961831"/>
            <a:ext cx="2582914" cy="281940"/>
          </a:xfrm>
          <a:prstGeom prst="rect">
            <a:avLst/>
          </a:prstGeom>
          <a:noFill/>
        </p:spPr>
        <p:txBody>
          <a:bodyPr wrap="squar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クイーンズランドの運転免許証</a:t>
            </a:r>
          </a:p>
        </p:txBody>
      </p:sp>
    </p:spTree>
    <p:extLst>
      <p:ext uri="{BB962C8B-B14F-4D97-AF65-F5344CB8AC3E}">
        <p14:creationId xmlns:p14="http://schemas.microsoft.com/office/powerpoint/2010/main" val="11659216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実現しなかった統一的な国民識別制度</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defTabSz="288000">
              <a:defRPr/>
            </a:pPr>
            <a:r>
              <a:rPr lang="ja-JP" altLang="en-US" sz="1600" b="1" dirty="0">
                <a:solidFill>
                  <a:srgbClr val="000000"/>
                </a:solidFill>
                <a:latin typeface="+mn-ea"/>
              </a:rPr>
              <a:t>オーストラリアでは過去に国民</a:t>
            </a:r>
            <a:r>
              <a:rPr lang="en-US" altLang="ja-JP" sz="1600" b="1" dirty="0">
                <a:solidFill>
                  <a:srgbClr val="000000"/>
                </a:solidFill>
                <a:latin typeface="+mn-ea"/>
              </a:rPr>
              <a:t>ID</a:t>
            </a:r>
            <a:r>
              <a:rPr lang="ja-JP" altLang="en-US" sz="1600" b="1" dirty="0">
                <a:solidFill>
                  <a:srgbClr val="000000"/>
                </a:solidFill>
                <a:latin typeface="+mn-ea"/>
              </a:rPr>
              <a:t>カードの実現を目指した提案があったが、いずれも批判を受けて失敗して</a:t>
            </a:r>
            <a:r>
              <a:rPr lang="ja-JP" altLang="en-US" sz="1600" b="1" dirty="0" smtClean="0">
                <a:solidFill>
                  <a:srgbClr val="000000"/>
                </a:solidFill>
                <a:latin typeface="+mn-ea"/>
              </a:rPr>
              <a:t>いる</a:t>
            </a:r>
            <a:r>
              <a:rPr lang="en-US" altLang="ja-JP" sz="1600" b="1" baseline="30000" dirty="0" smtClean="0">
                <a:solidFill>
                  <a:srgbClr val="000000"/>
                </a:solidFill>
                <a:latin typeface="+mn-ea"/>
              </a:rPr>
              <a:t>1</a:t>
            </a:r>
            <a:endParaRPr lang="ja-JP" altLang="en-US" sz="1600" b="1" baseline="30000" dirty="0">
              <a:solidFill>
                <a:srgbClr val="000000"/>
              </a:solidFill>
              <a:latin typeface="+mn-ea"/>
            </a:endParaRPr>
          </a:p>
        </p:txBody>
      </p:sp>
      <p:sp>
        <p:nvSpPr>
          <p:cNvPr id="12" name="正方形/長方形 11"/>
          <p:cNvSpPr/>
          <p:nvPr/>
        </p:nvSpPr>
        <p:spPr>
          <a:xfrm>
            <a:off x="331490" y="1223604"/>
            <a:ext cx="5010130" cy="252501"/>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Australia Card</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の提案（</a:t>
            </a: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1985-1987</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正方形/長方形 13"/>
          <p:cNvSpPr/>
          <p:nvPr/>
        </p:nvSpPr>
        <p:spPr>
          <a:xfrm>
            <a:off x="339110" y="1479759"/>
            <a:ext cx="9242424" cy="1600438"/>
          </a:xfrm>
          <a:prstGeom prst="rect">
            <a:avLst/>
          </a:prstGeom>
        </p:spPr>
        <p:txBody>
          <a:bodyPr wrap="square">
            <a:spAutoFit/>
          </a:bodyPr>
          <a:lstStyle/>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1985</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年、ボブ・ホーク労働党政権時に提出された「オーストラリア税制改革：白書草案」の中で、全国的な身分証明システムとして提案された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オーストラリアカードの主な目的は課税制度と連邦給付の支払いによる歳入の損失防止にあり、カードによって情報の照合が容易になり、銀行口座の開設、投資、不動産の売買、求職など、さまざまな取引でカードを作成する必要があるため、脱税、社会保障費の不正受給、不法滞在者が減ると主張され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1986</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10</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月にオーストラリアカード（</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カード）を導入するための法案が議会に提出された。この法案は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カードの使用を強制するものではなかったが、事実上強制的な仕組みであると上院で民主党等が反対票を投じ否決され、</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1987</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年に廃案となった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正方形/長方形 14"/>
          <p:cNvSpPr/>
          <p:nvPr/>
        </p:nvSpPr>
        <p:spPr>
          <a:xfrm>
            <a:off x="331490" y="3310103"/>
            <a:ext cx="9242723" cy="1169551"/>
          </a:xfrm>
          <a:prstGeom prst="rect">
            <a:avLst/>
          </a:prstGeom>
        </p:spPr>
        <p:txBody>
          <a:bodyPr wrap="square">
            <a:spAutoFit/>
          </a:bodyPr>
          <a:lstStyle/>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2005</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年半ばのロンドン同時爆破事件とコーネリア・ラウの拘束に関するレポートを受け、オーストラリアカード以来、再び政治課題として浮上した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オーストラリアカード法案に反対していたハワード首相は、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2005</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7</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15</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日のぶら下がり取材時に国民</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カードは「我々に必要な鎧の一つかもしれない」と述べ、</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2006</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月に国民</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カードの有効性、コスト、プライバシーへの配慮などを検討する委員会が設置されたが、同</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2006</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月にオーストラリア政府はメリットよりもデメリットの方が大きいとして国民</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カードの導入を見送った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6" name="正方形/長方形 15"/>
          <p:cNvSpPr/>
          <p:nvPr/>
        </p:nvSpPr>
        <p:spPr>
          <a:xfrm>
            <a:off x="346431" y="4759116"/>
            <a:ext cx="9235103" cy="1169551"/>
          </a:xfrm>
          <a:prstGeom prst="rect">
            <a:avLst/>
          </a:prstGeom>
        </p:spPr>
        <p:txBody>
          <a:bodyPr wrap="square">
            <a:spAutoFit/>
          </a:bodyPr>
          <a:lstStyle/>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2006</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4</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月、ハワード政権時に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17</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枚の医療・社会サービスカードに変わるアクセスカードが閣議決定された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アクセスカードにはカード所有者の名前、デジタル写真、署名、カード番号が記載、カード内のマイクロチップには、写真、住所、生年月日、子供やその他の扶養家族の詳細が保存されていた。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アクセスカードは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2008</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年から</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年間の登録機関を経て、段階的に導入される予定となっていたが、</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2007</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11</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月、ラッド労働党政府下でプロジェクトの終了が報告された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7" name="正方形/長方形 16"/>
          <p:cNvSpPr/>
          <p:nvPr/>
        </p:nvSpPr>
        <p:spPr>
          <a:xfrm>
            <a:off x="346431" y="3050625"/>
            <a:ext cx="4995189"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Identity card</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の提案（</a:t>
            </a: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2005-2006</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p>
        </p:txBody>
      </p:sp>
      <p:sp>
        <p:nvSpPr>
          <p:cNvPr id="18" name="正方形/長方形 17"/>
          <p:cNvSpPr/>
          <p:nvPr/>
        </p:nvSpPr>
        <p:spPr>
          <a:xfrm>
            <a:off x="331491" y="4506045"/>
            <a:ext cx="5002510"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Smart card / access card</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の提案（</a:t>
            </a: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2006-2007</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p>
        </p:txBody>
      </p:sp>
      <p:sp>
        <p:nvSpPr>
          <p:cNvPr id="19" name="正方形/長方形 18"/>
          <p:cNvSpPr/>
          <p:nvPr/>
        </p:nvSpPr>
        <p:spPr>
          <a:xfrm>
            <a:off x="331490" y="1223604"/>
            <a:ext cx="9250044" cy="1827021"/>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0" name="正方形/長方形 19"/>
          <p:cNvSpPr/>
          <p:nvPr/>
        </p:nvSpPr>
        <p:spPr>
          <a:xfrm>
            <a:off x="331490" y="3050625"/>
            <a:ext cx="9250044" cy="1453587"/>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4" name="正方形/長方形 23"/>
          <p:cNvSpPr/>
          <p:nvPr/>
        </p:nvSpPr>
        <p:spPr>
          <a:xfrm>
            <a:off x="331491" y="4506046"/>
            <a:ext cx="9250044" cy="1422622"/>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8" name="正方形/長方形 27"/>
          <p:cNvSpPr/>
          <p:nvPr/>
        </p:nvSpPr>
        <p:spPr>
          <a:xfrm>
            <a:off x="331786" y="6147067"/>
            <a:ext cx="902557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https://www.aph.gov.au/About_Parliament/Parliamentary_Departments/Parliamentary_Library/Publications_Archive/archive/identitycards</a:t>
            </a:r>
            <a:endParaRPr kumimoji="1" lang="ja-JP" altLang="en-US" sz="900" b="0" i="0" u="none" strike="noStrike" kern="1200" cap="none" spc="0" normalizeH="0" baseline="0" noProof="0" dirty="0">
              <a:ln>
                <a:noFill/>
              </a:ln>
              <a:solidFill>
                <a:srgbClr val="000000"/>
              </a:solidFill>
              <a:effectLst/>
              <a:uLnTx/>
              <a:uFillTx/>
              <a:latin typeface="+mn-ea"/>
              <a:cs typeface="+mn-cs"/>
            </a:endParaRPr>
          </a:p>
        </p:txBody>
      </p:sp>
    </p:spTree>
    <p:extLst>
      <p:ext uri="{BB962C8B-B14F-4D97-AF65-F5344CB8AC3E}">
        <p14:creationId xmlns:p14="http://schemas.microsoft.com/office/powerpoint/2010/main" val="27565497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defTabSz="288000">
              <a:defRPr/>
            </a:pPr>
            <a:r>
              <a:rPr lang="ja-JP" altLang="en-US" sz="1600" b="1" dirty="0">
                <a:solidFill>
                  <a:srgbClr val="000000"/>
                </a:solidFill>
                <a:latin typeface="+mn-ea"/>
              </a:rPr>
              <a:t>オーストラリア政府のデジタル</a:t>
            </a:r>
            <a:r>
              <a:rPr lang="en-US" altLang="ja-JP" sz="1600" b="1" dirty="0">
                <a:solidFill>
                  <a:srgbClr val="000000"/>
                </a:solidFill>
                <a:latin typeface="+mn-ea"/>
              </a:rPr>
              <a:t>ID</a:t>
            </a:r>
            <a:r>
              <a:rPr lang="ja-JP" altLang="en-US" sz="1600" b="1" dirty="0">
                <a:solidFill>
                  <a:srgbClr val="000000"/>
                </a:solidFill>
                <a:latin typeface="+mn-ea"/>
              </a:rPr>
              <a:t>を活用した</a:t>
            </a:r>
            <a:r>
              <a:rPr lang="ja-JP" altLang="en-US" sz="1600" b="1" dirty="0" smtClean="0">
                <a:solidFill>
                  <a:srgbClr val="000000"/>
                </a:solidFill>
                <a:latin typeface="+mn-ea"/>
              </a:rPr>
              <a:t>取り組みは</a:t>
            </a:r>
            <a:r>
              <a:rPr lang="ja-JP" altLang="en-US" sz="1600" b="1" dirty="0">
                <a:solidFill>
                  <a:srgbClr val="000000"/>
                </a:solidFill>
                <a:latin typeface="+mn-ea"/>
              </a:rPr>
              <a:t>、行政サービスの効率的な利活用促進に向けた取組から、デジタル</a:t>
            </a:r>
            <a:r>
              <a:rPr lang="en-US" altLang="ja-JP" sz="1600" b="1" dirty="0">
                <a:solidFill>
                  <a:srgbClr val="000000"/>
                </a:solidFill>
                <a:latin typeface="+mn-ea"/>
              </a:rPr>
              <a:t>ID</a:t>
            </a:r>
            <a:r>
              <a:rPr lang="ja-JP" altLang="en-US" sz="1600" b="1" dirty="0">
                <a:solidFill>
                  <a:srgbClr val="000000"/>
                </a:solidFill>
                <a:latin typeface="+mn-ea"/>
              </a:rPr>
              <a:t>システムやトラストフレームワークと</a:t>
            </a:r>
            <a:r>
              <a:rPr lang="ja-JP" altLang="en-US" sz="1600" b="1" dirty="0" smtClean="0">
                <a:solidFill>
                  <a:srgbClr val="000000"/>
                </a:solidFill>
                <a:latin typeface="+mn-ea"/>
              </a:rPr>
              <a:t>いった全体的</a:t>
            </a:r>
            <a:r>
              <a:rPr lang="ja-JP" altLang="en-US" sz="1600" b="1" dirty="0">
                <a:solidFill>
                  <a:srgbClr val="000000"/>
                </a:solidFill>
                <a:latin typeface="+mn-ea"/>
              </a:rPr>
              <a:t>な</a:t>
            </a:r>
            <a:r>
              <a:rPr lang="en-US" altLang="ja-JP" sz="1600" b="1" dirty="0">
                <a:solidFill>
                  <a:srgbClr val="000000"/>
                </a:solidFill>
                <a:latin typeface="+mn-ea"/>
              </a:rPr>
              <a:t>ID</a:t>
            </a:r>
            <a:r>
              <a:rPr lang="ja-JP" altLang="en-US" sz="1600" b="1" dirty="0">
                <a:solidFill>
                  <a:srgbClr val="000000"/>
                </a:solidFill>
                <a:latin typeface="+mn-ea"/>
              </a:rPr>
              <a:t>ガバナンスの構築に向けた取り組みへ移行している</a:t>
            </a:r>
          </a:p>
        </p:txBody>
      </p:sp>
      <p:sp>
        <p:nvSpPr>
          <p:cNvPr id="19" name="ホームベース 18"/>
          <p:cNvSpPr/>
          <p:nvPr/>
        </p:nvSpPr>
        <p:spPr>
          <a:xfrm>
            <a:off x="546144" y="3397823"/>
            <a:ext cx="9243021" cy="30742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2" name="楕円 21"/>
          <p:cNvSpPr/>
          <p:nvPr/>
        </p:nvSpPr>
        <p:spPr>
          <a:xfrm>
            <a:off x="7509008" y="332241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3" name="テキスト ボックス 22"/>
          <p:cNvSpPr txBox="1"/>
          <p:nvPr/>
        </p:nvSpPr>
        <p:spPr>
          <a:xfrm>
            <a:off x="7559236" y="3436146"/>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2018</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7" name="楕円 26"/>
          <p:cNvSpPr/>
          <p:nvPr/>
        </p:nvSpPr>
        <p:spPr>
          <a:xfrm>
            <a:off x="3948928" y="3295346"/>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8" name="テキスト ボックス 27"/>
          <p:cNvSpPr txBox="1"/>
          <p:nvPr/>
        </p:nvSpPr>
        <p:spPr>
          <a:xfrm>
            <a:off x="3999156" y="3409080"/>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mn-ea"/>
              </a:rPr>
              <a:t>2013</a:t>
            </a:r>
            <a:endParaRPr lang="en-US" altLang="ja-JP" sz="1600" noProof="0" dirty="0">
              <a:solidFill>
                <a:srgbClr val="000000"/>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9" name="楕円 28"/>
          <p:cNvSpPr/>
          <p:nvPr/>
        </p:nvSpPr>
        <p:spPr>
          <a:xfrm>
            <a:off x="5370632" y="3295346"/>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30" name="テキスト ボックス 29"/>
          <p:cNvSpPr txBox="1"/>
          <p:nvPr/>
        </p:nvSpPr>
        <p:spPr>
          <a:xfrm>
            <a:off x="5420860" y="3409080"/>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mn-ea"/>
              </a:rPr>
              <a:t>2015</a:t>
            </a:r>
            <a:endParaRPr lang="en-US" altLang="ja-JP" sz="1600" noProof="0" dirty="0">
              <a:solidFill>
                <a:srgbClr val="000000"/>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31" name="四角形吹き出し 30"/>
          <p:cNvSpPr/>
          <p:nvPr/>
        </p:nvSpPr>
        <p:spPr>
          <a:xfrm>
            <a:off x="546144" y="1929283"/>
            <a:ext cx="2837537" cy="1320894"/>
          </a:xfrm>
          <a:prstGeom prst="wedgeRectCallout">
            <a:avLst>
              <a:gd name="adj1" fmla="val 75951"/>
              <a:gd name="adj2" fmla="val 54666"/>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200" b="1" u="sng" dirty="0" err="1">
                <a:solidFill>
                  <a:srgbClr val="000000"/>
                </a:solidFill>
                <a:latin typeface="+mn-ea"/>
              </a:rPr>
              <a:t>myGov</a:t>
            </a:r>
            <a:r>
              <a:rPr lang="ja-JP" altLang="en-US" sz="1200" b="1" u="sng" dirty="0" err="1">
                <a:solidFill>
                  <a:srgbClr val="000000"/>
                </a:solidFill>
                <a:latin typeface="+mn-ea"/>
              </a:rPr>
              <a:t>、</a:t>
            </a:r>
            <a:r>
              <a:rPr lang="en-US" altLang="ja-JP" sz="1200" b="1" u="sng" dirty="0">
                <a:solidFill>
                  <a:srgbClr val="000000"/>
                </a:solidFill>
                <a:latin typeface="+mn-ea"/>
              </a:rPr>
              <a:t> my </a:t>
            </a:r>
            <a:r>
              <a:rPr lang="en-US" altLang="ja-JP" sz="1200" b="1" u="sng" dirty="0" err="1">
                <a:solidFill>
                  <a:srgbClr val="000000"/>
                </a:solidFill>
                <a:latin typeface="+mn-ea"/>
              </a:rPr>
              <a:t>GovID</a:t>
            </a:r>
            <a:r>
              <a:rPr kumimoji="1" lang="ja-JP" altLang="en-US" sz="1200" b="1" i="0" u="sng" strike="noStrike" kern="1200" cap="none" spc="0" normalizeH="0" baseline="0" noProof="0" dirty="0">
                <a:ln>
                  <a:noFill/>
                </a:ln>
                <a:solidFill>
                  <a:srgbClr val="000000"/>
                </a:solidFill>
                <a:effectLst/>
                <a:uLnTx/>
                <a:uFillTx/>
                <a:latin typeface="+mn-ea"/>
              </a:rPr>
              <a:t>（</a:t>
            </a:r>
            <a:r>
              <a:rPr lang="en-US" altLang="ja-JP" sz="1200" b="1" u="sng" noProof="0" dirty="0">
                <a:solidFill>
                  <a:srgbClr val="000000"/>
                </a:solidFill>
                <a:latin typeface="+mn-ea"/>
              </a:rPr>
              <a:t>2013</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strike="noStrike" kern="1200" cap="none" spc="0" normalizeH="0" baseline="30000" noProof="0" dirty="0">
                <a:ln>
                  <a:noFill/>
                </a:ln>
                <a:solidFill>
                  <a:srgbClr val="000000"/>
                </a:solidFill>
                <a:effectLst/>
                <a:uLnTx/>
                <a:uFillTx/>
                <a:latin typeface="+mn-ea"/>
              </a:rPr>
              <a:t>1</a:t>
            </a:r>
          </a:p>
          <a:p>
            <a:pPr lvl="0">
              <a:defRPr/>
            </a:pPr>
            <a:r>
              <a:rPr lang="ja-JP" altLang="en-US" sz="1200" dirty="0">
                <a:solidFill>
                  <a:srgbClr val="000000"/>
                </a:solidFill>
                <a:latin typeface="+mn-ea"/>
              </a:rPr>
              <a:t>複数の行政サービスにアクセスし、証明書の発行が可能なプラットフォームであり、</a:t>
            </a:r>
            <a:r>
              <a:rPr lang="en-US" altLang="ja-JP" sz="1200" dirty="0">
                <a:solidFill>
                  <a:srgbClr val="000000"/>
                </a:solidFill>
                <a:latin typeface="+mn-ea"/>
              </a:rPr>
              <a:t>13</a:t>
            </a:r>
            <a:r>
              <a:rPr lang="ja-JP" altLang="en-US" sz="1200" dirty="0">
                <a:solidFill>
                  <a:srgbClr val="000000"/>
                </a:solidFill>
                <a:latin typeface="+mn-ea"/>
              </a:rPr>
              <a:t>のサービスを利用可能となる</a:t>
            </a:r>
            <a:endParaRPr lang="en-US" altLang="ja-JP" sz="1200" dirty="0">
              <a:solidFill>
                <a:srgbClr val="000000"/>
              </a:solidFill>
              <a:latin typeface="+mn-ea"/>
            </a:endParaRPr>
          </a:p>
          <a:p>
            <a:pPr lvl="0">
              <a:defRPr/>
            </a:pPr>
            <a:r>
              <a:rPr lang="ja-JP" altLang="en-US" sz="1200" dirty="0">
                <a:solidFill>
                  <a:srgbClr val="000000"/>
                </a:solidFill>
                <a:latin typeface="+mn-ea"/>
              </a:rPr>
              <a:t>約</a:t>
            </a:r>
            <a:r>
              <a:rPr lang="en-US" altLang="ja-JP" sz="1200" dirty="0">
                <a:solidFill>
                  <a:srgbClr val="000000"/>
                </a:solidFill>
                <a:latin typeface="+mn-ea"/>
              </a:rPr>
              <a:t>230</a:t>
            </a:r>
            <a:r>
              <a:rPr lang="ja-JP" altLang="en-US" sz="1200" dirty="0">
                <a:solidFill>
                  <a:srgbClr val="000000"/>
                </a:solidFill>
                <a:latin typeface="+mn-ea"/>
              </a:rPr>
              <a:t>万人がデジタル</a:t>
            </a:r>
            <a:r>
              <a:rPr lang="en-US" altLang="ja-JP" sz="1200" dirty="0">
                <a:solidFill>
                  <a:srgbClr val="000000"/>
                </a:solidFill>
                <a:latin typeface="+mn-ea"/>
              </a:rPr>
              <a:t>ID</a:t>
            </a:r>
            <a:r>
              <a:rPr lang="ja-JP" altLang="en-US" sz="1200" dirty="0">
                <a:solidFill>
                  <a:srgbClr val="000000"/>
                </a:solidFill>
                <a:latin typeface="+mn-ea"/>
              </a:rPr>
              <a:t>である</a:t>
            </a:r>
            <a:r>
              <a:rPr lang="en-US" altLang="ja-JP" sz="1200" dirty="0">
                <a:solidFill>
                  <a:srgbClr val="000000"/>
                </a:solidFill>
                <a:latin typeface="+mn-ea"/>
              </a:rPr>
              <a:t>my </a:t>
            </a:r>
            <a:r>
              <a:rPr lang="en-US" altLang="ja-JP" sz="1200" dirty="0" err="1">
                <a:solidFill>
                  <a:srgbClr val="000000"/>
                </a:solidFill>
                <a:latin typeface="+mn-ea"/>
              </a:rPr>
              <a:t>GovID</a:t>
            </a:r>
            <a:r>
              <a:rPr lang="ja-JP" altLang="en-US" sz="1200" dirty="0">
                <a:solidFill>
                  <a:srgbClr val="000000"/>
                </a:solidFill>
                <a:latin typeface="+mn-ea"/>
              </a:rPr>
              <a:t>を使って</a:t>
            </a:r>
            <a:r>
              <a:rPr lang="en-US" altLang="ja-JP" sz="1200" dirty="0">
                <a:solidFill>
                  <a:srgbClr val="000000"/>
                </a:solidFill>
                <a:latin typeface="+mn-ea"/>
              </a:rPr>
              <a:t>my GOV</a:t>
            </a:r>
            <a:r>
              <a:rPr lang="ja-JP" altLang="en-US" sz="1200" dirty="0">
                <a:solidFill>
                  <a:srgbClr val="000000"/>
                </a:solidFill>
                <a:latin typeface="+mn-ea"/>
              </a:rPr>
              <a:t>にサインインしている</a:t>
            </a:r>
            <a:endParaRPr kumimoji="1" lang="en-US" altLang="ja-JP" sz="1200" b="1" i="0" u="sng" strike="noStrike" kern="1200" cap="none" spc="0" normalizeH="0" baseline="0" noProof="0" dirty="0">
              <a:ln>
                <a:noFill/>
              </a:ln>
              <a:solidFill>
                <a:srgbClr val="000000"/>
              </a:solidFill>
              <a:effectLst/>
              <a:uLnTx/>
              <a:uFillTx/>
              <a:latin typeface="+mn-ea"/>
            </a:endParaRPr>
          </a:p>
        </p:txBody>
      </p:sp>
      <p:sp>
        <p:nvSpPr>
          <p:cNvPr id="32" name="四角形吹き出し 31"/>
          <p:cNvSpPr/>
          <p:nvPr/>
        </p:nvSpPr>
        <p:spPr>
          <a:xfrm>
            <a:off x="3600990" y="4224067"/>
            <a:ext cx="2837537" cy="1320892"/>
          </a:xfrm>
          <a:prstGeom prst="wedgeRectCallout">
            <a:avLst>
              <a:gd name="adj1" fmla="val 22242"/>
              <a:gd name="adj2" fmla="val -80567"/>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b="1" u="sng" noProof="0" dirty="0">
                <a:solidFill>
                  <a:srgbClr val="000000"/>
                </a:solidFill>
                <a:latin typeface="+mn-ea"/>
              </a:rPr>
              <a:t>Digital </a:t>
            </a:r>
            <a:r>
              <a:rPr lang="en-US" altLang="ja-JP" sz="1200" b="1" u="sng" noProof="0" dirty="0" err="1">
                <a:solidFill>
                  <a:srgbClr val="000000"/>
                </a:solidFill>
                <a:latin typeface="+mn-ea"/>
              </a:rPr>
              <a:t>Idenity</a:t>
            </a:r>
            <a:r>
              <a:rPr lang="en-US" altLang="ja-JP" sz="1200" b="1" u="sng" noProof="0" dirty="0">
                <a:solidFill>
                  <a:srgbClr val="000000"/>
                </a:solidFill>
                <a:latin typeface="+mn-ea"/>
              </a:rPr>
              <a:t> System</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2015~</a:t>
            </a:r>
            <a:r>
              <a:rPr kumimoji="1" lang="ja-JP" altLang="en-US" sz="1200" b="1" i="0" u="sng" strike="noStrike" kern="1200" cap="none" spc="0" normalizeH="0" baseline="0" noProof="0" dirty="0">
                <a:ln>
                  <a:noFill/>
                </a:ln>
                <a:solidFill>
                  <a:srgbClr val="000000"/>
                </a:solidFill>
                <a:effectLst/>
                <a:uLnTx/>
                <a:uFillTx/>
                <a:latin typeface="+mn-ea"/>
              </a:rPr>
              <a:t>）</a:t>
            </a:r>
          </a:p>
          <a:p>
            <a:pPr>
              <a:defRPr/>
            </a:pPr>
            <a:r>
              <a:rPr lang="ja-JP" altLang="en-US" sz="1200" dirty="0">
                <a:solidFill>
                  <a:srgbClr val="000000"/>
                </a:solidFill>
                <a:latin typeface="+mn-ea"/>
              </a:rPr>
              <a:t>政府および経済界全体からのサービスへの安全かつシンプルなアクセスのためのデジタル・アイデンティティ・システムの利用を拡大するための取り組みであり、ユーザー自らがコントロール可能であることを要件に</a:t>
            </a:r>
            <a:r>
              <a:rPr lang="en-US" altLang="ja-JP" sz="1200" dirty="0">
                <a:solidFill>
                  <a:srgbClr val="000000"/>
                </a:solidFill>
                <a:latin typeface="+mn-ea"/>
              </a:rPr>
              <a:t>2015</a:t>
            </a:r>
            <a:r>
              <a:rPr lang="ja-JP" altLang="en-US" sz="1200" dirty="0">
                <a:solidFill>
                  <a:srgbClr val="000000"/>
                </a:solidFill>
                <a:latin typeface="+mn-ea"/>
              </a:rPr>
              <a:t>年に開始された</a:t>
            </a:r>
            <a:endParaRPr kumimoji="1" lang="ja-JP" altLang="en-US" sz="1200" b="0" i="0" u="none" strike="noStrike" kern="1200" cap="none" spc="0" normalizeH="0" baseline="0" noProof="0" dirty="0">
              <a:ln>
                <a:noFill/>
              </a:ln>
              <a:solidFill>
                <a:srgbClr val="000000"/>
              </a:solidFill>
              <a:effectLst/>
              <a:uLnTx/>
              <a:uFillTx/>
              <a:latin typeface="+mn-ea"/>
            </a:endParaRPr>
          </a:p>
        </p:txBody>
      </p:sp>
      <p:sp>
        <p:nvSpPr>
          <p:cNvPr id="33" name="四角形吹き出し 32"/>
          <p:cNvSpPr/>
          <p:nvPr/>
        </p:nvSpPr>
        <p:spPr>
          <a:xfrm>
            <a:off x="5422543" y="1845966"/>
            <a:ext cx="3033885" cy="1320897"/>
          </a:xfrm>
          <a:prstGeom prst="wedgeRectCallout">
            <a:avLst>
              <a:gd name="adj1" fmla="val 26867"/>
              <a:gd name="adj2" fmla="val 60551"/>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kumimoji="1" lang="en-US" altLang="ja-JP" sz="1200" b="1" i="0" u="sng" strike="noStrike" kern="1200" cap="none" spc="0" normalizeH="0" baseline="0" noProof="0" dirty="0">
                <a:ln>
                  <a:noFill/>
                </a:ln>
                <a:solidFill>
                  <a:srgbClr val="000000"/>
                </a:solidFill>
                <a:effectLst/>
                <a:uLnTx/>
                <a:uFillTx/>
                <a:latin typeface="+mn-ea"/>
              </a:rPr>
              <a:t>Trusted Digital Identity Framework</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TDIF</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2018~</a:t>
            </a:r>
            <a:r>
              <a:rPr kumimoji="1" lang="ja-JP" altLang="en-US" sz="1200" b="1" i="0" u="sng" strike="noStrike" kern="1200" cap="none" spc="0" normalizeH="0" baseline="0" noProof="0" dirty="0">
                <a:ln>
                  <a:noFill/>
                </a:ln>
                <a:solidFill>
                  <a:srgbClr val="000000"/>
                </a:solidFill>
                <a:effectLst/>
                <a:uLnTx/>
                <a:uFillTx/>
                <a:latin typeface="+mn-ea"/>
              </a:rPr>
              <a:t>）</a:t>
            </a:r>
            <a:r>
              <a:rPr lang="en-US" altLang="ja-JP" sz="1200" b="1" baseline="30000" dirty="0">
                <a:solidFill>
                  <a:srgbClr val="000000"/>
                </a:solidFill>
                <a:latin typeface="+mn-ea"/>
              </a:rPr>
              <a:t> 2</a:t>
            </a:r>
            <a:endParaRPr kumimoji="1" lang="ja-JP" altLang="en-US" sz="1200" b="1" i="0" u="sng" strike="noStrike" kern="1200" cap="none" spc="0" normalizeH="0" baseline="0" noProof="0" dirty="0">
              <a:ln>
                <a:noFill/>
              </a:ln>
              <a:solidFill>
                <a:srgbClr val="000000"/>
              </a:solidFill>
              <a:effectLst/>
              <a:uLnTx/>
              <a:uFillTx/>
              <a:latin typeface="+mn-ea"/>
            </a:endParaRPr>
          </a:p>
          <a:p>
            <a:pPr lvl="0">
              <a:defRPr/>
            </a:pPr>
            <a:r>
              <a:rPr lang="ja-JP" altLang="en-US" sz="1200" dirty="0">
                <a:solidFill>
                  <a:srgbClr val="000000"/>
                </a:solidFill>
                <a:latin typeface="+mn-ea"/>
              </a:rPr>
              <a:t>オーストラリア政府が推進するデジタル</a:t>
            </a:r>
            <a:r>
              <a:rPr lang="en-US" altLang="ja-JP" sz="1200" dirty="0">
                <a:solidFill>
                  <a:srgbClr val="000000"/>
                </a:solidFill>
                <a:latin typeface="+mn-ea"/>
              </a:rPr>
              <a:t>ID</a:t>
            </a:r>
            <a:r>
              <a:rPr lang="ja-JP" altLang="en-US" sz="1200" dirty="0">
                <a:solidFill>
                  <a:srgbClr val="000000"/>
                </a:solidFill>
                <a:latin typeface="+mn-ea"/>
              </a:rPr>
              <a:t>システム内のプロバイダーとサービスに対する規則と標準を示したフレームワークであり、米</a:t>
            </a:r>
            <a:r>
              <a:rPr lang="en-US" altLang="ja-JP" sz="1200" dirty="0">
                <a:solidFill>
                  <a:srgbClr val="000000"/>
                </a:solidFill>
                <a:latin typeface="+mn-ea"/>
              </a:rPr>
              <a:t>NIST</a:t>
            </a:r>
            <a:r>
              <a:rPr lang="ja-JP" altLang="en-US" sz="1200" dirty="0">
                <a:solidFill>
                  <a:srgbClr val="000000"/>
                </a:solidFill>
                <a:latin typeface="+mn-ea"/>
              </a:rPr>
              <a:t>の</a:t>
            </a:r>
            <a:r>
              <a:rPr lang="en-US" altLang="ja-JP" sz="1200" dirty="0">
                <a:solidFill>
                  <a:srgbClr val="000000"/>
                </a:solidFill>
                <a:latin typeface="+mn-ea"/>
              </a:rPr>
              <a:t>SP800-63B</a:t>
            </a:r>
            <a:r>
              <a:rPr lang="ja-JP" altLang="en-US" sz="1200" dirty="0">
                <a:solidFill>
                  <a:srgbClr val="000000"/>
                </a:solidFill>
                <a:latin typeface="+mn-ea"/>
              </a:rPr>
              <a:t>を参考に</a:t>
            </a:r>
            <a:r>
              <a:rPr lang="en-US" altLang="ja-JP" sz="1200" dirty="0">
                <a:solidFill>
                  <a:srgbClr val="000000"/>
                </a:solidFill>
                <a:latin typeface="+mn-ea"/>
              </a:rPr>
              <a:t>DTA</a:t>
            </a:r>
            <a:r>
              <a:rPr lang="ja-JP" altLang="en-US" sz="1200" dirty="0">
                <a:solidFill>
                  <a:srgbClr val="000000"/>
                </a:solidFill>
                <a:latin typeface="+mn-ea"/>
              </a:rPr>
              <a:t>（デジタルトランスフォーメンション庁）主導で策定が進められた</a:t>
            </a:r>
            <a:endParaRPr kumimoji="1" lang="ja-JP" altLang="en-US" sz="1200" b="0" i="0" u="none" strike="noStrike" kern="1200" cap="none" spc="0" normalizeH="0" baseline="0" noProof="0" dirty="0">
              <a:ln>
                <a:noFill/>
              </a:ln>
              <a:solidFill>
                <a:srgbClr val="000000"/>
              </a:solidFill>
              <a:effectLst/>
              <a:uLnTx/>
              <a:uFillTx/>
              <a:latin typeface="+mn-ea"/>
            </a:endParaRPr>
          </a:p>
        </p:txBody>
      </p:sp>
      <p:sp>
        <p:nvSpPr>
          <p:cNvPr id="17" name="テキスト ボックス 16"/>
          <p:cNvSpPr txBox="1"/>
          <p:nvPr/>
        </p:nvSpPr>
        <p:spPr>
          <a:xfrm>
            <a:off x="348645" y="6272482"/>
            <a:ext cx="9259174" cy="321919"/>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https://my.gov.au/en/about</a:t>
            </a:r>
          </a:p>
          <a:p>
            <a:pPr>
              <a:defRPr/>
            </a:pP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https://www.digitalidentity.gov.au/system-partners</a:t>
            </a:r>
            <a:endParaRPr lang="ja-JP" altLang="en-US" sz="900" dirty="0">
              <a:solidFill>
                <a:srgbClr val="000000"/>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n-ea"/>
              <a:cs typeface="+mn-cs"/>
            </a:endParaRPr>
          </a:p>
        </p:txBody>
      </p:sp>
    </p:spTree>
    <p:extLst>
      <p:ext uri="{BB962C8B-B14F-4D97-AF65-F5344CB8AC3E}">
        <p14:creationId xmlns:p14="http://schemas.microsoft.com/office/powerpoint/2010/main" val="24680809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オーストラリア政府のデジタル</a:t>
            </a:r>
            <a:r>
              <a:rPr lang="en-US" altLang="ja-JP" sz="1800" dirty="0">
                <a:solidFill>
                  <a:schemeClr val="accent2">
                    <a:lumMod val="90000"/>
                    <a:lumOff val="10000"/>
                  </a:schemeClr>
                </a:solidFill>
              </a:rPr>
              <a:t>ID</a:t>
            </a:r>
            <a:r>
              <a:rPr lang="ja-JP" altLang="en-US" sz="1800" dirty="0">
                <a:solidFill>
                  <a:schemeClr val="accent2">
                    <a:lumMod val="90000"/>
                    <a:lumOff val="10000"/>
                  </a:schemeClr>
                </a:solidFill>
              </a:rPr>
              <a:t>に関する取組</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defTabSz="288000">
              <a:defRPr/>
            </a:pPr>
            <a:r>
              <a:rPr lang="ja-JP" altLang="en-US" sz="1600" b="1" dirty="0">
                <a:solidFill>
                  <a:srgbClr val="000000"/>
                </a:solidFill>
                <a:latin typeface="+mn-ea"/>
              </a:rPr>
              <a:t>オーストラリア政府は、デジタル経済戦略の中でデジタル</a:t>
            </a:r>
            <a:r>
              <a:rPr lang="en-US" altLang="ja-JP" sz="1600" b="1" dirty="0">
                <a:solidFill>
                  <a:srgbClr val="000000"/>
                </a:solidFill>
                <a:latin typeface="+mn-ea"/>
              </a:rPr>
              <a:t>ID</a:t>
            </a:r>
            <a:r>
              <a:rPr lang="ja-JP" altLang="en-US" sz="1600" b="1" dirty="0">
                <a:solidFill>
                  <a:srgbClr val="000000"/>
                </a:solidFill>
                <a:latin typeface="+mn-ea"/>
              </a:rPr>
              <a:t>に関する取組の推進について言及しており、これまではデジタル</a:t>
            </a:r>
            <a:r>
              <a:rPr lang="en-US" altLang="ja-JP" sz="1600" b="1" dirty="0">
                <a:solidFill>
                  <a:srgbClr val="000000"/>
                </a:solidFill>
                <a:latin typeface="+mn-ea"/>
              </a:rPr>
              <a:t>ID</a:t>
            </a:r>
            <a:r>
              <a:rPr lang="ja-JP" altLang="en-US" sz="1600" b="1" dirty="0">
                <a:solidFill>
                  <a:srgbClr val="000000"/>
                </a:solidFill>
                <a:latin typeface="+mn-ea"/>
              </a:rPr>
              <a:t>を活用した行政サービスの効率的な利活用促進に向けた取組が中心であったが</a:t>
            </a:r>
            <a:r>
              <a:rPr lang="ja-JP" altLang="en-US" sz="1600" b="1" dirty="0" smtClean="0">
                <a:solidFill>
                  <a:srgbClr val="000000"/>
                </a:solidFill>
                <a:latin typeface="+mn-ea"/>
              </a:rPr>
              <a:t>、</a:t>
            </a:r>
            <a:r>
              <a:rPr lang="ja-JP" altLang="en-US" sz="1600" b="1" dirty="0">
                <a:solidFill>
                  <a:srgbClr val="000000"/>
                </a:solidFill>
                <a:latin typeface="+mn-ea"/>
              </a:rPr>
              <a:t>現在</a:t>
            </a:r>
            <a:r>
              <a:rPr lang="ja-JP" altLang="en-US" sz="1600" b="1" dirty="0" smtClean="0">
                <a:solidFill>
                  <a:srgbClr val="000000"/>
                </a:solidFill>
                <a:latin typeface="+mn-ea"/>
              </a:rPr>
              <a:t>は</a:t>
            </a:r>
            <a:r>
              <a:rPr lang="ja-JP" altLang="en-US" sz="1600" b="1" dirty="0">
                <a:solidFill>
                  <a:srgbClr val="000000"/>
                </a:solidFill>
                <a:latin typeface="+mn-ea"/>
              </a:rPr>
              <a:t>デジタル</a:t>
            </a:r>
            <a:r>
              <a:rPr lang="en-US" altLang="ja-JP" sz="1600" b="1" dirty="0">
                <a:solidFill>
                  <a:srgbClr val="000000"/>
                </a:solidFill>
                <a:latin typeface="+mn-ea"/>
              </a:rPr>
              <a:t>ID</a:t>
            </a:r>
            <a:r>
              <a:rPr lang="ja-JP" altLang="en-US" sz="1600" b="1" dirty="0">
                <a:solidFill>
                  <a:srgbClr val="000000"/>
                </a:solidFill>
                <a:latin typeface="+mn-ea"/>
              </a:rPr>
              <a:t>システムやトラストフレームワークといった、全体的な</a:t>
            </a:r>
            <a:r>
              <a:rPr lang="en-US" altLang="ja-JP" sz="1600" b="1" dirty="0">
                <a:solidFill>
                  <a:srgbClr val="000000"/>
                </a:solidFill>
                <a:latin typeface="+mn-ea"/>
              </a:rPr>
              <a:t>ID</a:t>
            </a:r>
            <a:r>
              <a:rPr lang="ja-JP" altLang="en-US" sz="1600" b="1" dirty="0">
                <a:solidFill>
                  <a:srgbClr val="000000"/>
                </a:solidFill>
                <a:latin typeface="+mn-ea"/>
              </a:rPr>
              <a:t>ガバナンスの構築に向けた計画が推進されている</a:t>
            </a:r>
            <a:r>
              <a:rPr lang="en-US" altLang="ja-JP" sz="1600" b="1" baseline="30000" dirty="0">
                <a:solidFill>
                  <a:srgbClr val="000000"/>
                </a:solidFill>
                <a:latin typeface="+mn-ea"/>
              </a:rPr>
              <a:t>1</a:t>
            </a:r>
          </a:p>
          <a:p>
            <a:pPr lvl="0" defTabSz="288000">
              <a:defRPr/>
            </a:pPr>
            <a:endParaRPr lang="ja-JP" altLang="en-US" b="1" dirty="0">
              <a:solidFill>
                <a:srgbClr val="000000"/>
              </a:solidFill>
              <a:latin typeface="Meiryo UI"/>
            </a:endParaRPr>
          </a:p>
        </p:txBody>
      </p:sp>
      <p:sp>
        <p:nvSpPr>
          <p:cNvPr id="7" name="テキスト ボックス 6"/>
          <p:cNvSpPr txBox="1"/>
          <p:nvPr/>
        </p:nvSpPr>
        <p:spPr>
          <a:xfrm>
            <a:off x="348645" y="6272482"/>
            <a:ext cx="9259174" cy="321919"/>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https://my.gov.au/en/about</a:t>
            </a:r>
          </a:p>
        </p:txBody>
      </p:sp>
      <p:sp>
        <p:nvSpPr>
          <p:cNvPr id="9" name="ホームベース 8"/>
          <p:cNvSpPr/>
          <p:nvPr/>
        </p:nvSpPr>
        <p:spPr>
          <a:xfrm>
            <a:off x="348644" y="1541639"/>
            <a:ext cx="3848601" cy="314793"/>
          </a:xfrm>
          <a:prstGeom prst="homePlate">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cs typeface="+mn-cs"/>
              </a:rPr>
              <a:t>～</a:t>
            </a:r>
            <a:r>
              <a:rPr kumimoji="1" lang="en-US" altLang="ja-JP" sz="1400" b="1" i="0" u="none" strike="noStrike" kern="1200" cap="none" spc="0" normalizeH="0" baseline="0" noProof="0" dirty="0">
                <a:ln>
                  <a:noFill/>
                </a:ln>
                <a:solidFill>
                  <a:srgbClr val="FFFFFF"/>
                </a:solidFill>
                <a:effectLst/>
                <a:uLnTx/>
                <a:uFillTx/>
                <a:latin typeface="+mn-ea"/>
                <a:cs typeface="+mn-cs"/>
              </a:rPr>
              <a:t>2020</a:t>
            </a:r>
            <a:r>
              <a:rPr kumimoji="1" lang="ja-JP" altLang="en-US" sz="1400" b="1" i="0" u="none" strike="noStrike" kern="1200" cap="none" spc="0" normalizeH="0" baseline="0" noProof="0" dirty="0" err="1">
                <a:ln>
                  <a:noFill/>
                </a:ln>
                <a:solidFill>
                  <a:srgbClr val="FFFFFF"/>
                </a:solidFill>
                <a:effectLst/>
                <a:uLnTx/>
                <a:uFillTx/>
                <a:latin typeface="+mn-ea"/>
                <a:cs typeface="+mn-cs"/>
              </a:rPr>
              <a:t>までの</a:t>
            </a:r>
            <a:r>
              <a:rPr kumimoji="1" lang="ja-JP" altLang="en-US" sz="1400" b="1" i="0" u="none" strike="noStrike" kern="1200" cap="none" spc="0" normalizeH="0" baseline="0" noProof="0" dirty="0">
                <a:ln>
                  <a:noFill/>
                </a:ln>
                <a:solidFill>
                  <a:srgbClr val="FFFFFF"/>
                </a:solidFill>
                <a:effectLst/>
                <a:uLnTx/>
                <a:uFillTx/>
                <a:latin typeface="+mn-ea"/>
                <a:cs typeface="+mn-cs"/>
              </a:rPr>
              <a:t>デジタル</a:t>
            </a:r>
            <a:r>
              <a:rPr kumimoji="1" lang="en-US" altLang="ja-JP" sz="1400" b="1" i="0" u="none" strike="noStrike" kern="1200" cap="none" spc="0" normalizeH="0" baseline="0" noProof="0" dirty="0">
                <a:ln>
                  <a:noFill/>
                </a:ln>
                <a:solidFill>
                  <a:srgbClr val="FFFFFF"/>
                </a:solidFill>
                <a:effectLst/>
                <a:uLnTx/>
                <a:uFillTx/>
                <a:latin typeface="+mn-ea"/>
                <a:cs typeface="+mn-cs"/>
              </a:rPr>
              <a:t>ID</a:t>
            </a:r>
            <a:r>
              <a:rPr kumimoji="1" lang="ja-JP" altLang="en-US" sz="1400" b="1" i="0" u="none" strike="noStrike" kern="1200" cap="none" spc="0" normalizeH="0" baseline="0" noProof="0" dirty="0">
                <a:ln>
                  <a:noFill/>
                </a:ln>
                <a:solidFill>
                  <a:srgbClr val="FFFFFF"/>
                </a:solidFill>
                <a:effectLst/>
                <a:uLnTx/>
                <a:uFillTx/>
                <a:latin typeface="+mn-ea"/>
                <a:cs typeface="+mn-cs"/>
              </a:rPr>
              <a:t>関連の取組</a:t>
            </a:r>
          </a:p>
        </p:txBody>
      </p:sp>
      <p:sp>
        <p:nvSpPr>
          <p:cNvPr id="12" name="正方形/長方形 11"/>
          <p:cNvSpPr/>
          <p:nvPr/>
        </p:nvSpPr>
        <p:spPr>
          <a:xfrm>
            <a:off x="348644" y="1926903"/>
            <a:ext cx="3462729" cy="708392"/>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信頼性の高いオンライン</a:t>
            </a:r>
            <a:r>
              <a:rPr kumimoji="1" lang="en-US" altLang="ja-JP" sz="1400" b="1" i="0" u="none" strike="noStrike" kern="1200" cap="none" spc="0" normalizeH="0" baseline="0" noProof="0" dirty="0">
                <a:ln>
                  <a:noFill/>
                </a:ln>
                <a:solidFill>
                  <a:srgbClr val="000000"/>
                </a:solidFill>
                <a:effectLst/>
                <a:uLnTx/>
                <a:uFillTx/>
                <a:latin typeface="+mn-ea"/>
                <a:cs typeface="+mn-cs"/>
              </a:rPr>
              <a:t>ID</a:t>
            </a:r>
            <a:r>
              <a:rPr kumimoji="1" lang="ja-JP" altLang="en-US" sz="1400" b="1" i="0" u="none" strike="noStrike" kern="1200" cap="none" spc="0" normalizeH="0" baseline="0" noProof="0" dirty="0">
                <a:ln>
                  <a:noFill/>
                </a:ln>
                <a:solidFill>
                  <a:srgbClr val="000000"/>
                </a:solidFill>
                <a:effectLst/>
                <a:uLnTx/>
                <a:uFillTx/>
                <a:latin typeface="+mn-ea"/>
                <a:cs typeface="+mn-cs"/>
              </a:rPr>
              <a:t>に向けた取組</a:t>
            </a:r>
          </a:p>
        </p:txBody>
      </p:sp>
      <p:sp>
        <p:nvSpPr>
          <p:cNvPr id="14" name="正方形/長方形 13"/>
          <p:cNvSpPr/>
          <p:nvPr/>
        </p:nvSpPr>
        <p:spPr>
          <a:xfrm>
            <a:off x="3979890" y="1926903"/>
            <a:ext cx="5594322" cy="324000"/>
          </a:xfrm>
          <a:prstGeom prst="rect">
            <a:avLst/>
          </a:prstGeom>
          <a:noFill/>
          <a:ln w="3175">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政府による「文書認証サービス（</a:t>
            </a:r>
            <a:r>
              <a:rPr kumimoji="1" lang="en-US" altLang="ja-JP" sz="1200" b="0" i="0" u="none" strike="noStrike" kern="1200" cap="none" spc="0" normalizeH="0" baseline="0" noProof="0" dirty="0">
                <a:ln>
                  <a:noFill/>
                </a:ln>
                <a:solidFill>
                  <a:srgbClr val="000000"/>
                </a:solidFill>
                <a:effectLst/>
                <a:uLnTx/>
                <a:uFillTx/>
                <a:latin typeface="+mn-ea"/>
                <a:cs typeface="+mn-cs"/>
              </a:rPr>
              <a:t>Document Verification Service</a:t>
            </a:r>
            <a:r>
              <a:rPr kumimoji="1" lang="ja-JP" altLang="en-US" sz="1200" b="0" i="0" u="none" strike="noStrike" kern="1200" cap="none" spc="0" normalizeH="0" baseline="0" noProof="0" dirty="0">
                <a:ln>
                  <a:noFill/>
                </a:ln>
                <a:solidFill>
                  <a:srgbClr val="000000"/>
                </a:solidFill>
                <a:effectLst/>
                <a:uLnTx/>
                <a:uFillTx/>
                <a:latin typeface="+mn-ea"/>
                <a:cs typeface="+mn-cs"/>
              </a:rPr>
              <a:t>）」利用の奨励</a:t>
            </a:r>
            <a:endParaRPr kumimoji="1" lang="ja-JP" altLang="en-US" sz="1200" b="1" i="0" u="none" strike="noStrike" kern="1200" cap="none" spc="0" normalizeH="0" baseline="0" noProof="0" dirty="0">
              <a:ln>
                <a:noFill/>
              </a:ln>
              <a:solidFill>
                <a:srgbClr val="000000"/>
              </a:solidFill>
              <a:effectLst/>
              <a:uLnTx/>
              <a:uFillTx/>
              <a:latin typeface="+mn-ea"/>
              <a:cs typeface="+mn-cs"/>
            </a:endParaRPr>
          </a:p>
        </p:txBody>
      </p:sp>
      <p:sp>
        <p:nvSpPr>
          <p:cNvPr id="15" name="正方形/長方形 14"/>
          <p:cNvSpPr/>
          <p:nvPr/>
        </p:nvSpPr>
        <p:spPr>
          <a:xfrm>
            <a:off x="3979890" y="2311295"/>
            <a:ext cx="5594322" cy="324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政府が民間サードパーティのデジタル認証手段を利用することを検討</a:t>
            </a:r>
          </a:p>
        </p:txBody>
      </p:sp>
      <p:sp>
        <p:nvSpPr>
          <p:cNvPr id="16" name="ホームベース 15"/>
          <p:cNvSpPr/>
          <p:nvPr/>
        </p:nvSpPr>
        <p:spPr>
          <a:xfrm>
            <a:off x="348644" y="3922237"/>
            <a:ext cx="3848601" cy="314793"/>
          </a:xfrm>
          <a:prstGeom prst="homePlate">
            <a:avLst/>
          </a:prstGeom>
          <a:solidFill>
            <a:schemeClr val="accent2">
              <a:lumMod val="75000"/>
              <a:lumOff val="2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cs typeface="+mn-cs"/>
              </a:rPr>
              <a:t>～</a:t>
            </a:r>
            <a:r>
              <a:rPr kumimoji="1" lang="en-US" altLang="ja-JP" sz="1400" b="1" i="0" u="none" strike="noStrike" kern="1200" cap="none" spc="0" normalizeH="0" baseline="0" noProof="0" dirty="0">
                <a:ln>
                  <a:noFill/>
                </a:ln>
                <a:solidFill>
                  <a:srgbClr val="FFFFFF"/>
                </a:solidFill>
                <a:effectLst/>
                <a:uLnTx/>
                <a:uFillTx/>
                <a:latin typeface="+mn-ea"/>
                <a:cs typeface="+mn-cs"/>
              </a:rPr>
              <a:t>2030</a:t>
            </a:r>
            <a:r>
              <a:rPr kumimoji="1" lang="ja-JP" altLang="en-US" sz="1400" b="1" i="0" u="none" strike="noStrike" kern="1200" cap="none" spc="0" normalizeH="0" baseline="0" noProof="0" dirty="0" err="1">
                <a:ln>
                  <a:noFill/>
                </a:ln>
                <a:solidFill>
                  <a:srgbClr val="FFFFFF"/>
                </a:solidFill>
                <a:effectLst/>
                <a:uLnTx/>
                <a:uFillTx/>
                <a:latin typeface="+mn-ea"/>
                <a:cs typeface="+mn-cs"/>
              </a:rPr>
              <a:t>までの</a:t>
            </a:r>
            <a:r>
              <a:rPr kumimoji="1" lang="ja-JP" altLang="en-US" sz="1400" b="1" i="0" u="none" strike="noStrike" kern="1200" cap="none" spc="0" normalizeH="0" baseline="0" noProof="0" dirty="0">
                <a:ln>
                  <a:noFill/>
                </a:ln>
                <a:solidFill>
                  <a:srgbClr val="FFFFFF"/>
                </a:solidFill>
                <a:effectLst/>
                <a:uLnTx/>
                <a:uFillTx/>
                <a:latin typeface="+mn-ea"/>
                <a:cs typeface="+mn-cs"/>
              </a:rPr>
              <a:t>デジタル</a:t>
            </a:r>
            <a:r>
              <a:rPr kumimoji="1" lang="en-US" altLang="ja-JP" sz="1400" b="1" i="0" u="none" strike="noStrike" kern="1200" cap="none" spc="0" normalizeH="0" baseline="0" noProof="0" dirty="0">
                <a:ln>
                  <a:noFill/>
                </a:ln>
                <a:solidFill>
                  <a:srgbClr val="FFFFFF"/>
                </a:solidFill>
                <a:effectLst/>
                <a:uLnTx/>
                <a:uFillTx/>
                <a:latin typeface="+mn-ea"/>
                <a:cs typeface="+mn-cs"/>
              </a:rPr>
              <a:t>ID</a:t>
            </a:r>
            <a:r>
              <a:rPr kumimoji="1" lang="ja-JP" altLang="en-US" sz="1400" b="1" i="0" u="none" strike="noStrike" kern="1200" cap="none" spc="0" normalizeH="0" baseline="0" noProof="0" dirty="0">
                <a:ln>
                  <a:noFill/>
                </a:ln>
                <a:solidFill>
                  <a:srgbClr val="FFFFFF"/>
                </a:solidFill>
                <a:effectLst/>
                <a:uLnTx/>
                <a:uFillTx/>
                <a:latin typeface="+mn-ea"/>
                <a:cs typeface="+mn-cs"/>
              </a:rPr>
              <a:t>関連の取組計画</a:t>
            </a:r>
          </a:p>
        </p:txBody>
      </p:sp>
      <p:sp>
        <p:nvSpPr>
          <p:cNvPr id="17" name="正方形/長方形 16"/>
          <p:cNvSpPr/>
          <p:nvPr/>
        </p:nvSpPr>
        <p:spPr>
          <a:xfrm>
            <a:off x="348644" y="4311494"/>
            <a:ext cx="1947821" cy="82270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n-ea"/>
                <a:cs typeface="+mn-cs"/>
              </a:rPr>
              <a:t>Digital Identity</a:t>
            </a:r>
            <a:r>
              <a:rPr kumimoji="1" lang="ja-JP" altLang="en-US" sz="1400" b="1" i="0" u="none" strike="noStrike" kern="1200" cap="none" spc="0" normalizeH="0" baseline="0" noProof="0" dirty="0">
                <a:ln>
                  <a:noFill/>
                </a:ln>
                <a:solidFill>
                  <a:srgbClr val="000000"/>
                </a:solidFill>
                <a:effectLst/>
                <a:uLnTx/>
                <a:uFillTx/>
                <a:latin typeface="+mn-ea"/>
                <a:cs typeface="+mn-cs"/>
              </a:rPr>
              <a:t> </a:t>
            </a:r>
            <a:r>
              <a:rPr kumimoji="1" lang="en-US" altLang="ja-JP" sz="1400" b="1" i="0" u="none" strike="noStrike" kern="1200" cap="none" spc="0" normalizeH="0" baseline="0" noProof="0" dirty="0">
                <a:ln>
                  <a:noFill/>
                </a:ln>
                <a:solidFill>
                  <a:srgbClr val="000000"/>
                </a:solidFill>
                <a:effectLst/>
                <a:uLnTx/>
                <a:uFillTx/>
                <a:latin typeface="+mn-ea"/>
                <a:cs typeface="+mn-cs"/>
              </a:rPr>
              <a:t>System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（デジタル</a:t>
            </a:r>
            <a:r>
              <a:rPr kumimoji="1" lang="en-US" altLang="ja-JP" sz="1400" b="1" i="0" u="none" strike="noStrike" kern="1200" cap="none" spc="0" normalizeH="0" baseline="0" noProof="0" dirty="0">
                <a:ln>
                  <a:noFill/>
                </a:ln>
                <a:solidFill>
                  <a:srgbClr val="000000"/>
                </a:solidFill>
                <a:effectLst/>
                <a:uLnTx/>
                <a:uFillTx/>
                <a:latin typeface="+mn-ea"/>
                <a:cs typeface="+mn-cs"/>
              </a:rPr>
              <a:t>ID</a:t>
            </a:r>
            <a:r>
              <a:rPr kumimoji="1" lang="ja-JP" altLang="en-US" sz="1400" b="1" i="0" u="none" strike="noStrike" kern="1200" cap="none" spc="0" normalizeH="0" baseline="0" noProof="0" dirty="0">
                <a:ln>
                  <a:noFill/>
                </a:ln>
                <a:solidFill>
                  <a:srgbClr val="000000"/>
                </a:solidFill>
                <a:effectLst/>
                <a:uLnTx/>
                <a:uFillTx/>
                <a:latin typeface="+mn-ea"/>
                <a:cs typeface="+mn-cs"/>
              </a:rPr>
              <a:t>システム）</a:t>
            </a:r>
          </a:p>
        </p:txBody>
      </p:sp>
      <p:sp>
        <p:nvSpPr>
          <p:cNvPr id="18" name="正方形/長方形 17"/>
          <p:cNvSpPr/>
          <p:nvPr/>
        </p:nvSpPr>
        <p:spPr>
          <a:xfrm>
            <a:off x="2372317" y="4304408"/>
            <a:ext cx="7201895" cy="829789"/>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政府および経済界全体からのサービスへの安全かつシンプルなアクセスのためのデジタル・アイデンティティ・システムの利用を拡大　</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36000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デジタル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は既に</a:t>
            </a:r>
            <a:r>
              <a:rPr kumimoji="1" lang="en-US" altLang="ja-JP" sz="1200" b="0" i="0" u="none" strike="noStrike" kern="1200" cap="none" spc="0" normalizeH="0" baseline="0" noProof="0" dirty="0">
                <a:ln>
                  <a:noFill/>
                </a:ln>
                <a:solidFill>
                  <a:srgbClr val="000000"/>
                </a:solidFill>
                <a:effectLst/>
                <a:uLnTx/>
                <a:uFillTx/>
                <a:latin typeface="+mn-ea"/>
                <a:cs typeface="+mn-cs"/>
              </a:rPr>
              <a:t>230</a:t>
            </a:r>
            <a:r>
              <a:rPr kumimoji="1" lang="ja-JP" altLang="en-US" sz="1200" b="0" i="0" u="none" strike="noStrike" kern="1200" cap="none" spc="0" normalizeH="0" baseline="0" noProof="0" dirty="0">
                <a:ln>
                  <a:noFill/>
                </a:ln>
                <a:solidFill>
                  <a:srgbClr val="000000"/>
                </a:solidFill>
                <a:effectLst/>
                <a:uLnTx/>
                <a:uFillTx/>
                <a:latin typeface="+mn-ea"/>
                <a:cs typeface="+mn-cs"/>
              </a:rPr>
              <a:t>万人以上のオーストラリア人と</a:t>
            </a:r>
            <a:r>
              <a:rPr kumimoji="1" lang="en-US" altLang="ja-JP" sz="1200" b="0" i="0" u="none" strike="noStrike" kern="1200" cap="none" spc="0" normalizeH="0" baseline="0" noProof="0" dirty="0">
                <a:ln>
                  <a:noFill/>
                </a:ln>
                <a:solidFill>
                  <a:srgbClr val="000000"/>
                </a:solidFill>
                <a:effectLst/>
                <a:uLnTx/>
                <a:uFillTx/>
                <a:latin typeface="+mn-ea"/>
                <a:cs typeface="+mn-cs"/>
              </a:rPr>
              <a:t>120</a:t>
            </a:r>
            <a:r>
              <a:rPr kumimoji="1" lang="ja-JP" altLang="en-US" sz="1200" b="0" i="0" u="none" strike="noStrike" kern="1200" cap="none" spc="0" normalizeH="0" baseline="0" noProof="0" dirty="0">
                <a:ln>
                  <a:noFill/>
                </a:ln>
                <a:solidFill>
                  <a:srgbClr val="000000"/>
                </a:solidFill>
                <a:effectLst/>
                <a:uLnTx/>
                <a:uFillTx/>
                <a:latin typeface="+mn-ea"/>
                <a:cs typeface="+mn-cs"/>
              </a:rPr>
              <a:t>万円社の企業が</a:t>
            </a:r>
            <a:r>
              <a:rPr kumimoji="1" lang="en-US" altLang="ja-JP" sz="1200" b="0" i="0" u="none" strike="noStrike" kern="1200" cap="none" spc="0" normalizeH="0" baseline="0" noProof="0" dirty="0">
                <a:ln>
                  <a:noFill/>
                </a:ln>
                <a:solidFill>
                  <a:srgbClr val="000000"/>
                </a:solidFill>
                <a:effectLst/>
                <a:uLnTx/>
                <a:uFillTx/>
                <a:latin typeface="+mn-ea"/>
                <a:cs typeface="+mn-cs"/>
              </a:rPr>
              <a:t>75</a:t>
            </a:r>
            <a:r>
              <a:rPr kumimoji="1" lang="ja-JP" altLang="en-US" sz="1200" b="0" i="0" u="none" strike="noStrike" kern="1200" cap="none" spc="0" normalizeH="0" baseline="0" noProof="0" dirty="0">
                <a:ln>
                  <a:noFill/>
                </a:ln>
                <a:solidFill>
                  <a:srgbClr val="000000"/>
                </a:solidFill>
                <a:effectLst/>
                <a:uLnTx/>
                <a:uFillTx/>
                <a:latin typeface="+mn-ea"/>
                <a:cs typeface="+mn-cs"/>
              </a:rPr>
              <a:t>以上の政府サービスを活用する際に利用されており、政府はデジタル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システムの構築に</a:t>
            </a:r>
            <a:r>
              <a:rPr kumimoji="1" lang="en-US" altLang="ja-JP" sz="1200" b="0" i="0" u="none" strike="noStrike" kern="1200" cap="none" spc="0" normalizeH="0" baseline="0" noProof="0" dirty="0">
                <a:ln>
                  <a:noFill/>
                </a:ln>
                <a:solidFill>
                  <a:srgbClr val="000000"/>
                </a:solidFill>
                <a:effectLst/>
                <a:uLnTx/>
                <a:uFillTx/>
                <a:latin typeface="+mn-ea"/>
                <a:cs typeface="+mn-cs"/>
              </a:rPr>
              <a:t>21-22</a:t>
            </a:r>
            <a:r>
              <a:rPr kumimoji="1" lang="ja-JP" altLang="en-US" sz="1200" b="0" i="0" u="none" strike="noStrike" kern="1200" cap="none" spc="0" normalizeH="0" baseline="0" noProof="0" dirty="0">
                <a:ln>
                  <a:noFill/>
                </a:ln>
                <a:solidFill>
                  <a:srgbClr val="000000"/>
                </a:solidFill>
                <a:effectLst/>
                <a:uLnTx/>
                <a:uFillTx/>
                <a:latin typeface="+mn-ea"/>
                <a:cs typeface="+mn-cs"/>
              </a:rPr>
              <a:t>年度予算として約</a:t>
            </a:r>
            <a:r>
              <a:rPr kumimoji="1" lang="en-US" altLang="ja-JP" sz="1200" b="0" i="0" u="none" strike="noStrike" kern="1200" cap="none" spc="0" normalizeH="0" baseline="0" noProof="0" dirty="0">
                <a:ln>
                  <a:noFill/>
                </a:ln>
                <a:solidFill>
                  <a:srgbClr val="000000"/>
                </a:solidFill>
                <a:effectLst/>
                <a:uLnTx/>
                <a:uFillTx/>
                <a:latin typeface="+mn-ea"/>
                <a:cs typeface="+mn-cs"/>
              </a:rPr>
              <a:t>2</a:t>
            </a:r>
            <a:r>
              <a:rPr kumimoji="1" lang="ja-JP" altLang="en-US" sz="1200" b="0" i="0" u="none" strike="noStrike" kern="1200" cap="none" spc="0" normalizeH="0" baseline="0" noProof="0" dirty="0">
                <a:ln>
                  <a:noFill/>
                </a:ln>
                <a:solidFill>
                  <a:srgbClr val="000000"/>
                </a:solidFill>
                <a:effectLst/>
                <a:uLnTx/>
                <a:uFillTx/>
                <a:latin typeface="+mn-ea"/>
                <a:cs typeface="+mn-cs"/>
              </a:rPr>
              <a:t>億</a:t>
            </a:r>
            <a:r>
              <a:rPr kumimoji="1" lang="en-US" altLang="ja-JP" sz="1200" b="0" i="0" u="none" strike="noStrike" kern="1200" cap="none" spc="0" normalizeH="0" baseline="0" noProof="0" dirty="0">
                <a:ln>
                  <a:noFill/>
                </a:ln>
                <a:solidFill>
                  <a:srgbClr val="000000"/>
                </a:solidFill>
                <a:effectLst/>
                <a:uLnTx/>
                <a:uFillTx/>
                <a:latin typeface="+mn-ea"/>
                <a:cs typeface="+mn-cs"/>
              </a:rPr>
              <a:t>5,660</a:t>
            </a:r>
            <a:r>
              <a:rPr kumimoji="1" lang="ja-JP" altLang="en-US" sz="1200" b="0" i="0" u="none" strike="noStrike" kern="1200" cap="none" spc="0" normalizeH="0" baseline="0" noProof="0" dirty="0">
                <a:ln>
                  <a:noFill/>
                </a:ln>
                <a:solidFill>
                  <a:srgbClr val="000000"/>
                </a:solidFill>
                <a:effectLst/>
                <a:uLnTx/>
                <a:uFillTx/>
                <a:latin typeface="+mn-ea"/>
                <a:cs typeface="+mn-cs"/>
              </a:rPr>
              <a:t>万ドルを投資している。</a:t>
            </a:r>
          </a:p>
        </p:txBody>
      </p:sp>
      <p:sp>
        <p:nvSpPr>
          <p:cNvPr id="19" name="正方形/長方形 18"/>
          <p:cNvSpPr/>
          <p:nvPr/>
        </p:nvSpPr>
        <p:spPr>
          <a:xfrm>
            <a:off x="348644" y="2704499"/>
            <a:ext cx="1960085" cy="1172065"/>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n-ea"/>
                <a:cs typeface="+mn-cs"/>
              </a:rPr>
              <a:t>ID</a:t>
            </a:r>
            <a:r>
              <a:rPr kumimoji="1" lang="ja-JP" altLang="en-US" sz="1400" b="1" i="0" u="none" strike="noStrike" kern="1200" cap="none" spc="0" normalizeH="0" baseline="0" noProof="0" dirty="0">
                <a:ln>
                  <a:noFill/>
                </a:ln>
                <a:solidFill>
                  <a:srgbClr val="000000"/>
                </a:solidFill>
                <a:effectLst/>
                <a:uLnTx/>
                <a:uFillTx/>
                <a:latin typeface="+mn-ea"/>
                <a:cs typeface="+mn-cs"/>
              </a:rPr>
              <a:t>関連の</a:t>
            </a:r>
            <a:endParaRPr kumimoji="1" lang="en-US" altLang="ja-JP" sz="1400" b="1" i="0" u="none" strike="noStrike" kern="1200" cap="none" spc="0" normalizeH="0" baseline="0" noProof="0" dirty="0">
              <a:ln>
                <a:noFill/>
              </a:ln>
              <a:solidFill>
                <a:srgbClr val="000000"/>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行政サービスの状況</a:t>
            </a:r>
          </a:p>
        </p:txBody>
      </p:sp>
      <p:sp>
        <p:nvSpPr>
          <p:cNvPr id="20" name="正方形/長方形 19"/>
          <p:cNvSpPr/>
          <p:nvPr/>
        </p:nvSpPr>
        <p:spPr>
          <a:xfrm>
            <a:off x="2372316" y="2704500"/>
            <a:ext cx="1439057" cy="468000"/>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n-ea"/>
                <a:cs typeface="+mn-cs"/>
              </a:rPr>
              <a:t>My Health Record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n-ea"/>
                <a:cs typeface="+mn-cs"/>
              </a:rPr>
              <a:t>（</a:t>
            </a:r>
            <a:r>
              <a:rPr kumimoji="1" lang="en-US" altLang="ja-JP" sz="1200" b="1" i="0" u="none" strike="noStrike" kern="1200" cap="none" spc="0" normalizeH="0" baseline="0" noProof="0" dirty="0">
                <a:ln>
                  <a:noFill/>
                </a:ln>
                <a:solidFill>
                  <a:srgbClr val="000000"/>
                </a:solidFill>
                <a:effectLst/>
                <a:uLnTx/>
                <a:uFillTx/>
                <a:latin typeface="+mn-ea"/>
                <a:cs typeface="+mn-cs"/>
              </a:rPr>
              <a:t>2012</a:t>
            </a:r>
            <a:r>
              <a:rPr kumimoji="1" lang="ja-JP" altLang="en-US" sz="1200" b="1" i="0" u="none" strike="noStrike" kern="1200" cap="none" spc="0" normalizeH="0" baseline="0" noProof="0" dirty="0">
                <a:ln>
                  <a:noFill/>
                </a:ln>
                <a:solidFill>
                  <a:srgbClr val="000000"/>
                </a:solidFill>
                <a:effectLst/>
                <a:uLnTx/>
                <a:uFillTx/>
                <a:latin typeface="+mn-ea"/>
                <a:cs typeface="+mn-cs"/>
              </a:rPr>
              <a:t>年～）</a:t>
            </a:r>
          </a:p>
        </p:txBody>
      </p:sp>
      <p:sp>
        <p:nvSpPr>
          <p:cNvPr id="21" name="正方形/長方形 20"/>
          <p:cNvSpPr/>
          <p:nvPr/>
        </p:nvSpPr>
        <p:spPr>
          <a:xfrm>
            <a:off x="2372317" y="3204310"/>
            <a:ext cx="1439056" cy="67225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n-ea"/>
                <a:cs typeface="+mn-cs"/>
              </a:rPr>
              <a:t>myGov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mn-ea"/>
                <a:cs typeface="+mn-cs"/>
              </a:rPr>
              <a:t>（</a:t>
            </a:r>
            <a:r>
              <a:rPr kumimoji="1" lang="en-US" altLang="ja-JP" sz="1200" b="1" i="0" u="none" strike="noStrike" kern="1200" cap="none" spc="0" normalizeH="0" baseline="0" noProof="0" dirty="0">
                <a:ln>
                  <a:noFill/>
                </a:ln>
                <a:solidFill>
                  <a:srgbClr val="000000"/>
                </a:solidFill>
                <a:effectLst/>
                <a:uLnTx/>
                <a:uFillTx/>
                <a:latin typeface="+mn-ea"/>
                <a:cs typeface="+mn-cs"/>
              </a:rPr>
              <a:t>2013</a:t>
            </a:r>
            <a:r>
              <a:rPr kumimoji="1" lang="ja-JP" altLang="en-US" sz="1200" b="1" i="0" u="none" strike="noStrike" kern="1200" cap="none" spc="0" normalizeH="0" baseline="0" noProof="0" dirty="0">
                <a:ln>
                  <a:noFill/>
                </a:ln>
                <a:solidFill>
                  <a:srgbClr val="000000"/>
                </a:solidFill>
                <a:effectLst/>
                <a:uLnTx/>
                <a:uFillTx/>
                <a:latin typeface="+mn-ea"/>
                <a:cs typeface="+mn-cs"/>
              </a:rPr>
              <a:t>年～）</a:t>
            </a:r>
          </a:p>
        </p:txBody>
      </p:sp>
      <p:sp>
        <p:nvSpPr>
          <p:cNvPr id="22" name="正方形/長方形 21"/>
          <p:cNvSpPr/>
          <p:nvPr/>
        </p:nvSpPr>
        <p:spPr>
          <a:xfrm>
            <a:off x="3985552" y="2710759"/>
            <a:ext cx="5588660" cy="468000"/>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投薬、副作用、アレルギー、予防接種歴などの健康情報プラットフォーム。</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mn-ea"/>
                <a:cs typeface="+mn-cs"/>
              </a:rPr>
              <a:t>Individual Healthcare Identifier</a:t>
            </a: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IHI</a:t>
            </a:r>
            <a:r>
              <a:rPr kumimoji="1" lang="ja-JP" altLang="en-US" sz="1200" b="0" i="0" u="none" strike="noStrike" kern="1200" cap="none" spc="0" normalizeH="0" baseline="0" noProof="0" dirty="0">
                <a:ln>
                  <a:noFill/>
                </a:ln>
                <a:solidFill>
                  <a:srgbClr val="000000"/>
                </a:solidFill>
                <a:effectLst/>
                <a:uLnTx/>
                <a:uFillTx/>
                <a:latin typeface="+mn-ea"/>
                <a:cs typeface="+mn-cs"/>
              </a:rPr>
              <a:t>）を用いて登録可能。約</a:t>
            </a:r>
            <a:r>
              <a:rPr kumimoji="1" lang="en-US" altLang="ja-JP" sz="1200" b="0" i="0" u="none" strike="noStrike" kern="1200" cap="none" spc="0" normalizeH="0" baseline="0" noProof="0" dirty="0">
                <a:ln>
                  <a:noFill/>
                </a:ln>
                <a:solidFill>
                  <a:srgbClr val="000000"/>
                </a:solidFill>
                <a:effectLst/>
                <a:uLnTx/>
                <a:uFillTx/>
                <a:latin typeface="+mn-ea"/>
                <a:cs typeface="+mn-cs"/>
              </a:rPr>
              <a:t>2,290</a:t>
            </a:r>
            <a:r>
              <a:rPr kumimoji="1" lang="ja-JP" altLang="en-US" sz="1200" b="0" i="0" u="none" strike="noStrike" kern="1200" cap="none" spc="0" normalizeH="0" baseline="0" noProof="0" dirty="0">
                <a:ln>
                  <a:noFill/>
                </a:ln>
                <a:solidFill>
                  <a:srgbClr val="000000"/>
                </a:solidFill>
                <a:effectLst/>
                <a:uLnTx/>
                <a:uFillTx/>
                <a:latin typeface="+mn-ea"/>
                <a:cs typeface="+mn-cs"/>
              </a:rPr>
              <a:t>万人が登録。</a:t>
            </a:r>
          </a:p>
        </p:txBody>
      </p:sp>
      <p:sp>
        <p:nvSpPr>
          <p:cNvPr id="23" name="正方形/長方形 22"/>
          <p:cNvSpPr/>
          <p:nvPr/>
        </p:nvSpPr>
        <p:spPr>
          <a:xfrm>
            <a:off x="3985553" y="3209001"/>
            <a:ext cx="5588660" cy="667563"/>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複数の行政サービスにアクセスし、証明書の発行が可能なプラットフォーム。</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約</a:t>
            </a:r>
            <a:r>
              <a:rPr kumimoji="1" lang="en-US" altLang="ja-JP" sz="1200" b="0" i="0" u="none" strike="noStrike" kern="1200" cap="none" spc="0" normalizeH="0" baseline="0" noProof="0" dirty="0">
                <a:ln>
                  <a:noFill/>
                </a:ln>
                <a:solidFill>
                  <a:srgbClr val="000000"/>
                </a:solidFill>
                <a:effectLst/>
                <a:uLnTx/>
                <a:uFillTx/>
                <a:latin typeface="+mn-ea"/>
                <a:cs typeface="+mn-cs"/>
              </a:rPr>
              <a:t>1,980</a:t>
            </a:r>
            <a:r>
              <a:rPr kumimoji="1" lang="ja-JP" altLang="en-US" sz="1200" b="0" i="0" u="none" strike="noStrike" kern="1200" cap="none" spc="0" normalizeH="0" baseline="0" noProof="0" dirty="0">
                <a:ln>
                  <a:noFill/>
                </a:ln>
                <a:solidFill>
                  <a:srgbClr val="000000"/>
                </a:solidFill>
                <a:effectLst/>
                <a:uLnTx/>
                <a:uFillTx/>
                <a:latin typeface="+mn-ea"/>
                <a:cs typeface="+mn-cs"/>
              </a:rPr>
              <a:t>万人がアカウント登録済。</a:t>
            </a:r>
            <a:r>
              <a:rPr kumimoji="1" lang="en-US" altLang="ja-JP" sz="1200" b="0" i="0" u="none" strike="noStrike" kern="1200" cap="none" spc="0" normalizeH="0" baseline="0" noProof="0" dirty="0">
                <a:ln>
                  <a:noFill/>
                </a:ln>
                <a:solidFill>
                  <a:srgbClr val="000000"/>
                </a:solidFill>
                <a:effectLst/>
                <a:uLnTx/>
                <a:uFillTx/>
                <a:latin typeface="+mn-ea"/>
                <a:cs typeface="+mn-cs"/>
              </a:rPr>
              <a:t>13</a:t>
            </a:r>
            <a:r>
              <a:rPr kumimoji="1" lang="ja-JP" altLang="en-US" sz="1200" b="0" i="0" u="none" strike="noStrike" kern="1200" cap="none" spc="0" normalizeH="0" baseline="0" noProof="0" dirty="0">
                <a:ln>
                  <a:noFill/>
                </a:ln>
                <a:solidFill>
                  <a:srgbClr val="000000"/>
                </a:solidFill>
                <a:effectLst/>
                <a:uLnTx/>
                <a:uFillTx/>
                <a:latin typeface="+mn-ea"/>
                <a:cs typeface="+mn-cs"/>
              </a:rPr>
              <a:t>のサービスを利用可能</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約</a:t>
            </a:r>
            <a:r>
              <a:rPr kumimoji="1" lang="en-US" altLang="ja-JP" sz="1200" b="0" i="0" u="none" strike="noStrike" kern="1200" cap="none" spc="0" normalizeH="0" baseline="0" noProof="0" dirty="0">
                <a:ln>
                  <a:noFill/>
                </a:ln>
                <a:solidFill>
                  <a:srgbClr val="000000"/>
                </a:solidFill>
                <a:effectLst/>
                <a:uLnTx/>
                <a:uFillTx/>
                <a:latin typeface="+mn-ea"/>
                <a:cs typeface="+mn-cs"/>
              </a:rPr>
              <a:t>230</a:t>
            </a:r>
            <a:r>
              <a:rPr kumimoji="1" lang="ja-JP" altLang="en-US" sz="1200" b="0" i="0" u="none" strike="noStrike" kern="1200" cap="none" spc="0" normalizeH="0" baseline="0" noProof="0" dirty="0">
                <a:ln>
                  <a:noFill/>
                </a:ln>
                <a:solidFill>
                  <a:srgbClr val="000000"/>
                </a:solidFill>
                <a:effectLst/>
                <a:uLnTx/>
                <a:uFillTx/>
                <a:latin typeface="+mn-ea"/>
                <a:cs typeface="+mn-cs"/>
              </a:rPr>
              <a:t>万人がデジタル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である</a:t>
            </a:r>
            <a:r>
              <a:rPr kumimoji="1" lang="en-US" altLang="ja-JP" sz="1200" b="0" i="0" u="none" strike="noStrike" kern="1200" cap="none" spc="0" normalizeH="0" baseline="0" noProof="0" dirty="0" err="1">
                <a:ln>
                  <a:noFill/>
                </a:ln>
                <a:solidFill>
                  <a:srgbClr val="000000"/>
                </a:solidFill>
                <a:effectLst/>
                <a:uLnTx/>
                <a:uFillTx/>
                <a:latin typeface="+mn-ea"/>
                <a:cs typeface="+mn-cs"/>
              </a:rPr>
              <a:t>MyGovID</a:t>
            </a:r>
            <a:r>
              <a:rPr kumimoji="1" lang="ja-JP" altLang="en-US" sz="1200" b="0" i="0" u="none" strike="noStrike" kern="1200" cap="none" spc="0" normalizeH="0" baseline="0" noProof="0" dirty="0">
                <a:ln>
                  <a:noFill/>
                </a:ln>
                <a:solidFill>
                  <a:srgbClr val="000000"/>
                </a:solidFill>
                <a:effectLst/>
                <a:uLnTx/>
                <a:uFillTx/>
                <a:latin typeface="+mn-ea"/>
                <a:cs typeface="+mn-cs"/>
              </a:rPr>
              <a:t>を使って</a:t>
            </a:r>
            <a:r>
              <a:rPr kumimoji="1" lang="en-US" altLang="ja-JP" sz="1200" b="0" i="0" u="none" strike="noStrike" kern="1200" cap="none" spc="0" normalizeH="0" baseline="0" noProof="0" dirty="0" err="1">
                <a:ln>
                  <a:noFill/>
                </a:ln>
                <a:solidFill>
                  <a:srgbClr val="000000"/>
                </a:solidFill>
                <a:effectLst/>
                <a:uLnTx/>
                <a:uFillTx/>
                <a:latin typeface="+mn-ea"/>
                <a:cs typeface="+mn-cs"/>
              </a:rPr>
              <a:t>Mygov</a:t>
            </a:r>
            <a:r>
              <a:rPr kumimoji="1" lang="ja-JP" altLang="en-US" sz="1200" b="0" i="0" u="none" strike="noStrike" kern="1200" cap="none" spc="0" normalizeH="0" baseline="0" noProof="0" dirty="0">
                <a:ln>
                  <a:noFill/>
                </a:ln>
                <a:solidFill>
                  <a:srgbClr val="000000"/>
                </a:solidFill>
                <a:effectLst/>
                <a:uLnTx/>
                <a:uFillTx/>
                <a:latin typeface="+mn-ea"/>
                <a:cs typeface="+mn-cs"/>
              </a:rPr>
              <a:t>にサインインしている</a:t>
            </a:r>
          </a:p>
        </p:txBody>
      </p:sp>
      <p:sp>
        <p:nvSpPr>
          <p:cNvPr id="25" name="正方形/長方形 24"/>
          <p:cNvSpPr/>
          <p:nvPr/>
        </p:nvSpPr>
        <p:spPr>
          <a:xfrm>
            <a:off x="348644" y="5192064"/>
            <a:ext cx="1947821" cy="894631"/>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n-ea"/>
                <a:cs typeface="+mn-cs"/>
              </a:rPr>
              <a:t>Trusted Digital Identity Framework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a:t>
            </a:r>
            <a:r>
              <a:rPr kumimoji="1" lang="en-US" altLang="ja-JP" sz="1400" b="1" i="0" u="none" strike="noStrike" kern="1200" cap="none" spc="0" normalizeH="0" baseline="0" noProof="0" dirty="0">
                <a:ln>
                  <a:noFill/>
                </a:ln>
                <a:solidFill>
                  <a:srgbClr val="000000"/>
                </a:solidFill>
                <a:effectLst/>
                <a:uLnTx/>
                <a:uFillTx/>
                <a:latin typeface="+mn-ea"/>
                <a:cs typeface="+mn-cs"/>
              </a:rPr>
              <a:t>TDIF</a:t>
            </a:r>
            <a:r>
              <a:rPr kumimoji="1" lang="ja-JP" altLang="en-US" sz="1400" b="1" i="0" u="none" strike="noStrike" kern="1200" cap="none" spc="0" normalizeH="0" baseline="0" noProof="0" dirty="0">
                <a:ln>
                  <a:noFill/>
                </a:ln>
                <a:solidFill>
                  <a:srgbClr val="000000"/>
                </a:solidFill>
                <a:effectLst/>
                <a:uLnTx/>
                <a:uFillTx/>
                <a:latin typeface="+mn-ea"/>
                <a:cs typeface="+mn-cs"/>
              </a:rPr>
              <a:t>）</a:t>
            </a:r>
          </a:p>
        </p:txBody>
      </p:sp>
      <p:sp>
        <p:nvSpPr>
          <p:cNvPr id="26" name="正方形/長方形 25"/>
          <p:cNvSpPr/>
          <p:nvPr/>
        </p:nvSpPr>
        <p:spPr>
          <a:xfrm>
            <a:off x="2372317" y="5193247"/>
            <a:ext cx="7201895" cy="902336"/>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オーストラリアのデジタル</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制度のルールを定めたもので、人々がオンライン・サービスにアクセスすることをより容易かつ安全にし、年間</a:t>
            </a:r>
            <a:r>
              <a:rPr kumimoji="1" lang="en-US" altLang="ja-JP" sz="1200" b="0" i="0" u="none" strike="noStrike" kern="1200" cap="none" spc="0" normalizeH="0" baseline="0" noProof="0" dirty="0">
                <a:ln>
                  <a:noFill/>
                </a:ln>
                <a:solidFill>
                  <a:srgbClr val="000000"/>
                </a:solidFill>
                <a:effectLst/>
                <a:uLnTx/>
                <a:uFillTx/>
                <a:latin typeface="+mn-ea"/>
                <a:cs typeface="+mn-cs"/>
              </a:rPr>
              <a:t>31</a:t>
            </a:r>
            <a:r>
              <a:rPr kumimoji="1" lang="ja-JP" altLang="en-US" sz="1200" b="0" i="0" u="none" strike="noStrike" kern="1200" cap="none" spc="0" normalizeH="0" baseline="0" noProof="0" dirty="0">
                <a:ln>
                  <a:noFill/>
                </a:ln>
                <a:solidFill>
                  <a:srgbClr val="000000"/>
                </a:solidFill>
                <a:effectLst/>
                <a:uLnTx/>
                <a:uFillTx/>
                <a:latin typeface="+mn-ea"/>
                <a:cs typeface="+mn-cs"/>
              </a:rPr>
              <a:t>億ドル以上の経済的損失をもたらすと推定される</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犯罪に対する保護を強化するもの</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政府は、プライバシー、セキュリティ、および詐欺防止のメカニズムを組み込み、参加することを選択した人々の信頼と信用を構築するための法整備を進める予定としており、民間企業や他の政府へのフレームワークの展開を推進していくとしている</a:t>
            </a:r>
          </a:p>
        </p:txBody>
      </p:sp>
    </p:spTree>
    <p:extLst>
      <p:ext uri="{BB962C8B-B14F-4D97-AF65-F5344CB8AC3E}">
        <p14:creationId xmlns:p14="http://schemas.microsoft.com/office/powerpoint/2010/main" val="33220329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デジタル</a:t>
            </a:r>
            <a:r>
              <a:rPr lang="en-US" altLang="ja-JP" sz="1800" dirty="0">
                <a:solidFill>
                  <a:schemeClr val="accent2">
                    <a:lumMod val="90000"/>
                    <a:lumOff val="10000"/>
                  </a:schemeClr>
                </a:solidFill>
              </a:rPr>
              <a:t>ID</a:t>
            </a:r>
            <a:r>
              <a:rPr lang="ja-JP" altLang="en-US" sz="1800" dirty="0">
                <a:solidFill>
                  <a:schemeClr val="accent2">
                    <a:lumMod val="90000"/>
                    <a:lumOff val="10000"/>
                  </a:schemeClr>
                </a:solidFill>
              </a:rPr>
              <a:t>システム</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デジタル</a:t>
            </a:r>
            <a:r>
              <a:rPr lang="en-US" altLang="ja-JP" sz="1600" b="1" dirty="0">
                <a:solidFill>
                  <a:srgbClr val="000000"/>
                </a:solidFill>
                <a:latin typeface="+mn-ea"/>
              </a:rPr>
              <a:t>ID</a:t>
            </a:r>
            <a:r>
              <a:rPr lang="ja-JP" altLang="en-US" sz="1600" b="1" dirty="0">
                <a:solidFill>
                  <a:srgbClr val="000000"/>
                </a:solidFill>
                <a:latin typeface="+mn-ea"/>
              </a:rPr>
              <a:t>システムは、政府のオンラインサービスにアクセスする際に自分自身を安全・安心に証明する方法として、完全任意（非強制的）で、自らがコントロール可能であることを要件に</a:t>
            </a:r>
            <a:r>
              <a:rPr lang="en-US" altLang="ja-JP" sz="1600" b="1" dirty="0">
                <a:solidFill>
                  <a:srgbClr val="000000"/>
                </a:solidFill>
                <a:latin typeface="+mn-ea"/>
              </a:rPr>
              <a:t>2015</a:t>
            </a:r>
            <a:r>
              <a:rPr lang="ja-JP" altLang="en-US" sz="1600" b="1" dirty="0">
                <a:solidFill>
                  <a:srgbClr val="000000"/>
                </a:solidFill>
                <a:latin typeface="+mn-ea"/>
              </a:rPr>
              <a:t>年に取組が開始された。デジタル</a:t>
            </a:r>
            <a:r>
              <a:rPr lang="en-US" altLang="ja-JP" sz="1600" b="1" dirty="0">
                <a:solidFill>
                  <a:srgbClr val="000000"/>
                </a:solidFill>
                <a:latin typeface="+mn-ea"/>
              </a:rPr>
              <a:t>ID</a:t>
            </a:r>
            <a:r>
              <a:rPr lang="ja-JP" altLang="en-US" sz="1600" b="1" dirty="0">
                <a:solidFill>
                  <a:srgbClr val="000000"/>
                </a:solidFill>
                <a:latin typeface="+mn-ea"/>
              </a:rPr>
              <a:t>システムを支えるトラストフレーム（</a:t>
            </a:r>
            <a:r>
              <a:rPr lang="en-US" altLang="ja-JP" sz="1600" b="1" dirty="0">
                <a:solidFill>
                  <a:srgbClr val="000000"/>
                </a:solidFill>
                <a:latin typeface="+mn-ea"/>
              </a:rPr>
              <a:t>TDIF</a:t>
            </a:r>
            <a:r>
              <a:rPr lang="ja-JP" altLang="en-US" sz="1600" b="1" dirty="0">
                <a:solidFill>
                  <a:srgbClr val="000000"/>
                </a:solidFill>
                <a:latin typeface="+mn-ea"/>
              </a:rPr>
              <a:t>）に基づいて、</a:t>
            </a:r>
            <a:r>
              <a:rPr lang="en-US" altLang="ja-JP" sz="1600" b="1" dirty="0">
                <a:solidFill>
                  <a:srgbClr val="000000"/>
                </a:solidFill>
                <a:latin typeface="+mn-ea"/>
              </a:rPr>
              <a:t>4</a:t>
            </a:r>
            <a:r>
              <a:rPr lang="ja-JP" altLang="en-US" sz="1600" b="1" dirty="0">
                <a:solidFill>
                  <a:srgbClr val="000000"/>
                </a:solidFill>
                <a:latin typeface="+mn-ea"/>
              </a:rPr>
              <a:t>種類の認定参加者（</a:t>
            </a:r>
            <a:r>
              <a:rPr lang="en-US" altLang="ja-JP" sz="1600" b="1" dirty="0">
                <a:solidFill>
                  <a:srgbClr val="000000"/>
                </a:solidFill>
                <a:latin typeface="+mn-ea"/>
              </a:rPr>
              <a:t>Identity providers</a:t>
            </a:r>
            <a:r>
              <a:rPr lang="ja-JP" altLang="en-US" sz="1600" b="1" dirty="0" err="1">
                <a:solidFill>
                  <a:srgbClr val="000000"/>
                </a:solidFill>
                <a:latin typeface="+mn-ea"/>
              </a:rPr>
              <a:t>、</a:t>
            </a:r>
            <a:r>
              <a:rPr lang="en-US" altLang="ja-JP" sz="1600" b="1" dirty="0">
                <a:solidFill>
                  <a:srgbClr val="000000"/>
                </a:solidFill>
                <a:latin typeface="+mn-ea"/>
              </a:rPr>
              <a:t>Credential providers</a:t>
            </a:r>
            <a:r>
              <a:rPr lang="ja-JP" altLang="en-US" sz="1600" b="1" dirty="0" err="1">
                <a:solidFill>
                  <a:srgbClr val="000000"/>
                </a:solidFill>
                <a:latin typeface="+mn-ea"/>
              </a:rPr>
              <a:t>、</a:t>
            </a:r>
            <a:r>
              <a:rPr lang="en-US" altLang="ja-JP" sz="1600" b="1" dirty="0">
                <a:solidFill>
                  <a:srgbClr val="000000"/>
                </a:solidFill>
                <a:latin typeface="+mn-ea"/>
              </a:rPr>
              <a:t>Identity exchange</a:t>
            </a:r>
            <a:r>
              <a:rPr lang="ja-JP" altLang="en-US" sz="1600" b="1" dirty="0" err="1">
                <a:solidFill>
                  <a:srgbClr val="000000"/>
                </a:solidFill>
                <a:latin typeface="+mn-ea"/>
              </a:rPr>
              <a:t>、</a:t>
            </a:r>
            <a:r>
              <a:rPr lang="en-US" altLang="ja-JP" sz="1600" b="1" dirty="0">
                <a:solidFill>
                  <a:srgbClr val="000000"/>
                </a:solidFill>
                <a:latin typeface="+mn-ea"/>
              </a:rPr>
              <a:t>Attribute providers </a:t>
            </a:r>
            <a:r>
              <a:rPr lang="ja-JP" altLang="en-US" sz="1600" b="1" dirty="0">
                <a:solidFill>
                  <a:srgbClr val="000000"/>
                </a:solidFill>
                <a:latin typeface="+mn-ea"/>
              </a:rPr>
              <a:t>）を定めている</a:t>
            </a:r>
            <a:r>
              <a:rPr lang="en-US" altLang="ja-JP" sz="1600" b="1" baseline="30000" dirty="0">
                <a:solidFill>
                  <a:srgbClr val="000000"/>
                </a:solidFill>
                <a:latin typeface="+mn-ea"/>
              </a:rPr>
              <a:t>1</a:t>
            </a:r>
          </a:p>
          <a:p>
            <a:pPr lvl="0" defTabSz="288000">
              <a:defRPr/>
            </a:pPr>
            <a:endParaRPr lang="ja-JP" altLang="en-US" b="1" dirty="0">
              <a:solidFill>
                <a:srgbClr val="000000"/>
              </a:solidFill>
              <a:latin typeface="Meiryo UI"/>
            </a:endParaRPr>
          </a:p>
        </p:txBody>
      </p:sp>
      <p:pic>
        <p:nvPicPr>
          <p:cNvPr id="24" name="図 23"/>
          <p:cNvPicPr>
            <a:picLocks noChangeAspect="1"/>
          </p:cNvPicPr>
          <p:nvPr/>
        </p:nvPicPr>
        <p:blipFill>
          <a:blip r:embed="rId3"/>
          <a:stretch>
            <a:fillRect/>
          </a:stretch>
        </p:blipFill>
        <p:spPr>
          <a:xfrm>
            <a:off x="1566136" y="2095117"/>
            <a:ext cx="7344800" cy="4010585"/>
          </a:xfrm>
          <a:prstGeom prst="rect">
            <a:avLst/>
          </a:prstGeom>
        </p:spPr>
      </p:pic>
      <p:sp>
        <p:nvSpPr>
          <p:cNvPr id="27" name="線吹き出し 2 (枠付き) 26"/>
          <p:cNvSpPr/>
          <p:nvPr/>
        </p:nvSpPr>
        <p:spPr>
          <a:xfrm>
            <a:off x="134910" y="2599272"/>
            <a:ext cx="1937730" cy="887226"/>
          </a:xfrm>
          <a:prstGeom prst="borderCallout2">
            <a:avLst>
              <a:gd name="adj1" fmla="val 35525"/>
              <a:gd name="adj2" fmla="val 100079"/>
              <a:gd name="adj3" fmla="val 21370"/>
              <a:gd name="adj4" fmla="val 116407"/>
              <a:gd name="adj5" fmla="val 10588"/>
              <a:gd name="adj6" fmla="val 128605"/>
            </a:avLst>
          </a:prstGeom>
          <a:no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70F26">
                    <a:lumMod val="75000"/>
                    <a:lumOff val="25000"/>
                  </a:srgbClr>
                </a:solidFill>
                <a:effectLst/>
                <a:uLnTx/>
                <a:uFillTx/>
                <a:latin typeface="+mn-ea"/>
                <a:cs typeface="+mn-cs"/>
              </a:rPr>
              <a:t>デジタル</a:t>
            </a:r>
            <a:r>
              <a:rPr kumimoji="1" lang="en-US" altLang="ja-JP" sz="1100" b="1" i="0" u="none" strike="noStrike" kern="1200" cap="none" spc="0" normalizeH="0" baseline="0" noProof="0" dirty="0">
                <a:ln>
                  <a:noFill/>
                </a:ln>
                <a:solidFill>
                  <a:srgbClr val="070F26">
                    <a:lumMod val="75000"/>
                    <a:lumOff val="25000"/>
                  </a:srgbClr>
                </a:solidFill>
                <a:effectLst/>
                <a:uLnTx/>
                <a:uFillTx/>
                <a:latin typeface="+mn-ea"/>
                <a:cs typeface="+mn-cs"/>
              </a:rPr>
              <a:t>ID</a:t>
            </a:r>
            <a:r>
              <a:rPr kumimoji="1" lang="ja-JP" altLang="en-US" sz="1100" b="1" i="0" u="none" strike="noStrike" kern="1200" cap="none" spc="0" normalizeH="0" baseline="0" noProof="0" dirty="0">
                <a:ln>
                  <a:noFill/>
                </a:ln>
                <a:solidFill>
                  <a:srgbClr val="070F26">
                    <a:lumMod val="75000"/>
                    <a:lumOff val="25000"/>
                  </a:srgbClr>
                </a:solidFill>
                <a:effectLst/>
                <a:uLnTx/>
                <a:uFillTx/>
                <a:latin typeface="+mn-ea"/>
                <a:cs typeface="+mn-cs"/>
              </a:rPr>
              <a:t>を使って身元または属性情報を確認する必要があるシステムを介してオンラインデジタルサービスを提供するエンティティ</a:t>
            </a:r>
            <a:endParaRPr kumimoji="1" lang="en-US" altLang="ja-JP" sz="1100" b="1" i="0" u="none" strike="noStrike" kern="1200" cap="none" spc="0" normalizeH="0" baseline="0" noProof="0" dirty="0">
              <a:ln>
                <a:noFill/>
              </a:ln>
              <a:solidFill>
                <a:srgbClr val="070F26">
                  <a:lumMod val="75000"/>
                  <a:lumOff val="25000"/>
                </a:srgbClr>
              </a:solidFill>
              <a:effectLst/>
              <a:uLnTx/>
              <a:uFillTx/>
              <a:latin typeface="+mn-ea"/>
              <a:cs typeface="+mn-cs"/>
            </a:endParaRPr>
          </a:p>
        </p:txBody>
      </p:sp>
      <p:sp>
        <p:nvSpPr>
          <p:cNvPr id="28" name="線吹き出し 2 (枠付き) 27"/>
          <p:cNvSpPr/>
          <p:nvPr/>
        </p:nvSpPr>
        <p:spPr>
          <a:xfrm>
            <a:off x="7674965" y="2295756"/>
            <a:ext cx="2109148" cy="853440"/>
          </a:xfrm>
          <a:prstGeom prst="borderCallout2">
            <a:avLst>
              <a:gd name="adj1" fmla="val 37982"/>
              <a:gd name="adj2" fmla="val -5024"/>
              <a:gd name="adj3" fmla="val 38271"/>
              <a:gd name="adj4" fmla="val -17260"/>
              <a:gd name="adj5" fmla="val 129787"/>
              <a:gd name="adj6" fmla="val -70798"/>
            </a:avLst>
          </a:prstGeom>
          <a:solidFill>
            <a:schemeClr val="accent2">
              <a:lumMod val="10000"/>
              <a:lumOff val="9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70F26">
                    <a:lumMod val="75000"/>
                    <a:lumOff val="25000"/>
                  </a:srgbClr>
                </a:solidFill>
                <a:effectLst/>
                <a:uLnTx/>
                <a:uFillTx/>
                <a:latin typeface="+mn-ea"/>
                <a:cs typeface="+mn-cs"/>
              </a:rPr>
              <a:t>オンラインサービスの利用を希望する人に対して、身元確認するためのデジタル</a:t>
            </a:r>
            <a:r>
              <a:rPr kumimoji="1" lang="en-US" altLang="ja-JP" sz="1200" b="1" i="0" u="none" strike="noStrike" kern="1200" cap="none" spc="0" normalizeH="0" baseline="0" noProof="0" dirty="0">
                <a:ln>
                  <a:noFill/>
                </a:ln>
                <a:solidFill>
                  <a:srgbClr val="070F26">
                    <a:lumMod val="75000"/>
                    <a:lumOff val="25000"/>
                  </a:srgbClr>
                </a:solidFill>
                <a:effectLst/>
                <a:uLnTx/>
                <a:uFillTx/>
                <a:latin typeface="+mn-ea"/>
                <a:cs typeface="+mn-cs"/>
              </a:rPr>
              <a:t>ID</a:t>
            </a:r>
            <a:r>
              <a:rPr kumimoji="1" lang="ja-JP" altLang="en-US" sz="1200" b="1" i="0" u="none" strike="noStrike" kern="1200" cap="none" spc="0" normalizeH="0" baseline="0" noProof="0" dirty="0">
                <a:ln>
                  <a:noFill/>
                </a:ln>
                <a:solidFill>
                  <a:srgbClr val="070F26">
                    <a:lumMod val="75000"/>
                    <a:lumOff val="25000"/>
                  </a:srgbClr>
                </a:solidFill>
                <a:effectLst/>
                <a:uLnTx/>
                <a:uFillTx/>
                <a:latin typeface="+mn-ea"/>
                <a:cs typeface="+mn-cs"/>
              </a:rPr>
              <a:t>を作成し管理する認定を受けたエンティティ</a:t>
            </a:r>
          </a:p>
        </p:txBody>
      </p:sp>
      <p:sp>
        <p:nvSpPr>
          <p:cNvPr id="29" name="線吹き出し 2 (枠付き) 28"/>
          <p:cNvSpPr/>
          <p:nvPr/>
        </p:nvSpPr>
        <p:spPr>
          <a:xfrm>
            <a:off x="134911" y="4531518"/>
            <a:ext cx="1861773" cy="1000250"/>
          </a:xfrm>
          <a:prstGeom prst="borderCallout2">
            <a:avLst>
              <a:gd name="adj1" fmla="val 52524"/>
              <a:gd name="adj2" fmla="val 101072"/>
              <a:gd name="adj3" fmla="val 46087"/>
              <a:gd name="adj4" fmla="val 133695"/>
              <a:gd name="adj5" fmla="val 80472"/>
              <a:gd name="adj6" fmla="val 210872"/>
            </a:avLst>
          </a:prstGeom>
          <a:solidFill>
            <a:schemeClr val="accent2">
              <a:lumMod val="10000"/>
              <a:lumOff val="9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70F26">
                    <a:lumMod val="75000"/>
                    <a:lumOff val="25000"/>
                  </a:srgbClr>
                </a:solidFill>
                <a:effectLst/>
                <a:uLnTx/>
                <a:uFillTx/>
                <a:latin typeface="+mn-ea"/>
                <a:cs typeface="+mn-cs"/>
              </a:rPr>
              <a:t>サービスプロバイダーがサービスを提供するために必要な、個人、法人等に関する特定の「属性情報」の生成、管理を行うエンティティ</a:t>
            </a:r>
          </a:p>
        </p:txBody>
      </p:sp>
      <p:sp>
        <p:nvSpPr>
          <p:cNvPr id="30" name="線吹き出し 2 (枠付き) 29"/>
          <p:cNvSpPr/>
          <p:nvPr/>
        </p:nvSpPr>
        <p:spPr>
          <a:xfrm>
            <a:off x="4954588" y="5902524"/>
            <a:ext cx="2518201" cy="410147"/>
          </a:xfrm>
          <a:prstGeom prst="borderCallout2">
            <a:avLst>
              <a:gd name="adj1" fmla="val -12037"/>
              <a:gd name="adj2" fmla="val 49189"/>
              <a:gd name="adj3" fmla="val -184907"/>
              <a:gd name="adj4" fmla="val 35853"/>
              <a:gd name="adj5" fmla="val -440758"/>
              <a:gd name="adj6" fmla="val -2844"/>
            </a:avLst>
          </a:prstGeom>
          <a:solidFill>
            <a:schemeClr val="accent2">
              <a:lumMod val="10000"/>
              <a:lumOff val="9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70F26">
                    <a:lumMod val="75000"/>
                    <a:lumOff val="25000"/>
                  </a:srgbClr>
                </a:solidFill>
                <a:effectLst/>
                <a:uLnTx/>
                <a:uFillTx/>
                <a:latin typeface="+mn-ea"/>
                <a:cs typeface="+mn-cs"/>
              </a:rPr>
              <a:t>デジタル</a:t>
            </a:r>
            <a:r>
              <a:rPr kumimoji="1" lang="en-US" altLang="ja-JP" sz="1200" b="1" i="0" u="none" strike="noStrike" kern="1200" cap="none" spc="0" normalizeH="0" baseline="0" noProof="0" dirty="0">
                <a:ln>
                  <a:noFill/>
                </a:ln>
                <a:solidFill>
                  <a:srgbClr val="070F26">
                    <a:lumMod val="75000"/>
                    <a:lumOff val="25000"/>
                  </a:srgbClr>
                </a:solidFill>
                <a:effectLst/>
                <a:uLnTx/>
                <a:uFillTx/>
                <a:latin typeface="+mn-ea"/>
                <a:cs typeface="+mn-cs"/>
              </a:rPr>
              <a:t>ID</a:t>
            </a:r>
            <a:r>
              <a:rPr kumimoji="1" lang="ja-JP" altLang="en-US" sz="1200" b="1" i="0" u="none" strike="noStrike" kern="1200" cap="none" spc="0" normalizeH="0" baseline="0" noProof="0" dirty="0">
                <a:ln>
                  <a:noFill/>
                </a:ln>
                <a:solidFill>
                  <a:srgbClr val="070F26">
                    <a:lumMod val="75000"/>
                    <a:lumOff val="25000"/>
                  </a:srgbClr>
                </a:solidFill>
                <a:effectLst/>
                <a:uLnTx/>
                <a:uFillTx/>
                <a:latin typeface="+mn-ea"/>
                <a:cs typeface="+mn-cs"/>
              </a:rPr>
              <a:t>システム内のエンティティ間の相互連携を担うエンティティ</a:t>
            </a:r>
          </a:p>
        </p:txBody>
      </p:sp>
      <p:sp>
        <p:nvSpPr>
          <p:cNvPr id="32" name="線吹き出し 2 (枠付き) 31"/>
          <p:cNvSpPr/>
          <p:nvPr/>
        </p:nvSpPr>
        <p:spPr>
          <a:xfrm>
            <a:off x="7674965" y="3625529"/>
            <a:ext cx="2109148" cy="592824"/>
          </a:xfrm>
          <a:prstGeom prst="borderCallout2">
            <a:avLst>
              <a:gd name="adj1" fmla="val -5012"/>
              <a:gd name="adj2" fmla="val 49457"/>
              <a:gd name="adj3" fmla="val -33849"/>
              <a:gd name="adj4" fmla="val 37701"/>
              <a:gd name="adj5" fmla="val -46712"/>
              <a:gd name="adj6" fmla="val 695"/>
            </a:avLst>
          </a:prstGeom>
          <a:no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70F26">
                    <a:lumMod val="75000"/>
                    <a:lumOff val="25000"/>
                  </a:srgbClr>
                </a:solidFill>
                <a:effectLst/>
                <a:uLnTx/>
                <a:uFillTx/>
                <a:latin typeface="+mn-ea"/>
                <a:cs typeface="+mn-cs"/>
              </a:rPr>
              <a:t>認証サービス</a:t>
            </a:r>
            <a:endParaRPr kumimoji="1" lang="en-US" altLang="ja-JP" sz="1100" b="1" i="0" u="none" strike="noStrike" kern="1200" cap="none" spc="0" normalizeH="0" baseline="0" noProof="0" dirty="0">
              <a:ln>
                <a:noFill/>
              </a:ln>
              <a:solidFill>
                <a:srgbClr val="070F26">
                  <a:lumMod val="75000"/>
                  <a:lumOff val="25000"/>
                </a:srgbClr>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70F26">
                    <a:lumMod val="75000"/>
                    <a:lumOff val="25000"/>
                  </a:srgbClr>
                </a:solidFill>
                <a:effectLst/>
                <a:uLnTx/>
                <a:uFillTx/>
                <a:latin typeface="+mn-ea"/>
                <a:cs typeface="+mn-cs"/>
              </a:rPr>
              <a:t>（文書認証サービス（</a:t>
            </a:r>
            <a:r>
              <a:rPr kumimoji="1" lang="en-US" altLang="ja-JP" sz="1100" b="1" i="0" u="none" strike="noStrike" kern="1200" cap="none" spc="0" normalizeH="0" baseline="0" noProof="0" dirty="0">
                <a:ln>
                  <a:noFill/>
                </a:ln>
                <a:solidFill>
                  <a:srgbClr val="070F26">
                    <a:lumMod val="75000"/>
                    <a:lumOff val="25000"/>
                  </a:srgbClr>
                </a:solidFill>
                <a:effectLst/>
                <a:uLnTx/>
                <a:uFillTx/>
                <a:latin typeface="+mn-ea"/>
                <a:cs typeface="+mn-cs"/>
              </a:rPr>
              <a:t>DVS</a:t>
            </a:r>
            <a:r>
              <a:rPr kumimoji="1" lang="ja-JP" altLang="en-US" sz="1100" b="1" i="0" u="none" strike="noStrike" kern="1200" cap="none" spc="0" normalizeH="0" baseline="0" noProof="0" dirty="0">
                <a:ln>
                  <a:noFill/>
                </a:ln>
                <a:solidFill>
                  <a:srgbClr val="070F26">
                    <a:lumMod val="75000"/>
                    <a:lumOff val="25000"/>
                  </a:srgbClr>
                </a:solidFill>
                <a:effectLst/>
                <a:uLnTx/>
                <a:uFillTx/>
                <a:latin typeface="+mn-ea"/>
                <a:cs typeface="+mn-cs"/>
              </a:rPr>
              <a:t>）や顔認証サービス（</a:t>
            </a:r>
            <a:r>
              <a:rPr kumimoji="1" lang="en-US" altLang="ja-JP" sz="1100" b="1" i="0" u="none" strike="noStrike" kern="1200" cap="none" spc="0" normalizeH="0" baseline="0" noProof="0" dirty="0">
                <a:ln>
                  <a:noFill/>
                </a:ln>
                <a:solidFill>
                  <a:srgbClr val="070F26">
                    <a:lumMod val="75000"/>
                    <a:lumOff val="25000"/>
                  </a:srgbClr>
                </a:solidFill>
                <a:effectLst/>
                <a:uLnTx/>
                <a:uFillTx/>
                <a:latin typeface="+mn-ea"/>
                <a:cs typeface="+mn-cs"/>
              </a:rPr>
              <a:t>FVS</a:t>
            </a:r>
            <a:r>
              <a:rPr kumimoji="1" lang="ja-JP" altLang="en-US" sz="1100" b="1" i="0" u="none" strike="noStrike" kern="1200" cap="none" spc="0" normalizeH="0" baseline="0" noProof="0" dirty="0">
                <a:ln>
                  <a:noFill/>
                </a:ln>
                <a:solidFill>
                  <a:srgbClr val="070F26">
                    <a:lumMod val="75000"/>
                    <a:lumOff val="25000"/>
                  </a:srgbClr>
                </a:solidFill>
                <a:effectLst/>
                <a:uLnTx/>
                <a:uFillTx/>
                <a:latin typeface="+mn-ea"/>
                <a:cs typeface="+mn-cs"/>
              </a:rPr>
              <a:t>）など）</a:t>
            </a:r>
          </a:p>
        </p:txBody>
      </p:sp>
      <p:sp>
        <p:nvSpPr>
          <p:cNvPr id="33" name="線吹き出し 2 (枠付き) 32"/>
          <p:cNvSpPr/>
          <p:nvPr/>
        </p:nvSpPr>
        <p:spPr>
          <a:xfrm>
            <a:off x="7674965" y="4488453"/>
            <a:ext cx="1996190" cy="677751"/>
          </a:xfrm>
          <a:prstGeom prst="borderCallout2">
            <a:avLst>
              <a:gd name="adj1" fmla="val 70052"/>
              <a:gd name="adj2" fmla="val -3522"/>
              <a:gd name="adj3" fmla="val 70301"/>
              <a:gd name="adj4" fmla="val -15746"/>
              <a:gd name="adj5" fmla="val 25241"/>
              <a:gd name="adj6" fmla="val -61067"/>
            </a:avLst>
          </a:prstGeom>
          <a:solidFill>
            <a:schemeClr val="accent2">
              <a:lumMod val="10000"/>
              <a:lumOff val="90000"/>
            </a:schemeClr>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70F26">
                    <a:lumMod val="75000"/>
                    <a:lumOff val="25000"/>
                  </a:srgbClr>
                </a:solidFill>
                <a:effectLst/>
                <a:uLnTx/>
                <a:uFillTx/>
                <a:latin typeface="+mn-ea"/>
                <a:cs typeface="+mn-cs"/>
              </a:rPr>
              <a:t>システムで使用されるパスワードやその他形式の認証資格情報を処理するエンティティ</a:t>
            </a:r>
          </a:p>
        </p:txBody>
      </p:sp>
      <p:sp>
        <p:nvSpPr>
          <p:cNvPr id="34" name="正方形/長方形 33"/>
          <p:cNvSpPr/>
          <p:nvPr/>
        </p:nvSpPr>
        <p:spPr>
          <a:xfrm>
            <a:off x="483142" y="6023221"/>
            <a:ext cx="383735" cy="119653"/>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35" name="正方形/長方形 34"/>
          <p:cNvSpPr/>
          <p:nvPr/>
        </p:nvSpPr>
        <p:spPr>
          <a:xfrm>
            <a:off x="770827" y="5936987"/>
            <a:ext cx="1878104"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TDIF</a:t>
            </a:r>
            <a:r>
              <a:rPr kumimoji="1" lang="ja-JP" altLang="en-US" sz="1200" b="0" i="0" u="none" strike="noStrike" kern="1200" cap="none" spc="0" normalizeH="0" baseline="0" noProof="0" dirty="0">
                <a:ln>
                  <a:noFill/>
                </a:ln>
                <a:solidFill>
                  <a:srgbClr val="000000"/>
                </a:solidFill>
                <a:effectLst/>
                <a:uLnTx/>
                <a:uFillTx/>
                <a:latin typeface="+mn-ea"/>
                <a:cs typeface="+mn-cs"/>
              </a:rPr>
              <a:t>の認証参加者</a:t>
            </a:r>
          </a:p>
        </p:txBody>
      </p:sp>
      <p:sp>
        <p:nvSpPr>
          <p:cNvPr id="36" name="正方形/長方形 35"/>
          <p:cNvSpPr/>
          <p:nvPr/>
        </p:nvSpPr>
        <p:spPr>
          <a:xfrm>
            <a:off x="390744" y="5945485"/>
            <a:ext cx="1910496" cy="242798"/>
          </a:xfrm>
          <a:prstGeom prst="rect">
            <a:avLst/>
          </a:prstGeom>
          <a:noFill/>
          <a:ln w="3175">
            <a:solidFill>
              <a:schemeClr val="accent2"/>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37" name="正方形/長方形 36"/>
          <p:cNvSpPr/>
          <p:nvPr/>
        </p:nvSpPr>
        <p:spPr>
          <a:xfrm>
            <a:off x="331787" y="6367455"/>
            <a:ext cx="3460491"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https://www.digitalidentity.gov.au/system-partners</a:t>
            </a:r>
            <a:endParaRPr kumimoji="1" lang="ja-JP" altLang="en-US" sz="900" b="0" i="0" u="none" strike="noStrike" kern="1200" cap="none" spc="0" normalizeH="0" baseline="0" noProof="0" dirty="0">
              <a:ln>
                <a:noFill/>
              </a:ln>
              <a:solidFill>
                <a:srgbClr val="000000"/>
              </a:solidFill>
              <a:effectLst/>
              <a:uLnTx/>
              <a:uFillTx/>
              <a:latin typeface="+mn-ea"/>
              <a:cs typeface="+mn-cs"/>
            </a:endParaRPr>
          </a:p>
        </p:txBody>
      </p:sp>
      <p:sp>
        <p:nvSpPr>
          <p:cNvPr id="38" name="線吹き出し 2 (枠付き) 37"/>
          <p:cNvSpPr/>
          <p:nvPr/>
        </p:nvSpPr>
        <p:spPr>
          <a:xfrm>
            <a:off x="7927948" y="5944340"/>
            <a:ext cx="1343468" cy="296412"/>
          </a:xfrm>
          <a:prstGeom prst="borderCallout2">
            <a:avLst>
              <a:gd name="adj1" fmla="val -5012"/>
              <a:gd name="adj2" fmla="val 49457"/>
              <a:gd name="adj3" fmla="val -33849"/>
              <a:gd name="adj4" fmla="val 37701"/>
              <a:gd name="adj5" fmla="val -63084"/>
              <a:gd name="adj6" fmla="val 33773"/>
            </a:avLst>
          </a:prstGeom>
          <a:solidFill>
            <a:schemeClr val="bg1"/>
          </a:solidFill>
          <a:ln w="3175">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70F26">
                    <a:lumMod val="75000"/>
                    <a:lumOff val="25000"/>
                  </a:srgbClr>
                </a:solidFill>
                <a:effectLst/>
                <a:uLnTx/>
                <a:uFillTx/>
                <a:latin typeface="+mn-ea"/>
                <a:cs typeface="+mn-cs"/>
              </a:rPr>
              <a:t>TDIF</a:t>
            </a:r>
            <a:r>
              <a:rPr kumimoji="1" lang="ja-JP" altLang="en-US" sz="1100" b="1" i="0" u="none" strike="noStrike" kern="1200" cap="none" spc="0" normalizeH="0" baseline="0" noProof="0" dirty="0">
                <a:ln>
                  <a:noFill/>
                </a:ln>
                <a:solidFill>
                  <a:srgbClr val="070F26">
                    <a:lumMod val="75000"/>
                    <a:lumOff val="25000"/>
                  </a:srgbClr>
                </a:solidFill>
                <a:effectLst/>
                <a:uLnTx/>
                <a:uFillTx/>
                <a:latin typeface="+mn-ea"/>
                <a:cs typeface="+mn-cs"/>
              </a:rPr>
              <a:t>の規定範囲</a:t>
            </a:r>
          </a:p>
        </p:txBody>
      </p:sp>
      <p:sp>
        <p:nvSpPr>
          <p:cNvPr id="19" name="テキスト ボックス 18"/>
          <p:cNvSpPr txBox="1"/>
          <p:nvPr/>
        </p:nvSpPr>
        <p:spPr>
          <a:xfrm>
            <a:off x="1777629" y="1837338"/>
            <a:ext cx="6482451" cy="281940"/>
          </a:xfrm>
          <a:prstGeom prst="rect">
            <a:avLst/>
          </a:prstGeom>
          <a:noFill/>
        </p:spPr>
        <p:txBody>
          <a:bodyPr wrap="square" lIns="0" rIns="0" rtlCol="0">
            <a:noAutofit/>
          </a:bodyPr>
          <a:lstStyle/>
          <a:p>
            <a:pPr lvl="0" algn="ctr" defTabSz="288000">
              <a:defRPr/>
            </a:pPr>
            <a:r>
              <a:rPr lang="ja-JP" altLang="en-US" sz="1600" b="1" u="sng" dirty="0">
                <a:solidFill>
                  <a:schemeClr val="accent2">
                    <a:lumMod val="75000"/>
                    <a:lumOff val="25000"/>
                  </a:schemeClr>
                </a:solidFill>
                <a:latin typeface="+mn-ea"/>
              </a:rPr>
              <a:t>オーストラリア政府が進めるデジタル</a:t>
            </a:r>
            <a:r>
              <a:rPr lang="en-US" altLang="ja-JP" sz="1600" b="1" u="sng" dirty="0">
                <a:solidFill>
                  <a:schemeClr val="accent2">
                    <a:lumMod val="75000"/>
                    <a:lumOff val="25000"/>
                  </a:schemeClr>
                </a:solidFill>
                <a:latin typeface="+mn-ea"/>
              </a:rPr>
              <a:t>ID</a:t>
            </a:r>
            <a:r>
              <a:rPr lang="ja-JP" altLang="en-US" sz="1600" b="1" u="sng" dirty="0">
                <a:solidFill>
                  <a:schemeClr val="accent2">
                    <a:lumMod val="75000"/>
                    <a:lumOff val="25000"/>
                  </a:schemeClr>
                </a:solidFill>
                <a:latin typeface="+mn-ea"/>
              </a:rPr>
              <a:t>システムの全体像と</a:t>
            </a:r>
            <a:r>
              <a:rPr lang="en-US" altLang="ja-JP" sz="1600" b="1" u="sng" dirty="0">
                <a:solidFill>
                  <a:schemeClr val="accent2">
                    <a:lumMod val="75000"/>
                    <a:lumOff val="25000"/>
                  </a:schemeClr>
                </a:solidFill>
                <a:latin typeface="+mn-ea"/>
              </a:rPr>
              <a:t>TDIF</a:t>
            </a:r>
            <a:r>
              <a:rPr lang="ja-JP" altLang="en-US" sz="1600" b="1" u="sng" dirty="0">
                <a:solidFill>
                  <a:schemeClr val="accent2">
                    <a:lumMod val="75000"/>
                    <a:lumOff val="25000"/>
                  </a:schemeClr>
                </a:solidFill>
                <a:latin typeface="+mn-ea"/>
              </a:rPr>
              <a:t>の認定範囲</a:t>
            </a:r>
          </a:p>
        </p:txBody>
      </p:sp>
    </p:spTree>
    <p:extLst>
      <p:ext uri="{BB962C8B-B14F-4D97-AF65-F5344CB8AC3E}">
        <p14:creationId xmlns:p14="http://schemas.microsoft.com/office/powerpoint/2010/main" val="3356427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a:solidFill>
                  <a:schemeClr val="accent2">
                    <a:lumMod val="90000"/>
                    <a:lumOff val="10000"/>
                  </a:schemeClr>
                </a:solidFill>
              </a:rPr>
              <a:t>Trusted Digital Identity Framework</a:t>
            </a:r>
            <a:r>
              <a:rPr lang="ja-JP" altLang="en-US" sz="1800" dirty="0">
                <a:solidFill>
                  <a:schemeClr val="accent2">
                    <a:lumMod val="90000"/>
                    <a:lumOff val="10000"/>
                  </a:schemeClr>
                </a:solidFill>
              </a:rPr>
              <a:t>（</a:t>
            </a:r>
            <a:r>
              <a:rPr lang="en-US" altLang="ja-JP" sz="1800" dirty="0">
                <a:solidFill>
                  <a:schemeClr val="accent2">
                    <a:lumMod val="90000"/>
                    <a:lumOff val="10000"/>
                  </a:schemeClr>
                </a:solidFill>
              </a:rPr>
              <a:t>TDIF</a:t>
            </a:r>
            <a:r>
              <a:rPr lang="ja-JP" altLang="en-US" sz="1800" dirty="0">
                <a:solidFill>
                  <a:schemeClr val="accent2">
                    <a:lumMod val="90000"/>
                    <a:lumOff val="10000"/>
                  </a:schemeClr>
                </a:solidFill>
              </a:rPr>
              <a:t>）</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en-US" altLang="ja-JP" sz="1600" b="1" dirty="0">
                <a:solidFill>
                  <a:srgbClr val="000000"/>
                </a:solidFill>
                <a:latin typeface="+mn-ea"/>
              </a:rPr>
              <a:t>TDIF</a:t>
            </a:r>
            <a:r>
              <a:rPr lang="ja-JP" altLang="en-US" sz="1600" b="1" dirty="0">
                <a:solidFill>
                  <a:srgbClr val="000000"/>
                </a:solidFill>
                <a:latin typeface="+mn-ea"/>
              </a:rPr>
              <a:t>はオーストラリア政府が推進するデジタル</a:t>
            </a:r>
            <a:r>
              <a:rPr lang="en-US" altLang="ja-JP" sz="1600" b="1" dirty="0">
                <a:solidFill>
                  <a:srgbClr val="000000"/>
                </a:solidFill>
                <a:latin typeface="+mn-ea"/>
              </a:rPr>
              <a:t>ID</a:t>
            </a:r>
            <a:r>
              <a:rPr lang="ja-JP" altLang="en-US" sz="1600" b="1" dirty="0">
                <a:solidFill>
                  <a:srgbClr val="000000"/>
                </a:solidFill>
                <a:latin typeface="+mn-ea"/>
              </a:rPr>
              <a:t>システム内のプロバイダーとサービスに対する厳格な規則と標準を示したフレームワーク</a:t>
            </a:r>
            <a:r>
              <a:rPr lang="ja-JP" altLang="en-US" sz="1600" b="1" dirty="0" smtClean="0">
                <a:solidFill>
                  <a:srgbClr val="000000"/>
                </a:solidFill>
                <a:latin typeface="+mn-ea"/>
              </a:rPr>
              <a:t>であり、</a:t>
            </a:r>
            <a:r>
              <a:rPr lang="ja-JP" altLang="en-US" sz="1600" b="1" dirty="0">
                <a:solidFill>
                  <a:srgbClr val="000000"/>
                </a:solidFill>
                <a:latin typeface="+mn-ea"/>
              </a:rPr>
              <a:t>米</a:t>
            </a:r>
            <a:r>
              <a:rPr lang="en-US" altLang="ja-JP" sz="1600" b="1" dirty="0">
                <a:solidFill>
                  <a:srgbClr val="000000"/>
                </a:solidFill>
                <a:latin typeface="+mn-ea"/>
              </a:rPr>
              <a:t>NIST</a:t>
            </a:r>
            <a:r>
              <a:rPr lang="ja-JP" altLang="en-US" sz="1600" b="1" dirty="0">
                <a:solidFill>
                  <a:srgbClr val="000000"/>
                </a:solidFill>
                <a:latin typeface="+mn-ea"/>
              </a:rPr>
              <a:t>の</a:t>
            </a:r>
            <a:r>
              <a:rPr lang="en-US" altLang="ja-JP" sz="1600" b="1" dirty="0">
                <a:solidFill>
                  <a:srgbClr val="000000"/>
                </a:solidFill>
                <a:latin typeface="+mn-ea"/>
              </a:rPr>
              <a:t>SP800-63B</a:t>
            </a:r>
            <a:r>
              <a:rPr lang="ja-JP" altLang="en-US" sz="1600" b="1" dirty="0">
                <a:solidFill>
                  <a:srgbClr val="000000"/>
                </a:solidFill>
                <a:latin typeface="+mn-ea"/>
              </a:rPr>
              <a:t>を参考に</a:t>
            </a:r>
            <a:r>
              <a:rPr lang="en-US" altLang="ja-JP" sz="1600" b="1" dirty="0">
                <a:solidFill>
                  <a:srgbClr val="000000"/>
                </a:solidFill>
                <a:latin typeface="+mn-ea"/>
              </a:rPr>
              <a:t>DTA</a:t>
            </a:r>
            <a:r>
              <a:rPr lang="ja-JP" altLang="en-US" sz="1600" b="1" dirty="0">
                <a:solidFill>
                  <a:srgbClr val="000000"/>
                </a:solidFill>
                <a:latin typeface="+mn-ea"/>
              </a:rPr>
              <a:t>（デジタルトランスフォーメンション庁）主導で策定が</a:t>
            </a:r>
            <a:r>
              <a:rPr lang="ja-JP" altLang="en-US" sz="1600" b="1" dirty="0" smtClean="0">
                <a:solidFill>
                  <a:srgbClr val="000000"/>
                </a:solidFill>
                <a:latin typeface="+mn-ea"/>
              </a:rPr>
              <a:t>進められ</a:t>
            </a:r>
            <a:r>
              <a:rPr lang="en-US" altLang="ja-JP" sz="1600" b="1" dirty="0" smtClean="0">
                <a:solidFill>
                  <a:srgbClr val="000000"/>
                </a:solidFill>
                <a:latin typeface="+mn-ea"/>
              </a:rPr>
              <a:t>2018</a:t>
            </a:r>
            <a:r>
              <a:rPr lang="ja-JP" altLang="en-US" sz="1600" b="1" dirty="0">
                <a:solidFill>
                  <a:srgbClr val="000000"/>
                </a:solidFill>
                <a:latin typeface="+mn-ea"/>
              </a:rPr>
              <a:t>年に公表</a:t>
            </a:r>
            <a:r>
              <a:rPr lang="ja-JP" altLang="en-US" sz="1600" b="1" dirty="0" smtClean="0">
                <a:solidFill>
                  <a:srgbClr val="000000"/>
                </a:solidFill>
                <a:latin typeface="+mn-ea"/>
              </a:rPr>
              <a:t>された</a:t>
            </a:r>
            <a:r>
              <a:rPr lang="en-US" altLang="ja-JP" sz="1600" b="1" baseline="30000" dirty="0" smtClean="0">
                <a:solidFill>
                  <a:srgbClr val="000000"/>
                </a:solidFill>
                <a:latin typeface="+mn-ea"/>
              </a:rPr>
              <a:t>1</a:t>
            </a:r>
            <a:endParaRPr lang="ja-JP" altLang="en-US" sz="1600" b="1" baseline="30000" dirty="0">
              <a:solidFill>
                <a:srgbClr val="000000"/>
              </a:solidFill>
              <a:latin typeface="+mn-ea"/>
            </a:endParaRPr>
          </a:p>
          <a:p>
            <a:pPr lvl="0" defTabSz="288000">
              <a:defRPr/>
            </a:pPr>
            <a:endParaRPr lang="ja-JP" altLang="en-US" b="1" dirty="0">
              <a:solidFill>
                <a:srgbClr val="000000"/>
              </a:solidFill>
              <a:latin typeface="Meiryo UI"/>
            </a:endParaRPr>
          </a:p>
        </p:txBody>
      </p:sp>
      <p:sp>
        <p:nvSpPr>
          <p:cNvPr id="19" name="フリーフォーム: 図形 2"/>
          <p:cNvSpPr>
            <a:spLocks noChangeAspect="1"/>
          </p:cNvSpPr>
          <p:nvPr/>
        </p:nvSpPr>
        <p:spPr bwMode="auto">
          <a:xfrm>
            <a:off x="3753796" y="2219745"/>
            <a:ext cx="1190989" cy="1684204"/>
          </a:xfrm>
          <a:custGeom>
            <a:avLst/>
            <a:gdLst>
              <a:gd name="connsiteX0" fmla="*/ 871371 w 871371"/>
              <a:gd name="connsiteY0" fmla="*/ 0 h 1232224"/>
              <a:gd name="connsiteX1" fmla="*/ 871371 w 871371"/>
              <a:gd name="connsiteY1" fmla="*/ 1232224 h 1232224"/>
              <a:gd name="connsiteX2" fmla="*/ 0 w 871371"/>
              <a:gd name="connsiteY2" fmla="*/ 360852 h 1232224"/>
              <a:gd name="connsiteX3" fmla="*/ 70763 w 871371"/>
              <a:gd name="connsiteY3" fmla="*/ 296538 h 1232224"/>
              <a:gd name="connsiteX4" fmla="*/ 767513 w 871371"/>
              <a:gd name="connsiteY4" fmla="*/ 5244 h 1232224"/>
              <a:gd name="connsiteX5" fmla="*/ 871371 w 871371"/>
              <a:gd name="connsiteY5" fmla="*/ 0 h 123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1371" h="1232224">
                <a:moveTo>
                  <a:pt x="871371" y="0"/>
                </a:moveTo>
                <a:lnTo>
                  <a:pt x="871371" y="1232224"/>
                </a:lnTo>
                <a:lnTo>
                  <a:pt x="0" y="360852"/>
                </a:lnTo>
                <a:lnTo>
                  <a:pt x="70763" y="296538"/>
                </a:lnTo>
                <a:cubicBezTo>
                  <a:pt x="264140" y="136949"/>
                  <a:pt x="504263" y="31979"/>
                  <a:pt x="767513" y="5244"/>
                </a:cubicBezTo>
                <a:lnTo>
                  <a:pt x="871371" y="0"/>
                </a:lnTo>
                <a:close/>
              </a:path>
            </a:pathLst>
          </a:custGeom>
          <a:solidFill>
            <a:schemeClr val="accent2">
              <a:lumMod val="90000"/>
              <a:lumOff val="10000"/>
            </a:schemeClr>
          </a:solidFill>
          <a:ln w="28575">
            <a:noFill/>
            <a:round/>
            <a:headEnd/>
            <a:tailEn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20" name="フリーフォーム: 図形 3"/>
          <p:cNvSpPr>
            <a:spLocks noChangeAspect="1"/>
          </p:cNvSpPr>
          <p:nvPr/>
        </p:nvSpPr>
        <p:spPr bwMode="auto">
          <a:xfrm>
            <a:off x="5000723" y="2219745"/>
            <a:ext cx="1190991" cy="1684204"/>
          </a:xfrm>
          <a:custGeom>
            <a:avLst/>
            <a:gdLst>
              <a:gd name="connsiteX0" fmla="*/ 0 w 871372"/>
              <a:gd name="connsiteY0" fmla="*/ 0 h 1232224"/>
              <a:gd name="connsiteX1" fmla="*/ 103858 w 871372"/>
              <a:gd name="connsiteY1" fmla="*/ 5244 h 1232224"/>
              <a:gd name="connsiteX2" fmla="*/ 800608 w 871372"/>
              <a:gd name="connsiteY2" fmla="*/ 296538 h 1232224"/>
              <a:gd name="connsiteX3" fmla="*/ 871372 w 871372"/>
              <a:gd name="connsiteY3" fmla="*/ 360852 h 1232224"/>
              <a:gd name="connsiteX4" fmla="*/ 0 w 871372"/>
              <a:gd name="connsiteY4" fmla="*/ 1232224 h 1232224"/>
              <a:gd name="connsiteX5" fmla="*/ 0 w 871372"/>
              <a:gd name="connsiteY5" fmla="*/ 0 h 123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1372" h="1232224">
                <a:moveTo>
                  <a:pt x="0" y="0"/>
                </a:moveTo>
                <a:lnTo>
                  <a:pt x="103858" y="5244"/>
                </a:lnTo>
                <a:cubicBezTo>
                  <a:pt x="367109" y="31979"/>
                  <a:pt x="607231" y="136949"/>
                  <a:pt x="800608" y="296538"/>
                </a:cubicBezTo>
                <a:lnTo>
                  <a:pt x="871372" y="360852"/>
                </a:lnTo>
                <a:lnTo>
                  <a:pt x="0" y="1232224"/>
                </a:lnTo>
                <a:lnTo>
                  <a:pt x="0" y="0"/>
                </a:lnTo>
                <a:close/>
              </a:path>
            </a:pathLst>
          </a:custGeom>
          <a:solidFill>
            <a:schemeClr val="accent1">
              <a:lumMod val="20000"/>
              <a:lumOff val="80000"/>
            </a:schemeClr>
          </a:solidFill>
          <a:ln w="28575">
            <a:noFill/>
            <a:round/>
            <a:headEnd/>
            <a:tailEn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21" name="フリーフォーム: 図形 4"/>
          <p:cNvSpPr>
            <a:spLocks noChangeAspect="1"/>
          </p:cNvSpPr>
          <p:nvPr/>
        </p:nvSpPr>
        <p:spPr bwMode="auto">
          <a:xfrm>
            <a:off x="3214185" y="2759354"/>
            <a:ext cx="1684204" cy="1190991"/>
          </a:xfrm>
          <a:custGeom>
            <a:avLst/>
            <a:gdLst>
              <a:gd name="connsiteX0" fmla="*/ 360853 w 1232224"/>
              <a:gd name="connsiteY0" fmla="*/ 0 h 871372"/>
              <a:gd name="connsiteX1" fmla="*/ 1232224 w 1232224"/>
              <a:gd name="connsiteY1" fmla="*/ 871372 h 871372"/>
              <a:gd name="connsiteX2" fmla="*/ 0 w 1232224"/>
              <a:gd name="connsiteY2" fmla="*/ 871372 h 871372"/>
              <a:gd name="connsiteX3" fmla="*/ 5244 w 1232224"/>
              <a:gd name="connsiteY3" fmla="*/ 767514 h 871372"/>
              <a:gd name="connsiteX4" fmla="*/ 296538 w 1232224"/>
              <a:gd name="connsiteY4" fmla="*/ 70764 h 871372"/>
              <a:gd name="connsiteX5" fmla="*/ 360853 w 1232224"/>
              <a:gd name="connsiteY5" fmla="*/ 0 h 87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2224" h="871372">
                <a:moveTo>
                  <a:pt x="360853" y="0"/>
                </a:moveTo>
                <a:lnTo>
                  <a:pt x="1232224" y="871372"/>
                </a:lnTo>
                <a:lnTo>
                  <a:pt x="0" y="871372"/>
                </a:lnTo>
                <a:lnTo>
                  <a:pt x="5244" y="767514"/>
                </a:lnTo>
                <a:cubicBezTo>
                  <a:pt x="31979" y="504264"/>
                  <a:pt x="136949" y="264141"/>
                  <a:pt x="296538" y="70764"/>
                </a:cubicBezTo>
                <a:lnTo>
                  <a:pt x="360853" y="0"/>
                </a:lnTo>
                <a:close/>
              </a:path>
            </a:pathLst>
          </a:custGeom>
          <a:solidFill>
            <a:schemeClr val="accent1">
              <a:lumMod val="50000"/>
            </a:schemeClr>
          </a:solidFill>
          <a:ln w="28575">
            <a:noFill/>
            <a:round/>
            <a:headEnd/>
            <a:tailEn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22" name="フリーフォーム: 図形 5"/>
          <p:cNvSpPr>
            <a:spLocks noChangeAspect="1"/>
          </p:cNvSpPr>
          <p:nvPr/>
        </p:nvSpPr>
        <p:spPr bwMode="auto">
          <a:xfrm>
            <a:off x="5056790" y="2759354"/>
            <a:ext cx="1684204" cy="1190991"/>
          </a:xfrm>
          <a:custGeom>
            <a:avLst/>
            <a:gdLst>
              <a:gd name="connsiteX0" fmla="*/ 871372 w 1232224"/>
              <a:gd name="connsiteY0" fmla="*/ 0 h 871372"/>
              <a:gd name="connsiteX1" fmla="*/ 935686 w 1232224"/>
              <a:gd name="connsiteY1" fmla="*/ 70764 h 871372"/>
              <a:gd name="connsiteX2" fmla="*/ 1226980 w 1232224"/>
              <a:gd name="connsiteY2" fmla="*/ 767514 h 871372"/>
              <a:gd name="connsiteX3" fmla="*/ 1232224 w 1232224"/>
              <a:gd name="connsiteY3" fmla="*/ 871372 h 871372"/>
              <a:gd name="connsiteX4" fmla="*/ 0 w 1232224"/>
              <a:gd name="connsiteY4" fmla="*/ 871372 h 871372"/>
              <a:gd name="connsiteX5" fmla="*/ 871372 w 1232224"/>
              <a:gd name="connsiteY5" fmla="*/ 0 h 87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2224" h="871372">
                <a:moveTo>
                  <a:pt x="871372" y="0"/>
                </a:moveTo>
                <a:lnTo>
                  <a:pt x="935686" y="70764"/>
                </a:lnTo>
                <a:cubicBezTo>
                  <a:pt x="1095275" y="264141"/>
                  <a:pt x="1200245" y="504264"/>
                  <a:pt x="1226980" y="767514"/>
                </a:cubicBezTo>
                <a:lnTo>
                  <a:pt x="1232224" y="871372"/>
                </a:lnTo>
                <a:lnTo>
                  <a:pt x="0" y="871372"/>
                </a:lnTo>
                <a:lnTo>
                  <a:pt x="871372" y="0"/>
                </a:lnTo>
                <a:close/>
              </a:path>
            </a:pathLst>
          </a:custGeom>
          <a:solidFill>
            <a:schemeClr val="accent2">
              <a:lumMod val="10000"/>
              <a:lumOff val="90000"/>
            </a:schemeClr>
          </a:solidFill>
          <a:ln w="28575">
            <a:noFill/>
            <a:round/>
            <a:headEnd/>
            <a:tailEn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23" name="フリーフォーム: 図形 6"/>
          <p:cNvSpPr>
            <a:spLocks noChangeAspect="1"/>
          </p:cNvSpPr>
          <p:nvPr/>
        </p:nvSpPr>
        <p:spPr bwMode="auto">
          <a:xfrm>
            <a:off x="3214185" y="4006283"/>
            <a:ext cx="1684204" cy="1190991"/>
          </a:xfrm>
          <a:custGeom>
            <a:avLst/>
            <a:gdLst>
              <a:gd name="connsiteX0" fmla="*/ 0 w 1232224"/>
              <a:gd name="connsiteY0" fmla="*/ 0 h 871372"/>
              <a:gd name="connsiteX1" fmla="*/ 1232224 w 1232224"/>
              <a:gd name="connsiteY1" fmla="*/ 0 h 871372"/>
              <a:gd name="connsiteX2" fmla="*/ 360853 w 1232224"/>
              <a:gd name="connsiteY2" fmla="*/ 871372 h 871372"/>
              <a:gd name="connsiteX3" fmla="*/ 296538 w 1232224"/>
              <a:gd name="connsiteY3" fmla="*/ 800608 h 871372"/>
              <a:gd name="connsiteX4" fmla="*/ 5244 w 1232224"/>
              <a:gd name="connsiteY4" fmla="*/ 103858 h 871372"/>
              <a:gd name="connsiteX5" fmla="*/ 0 w 1232224"/>
              <a:gd name="connsiteY5" fmla="*/ 0 h 87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2224" h="871372">
                <a:moveTo>
                  <a:pt x="0" y="0"/>
                </a:moveTo>
                <a:lnTo>
                  <a:pt x="1232224" y="0"/>
                </a:lnTo>
                <a:lnTo>
                  <a:pt x="360853" y="871372"/>
                </a:lnTo>
                <a:lnTo>
                  <a:pt x="296538" y="800608"/>
                </a:lnTo>
                <a:cubicBezTo>
                  <a:pt x="136949" y="607231"/>
                  <a:pt x="31979" y="367109"/>
                  <a:pt x="5244" y="103858"/>
                </a:cubicBezTo>
                <a:lnTo>
                  <a:pt x="0" y="0"/>
                </a:lnTo>
                <a:close/>
              </a:path>
            </a:pathLst>
          </a:custGeom>
          <a:solidFill>
            <a:schemeClr val="accent2">
              <a:lumMod val="50000"/>
              <a:lumOff val="50000"/>
            </a:schemeClr>
          </a:solidFill>
          <a:ln w="28575">
            <a:noFill/>
            <a:round/>
            <a:headEnd/>
            <a:tailEn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25" name="フリーフォーム: 図形 7"/>
          <p:cNvSpPr>
            <a:spLocks noChangeAspect="1"/>
          </p:cNvSpPr>
          <p:nvPr/>
        </p:nvSpPr>
        <p:spPr bwMode="auto">
          <a:xfrm>
            <a:off x="5056790" y="4006283"/>
            <a:ext cx="1684204" cy="1190991"/>
          </a:xfrm>
          <a:custGeom>
            <a:avLst/>
            <a:gdLst>
              <a:gd name="connsiteX0" fmla="*/ 0 w 1232224"/>
              <a:gd name="connsiteY0" fmla="*/ 0 h 871372"/>
              <a:gd name="connsiteX1" fmla="*/ 1232224 w 1232224"/>
              <a:gd name="connsiteY1" fmla="*/ 0 h 871372"/>
              <a:gd name="connsiteX2" fmla="*/ 1226980 w 1232224"/>
              <a:gd name="connsiteY2" fmla="*/ 103858 h 871372"/>
              <a:gd name="connsiteX3" fmla="*/ 935686 w 1232224"/>
              <a:gd name="connsiteY3" fmla="*/ 800608 h 871372"/>
              <a:gd name="connsiteX4" fmla="*/ 871372 w 1232224"/>
              <a:gd name="connsiteY4" fmla="*/ 871372 h 871372"/>
              <a:gd name="connsiteX5" fmla="*/ 0 w 1232224"/>
              <a:gd name="connsiteY5" fmla="*/ 0 h 87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2224" h="871372">
                <a:moveTo>
                  <a:pt x="0" y="0"/>
                </a:moveTo>
                <a:lnTo>
                  <a:pt x="1232224" y="0"/>
                </a:lnTo>
                <a:lnTo>
                  <a:pt x="1226980" y="103858"/>
                </a:lnTo>
                <a:cubicBezTo>
                  <a:pt x="1200245" y="367109"/>
                  <a:pt x="1095275" y="607231"/>
                  <a:pt x="935686" y="800608"/>
                </a:cubicBezTo>
                <a:lnTo>
                  <a:pt x="871372" y="871372"/>
                </a:lnTo>
                <a:lnTo>
                  <a:pt x="0" y="0"/>
                </a:lnTo>
                <a:close/>
              </a:path>
            </a:pathLst>
          </a:custGeom>
          <a:solidFill>
            <a:schemeClr val="accent1">
              <a:lumMod val="40000"/>
              <a:lumOff val="60000"/>
            </a:schemeClr>
          </a:solidFill>
          <a:ln w="28575">
            <a:noFill/>
            <a:round/>
            <a:headEnd/>
            <a:tailEn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26" name="フリーフォーム: 図形 8"/>
          <p:cNvSpPr>
            <a:spLocks noChangeAspect="1"/>
          </p:cNvSpPr>
          <p:nvPr/>
        </p:nvSpPr>
        <p:spPr bwMode="auto">
          <a:xfrm>
            <a:off x="3753796" y="4062350"/>
            <a:ext cx="1190989" cy="1684204"/>
          </a:xfrm>
          <a:custGeom>
            <a:avLst/>
            <a:gdLst>
              <a:gd name="connsiteX0" fmla="*/ 871371 w 871371"/>
              <a:gd name="connsiteY0" fmla="*/ 0 h 1232224"/>
              <a:gd name="connsiteX1" fmla="*/ 871371 w 871371"/>
              <a:gd name="connsiteY1" fmla="*/ 1232224 h 1232224"/>
              <a:gd name="connsiteX2" fmla="*/ 767513 w 871371"/>
              <a:gd name="connsiteY2" fmla="*/ 1226980 h 1232224"/>
              <a:gd name="connsiteX3" fmla="*/ 70763 w 871371"/>
              <a:gd name="connsiteY3" fmla="*/ 935686 h 1232224"/>
              <a:gd name="connsiteX4" fmla="*/ 0 w 871371"/>
              <a:gd name="connsiteY4" fmla="*/ 871372 h 1232224"/>
              <a:gd name="connsiteX5" fmla="*/ 871371 w 871371"/>
              <a:gd name="connsiteY5" fmla="*/ 0 h 123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1371" h="1232224">
                <a:moveTo>
                  <a:pt x="871371" y="0"/>
                </a:moveTo>
                <a:lnTo>
                  <a:pt x="871371" y="1232224"/>
                </a:lnTo>
                <a:lnTo>
                  <a:pt x="767513" y="1226980"/>
                </a:lnTo>
                <a:cubicBezTo>
                  <a:pt x="504263" y="1200245"/>
                  <a:pt x="264140" y="1095275"/>
                  <a:pt x="70763" y="935686"/>
                </a:cubicBezTo>
                <a:lnTo>
                  <a:pt x="0" y="871372"/>
                </a:lnTo>
                <a:lnTo>
                  <a:pt x="871371" y="0"/>
                </a:lnTo>
                <a:close/>
              </a:path>
            </a:pathLst>
          </a:custGeom>
          <a:solidFill>
            <a:schemeClr val="accent1">
              <a:lumMod val="60000"/>
              <a:lumOff val="40000"/>
            </a:schemeClr>
          </a:solidFill>
          <a:ln w="28575">
            <a:noFill/>
            <a:round/>
            <a:headEnd/>
            <a:tailEn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39" name="フリーフォーム: 図形 9"/>
          <p:cNvSpPr>
            <a:spLocks noChangeAspect="1"/>
          </p:cNvSpPr>
          <p:nvPr/>
        </p:nvSpPr>
        <p:spPr bwMode="auto">
          <a:xfrm>
            <a:off x="5000723" y="4062350"/>
            <a:ext cx="1190991" cy="1684204"/>
          </a:xfrm>
          <a:custGeom>
            <a:avLst/>
            <a:gdLst>
              <a:gd name="connsiteX0" fmla="*/ 0 w 871372"/>
              <a:gd name="connsiteY0" fmla="*/ 0 h 1232224"/>
              <a:gd name="connsiteX1" fmla="*/ 871372 w 871372"/>
              <a:gd name="connsiteY1" fmla="*/ 871372 h 1232224"/>
              <a:gd name="connsiteX2" fmla="*/ 800608 w 871372"/>
              <a:gd name="connsiteY2" fmla="*/ 935686 h 1232224"/>
              <a:gd name="connsiteX3" fmla="*/ 103858 w 871372"/>
              <a:gd name="connsiteY3" fmla="*/ 1226980 h 1232224"/>
              <a:gd name="connsiteX4" fmla="*/ 0 w 871372"/>
              <a:gd name="connsiteY4" fmla="*/ 1232224 h 1232224"/>
              <a:gd name="connsiteX5" fmla="*/ 0 w 871372"/>
              <a:gd name="connsiteY5" fmla="*/ 0 h 123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1372" h="1232224">
                <a:moveTo>
                  <a:pt x="0" y="0"/>
                </a:moveTo>
                <a:lnTo>
                  <a:pt x="871372" y="871372"/>
                </a:lnTo>
                <a:lnTo>
                  <a:pt x="800608" y="935686"/>
                </a:lnTo>
                <a:cubicBezTo>
                  <a:pt x="607231" y="1095275"/>
                  <a:pt x="367109" y="1200245"/>
                  <a:pt x="103858" y="1226980"/>
                </a:cubicBezTo>
                <a:lnTo>
                  <a:pt x="0" y="1232224"/>
                </a:lnTo>
                <a:lnTo>
                  <a:pt x="0" y="0"/>
                </a:lnTo>
                <a:close/>
              </a:path>
            </a:pathLst>
          </a:custGeom>
          <a:solidFill>
            <a:schemeClr val="accent2">
              <a:lumMod val="25000"/>
              <a:lumOff val="75000"/>
            </a:schemeClr>
          </a:solidFill>
          <a:ln w="28575">
            <a:noFill/>
            <a:round/>
            <a:headEnd/>
            <a:tailEn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40" name="線吹き出し 2 39"/>
          <p:cNvSpPr/>
          <p:nvPr/>
        </p:nvSpPr>
        <p:spPr>
          <a:xfrm>
            <a:off x="6707970" y="2143711"/>
            <a:ext cx="2750820" cy="691278"/>
          </a:xfrm>
          <a:prstGeom prst="callout2">
            <a:avLst>
              <a:gd name="adj1" fmla="val 18750"/>
              <a:gd name="adj2" fmla="val -8333"/>
              <a:gd name="adj3" fmla="val 18750"/>
              <a:gd name="adj4" fmla="val -16667"/>
              <a:gd name="adj5" fmla="val 63320"/>
              <a:gd name="adj6" fmla="val -25415"/>
            </a:avLst>
          </a:prstGeom>
          <a:solidFill>
            <a:schemeClr val="accent2">
              <a:lumMod val="10000"/>
              <a:lumOff val="90000"/>
            </a:schemeClr>
          </a:solidFill>
          <a:ln w="3175">
            <a:solidFill>
              <a:schemeClr val="accent2">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70F26">
                    <a:lumMod val="75000"/>
                    <a:lumOff val="25000"/>
                  </a:srgbClr>
                </a:solidFill>
                <a:effectLst/>
                <a:uLnTx/>
                <a:uFillTx/>
                <a:latin typeface="+mn-ea"/>
                <a:cs typeface="+mn-cs"/>
              </a:rPr>
              <a:t>ユーザー中心</a:t>
            </a:r>
            <a:r>
              <a:rPr kumimoji="1" lang="ja-JP" altLang="en-US" sz="1000" b="0" i="0" u="none" strike="noStrike" kern="1200" cap="none" spc="0" normalizeH="0" baseline="0" noProof="0" dirty="0">
                <a:ln>
                  <a:noFill/>
                </a:ln>
                <a:solidFill>
                  <a:srgbClr val="000000"/>
                </a:solidFill>
                <a:effectLst/>
                <a:uLnTx/>
                <a:uFillTx/>
                <a:latin typeface="+mn-ea"/>
                <a:cs typeface="+mn-cs"/>
              </a:rPr>
              <a:t>：個人と組織が簡単かつ信頼された方法でデジタルサービスにアクセスすることを保証する。特に個人には、デジタル</a:t>
            </a:r>
            <a:r>
              <a:rPr kumimoji="1" lang="en-US" altLang="ja-JP" sz="1000" b="0" i="0" u="none" strike="noStrike" kern="1200" cap="none" spc="0" normalizeH="0" baseline="0" noProof="0" dirty="0">
                <a:ln>
                  <a:noFill/>
                </a:ln>
                <a:solidFill>
                  <a:srgbClr val="000000"/>
                </a:solidFill>
                <a:effectLst/>
                <a:uLnTx/>
                <a:uFillTx/>
                <a:latin typeface="+mn-ea"/>
                <a:cs typeface="+mn-cs"/>
              </a:rPr>
              <a:t>ID</a:t>
            </a:r>
            <a:r>
              <a:rPr kumimoji="1" lang="ja-JP" altLang="en-US" sz="1000" b="0" i="0" u="none" strike="noStrike" kern="1200" cap="none" spc="0" normalizeH="0" baseline="0" noProof="0" dirty="0">
                <a:ln>
                  <a:noFill/>
                </a:ln>
                <a:solidFill>
                  <a:srgbClr val="000000"/>
                </a:solidFill>
                <a:effectLst/>
                <a:uLnTx/>
                <a:uFillTx/>
                <a:latin typeface="+mn-ea"/>
                <a:cs typeface="+mn-cs"/>
              </a:rPr>
              <a:t>プロバイダーやサービスプロバイダーを柔軟に選択できるようにする必要がある</a:t>
            </a:r>
          </a:p>
        </p:txBody>
      </p:sp>
      <p:sp>
        <p:nvSpPr>
          <p:cNvPr id="41" name="線吹き出し 2 40"/>
          <p:cNvSpPr/>
          <p:nvPr/>
        </p:nvSpPr>
        <p:spPr>
          <a:xfrm>
            <a:off x="7073730" y="3244716"/>
            <a:ext cx="2500781" cy="870371"/>
          </a:xfrm>
          <a:prstGeom prst="callout2">
            <a:avLst>
              <a:gd name="adj1" fmla="val 18750"/>
              <a:gd name="adj2" fmla="val -8333"/>
              <a:gd name="adj3" fmla="val 18750"/>
              <a:gd name="adj4" fmla="val -16667"/>
              <a:gd name="adj5" fmla="val 26319"/>
              <a:gd name="adj6" fmla="val -18587"/>
            </a:avLst>
          </a:prstGeom>
          <a:solidFill>
            <a:schemeClr val="accent2">
              <a:lumMod val="10000"/>
              <a:lumOff val="90000"/>
            </a:schemeClr>
          </a:solidFill>
          <a:ln w="3175">
            <a:solidFill>
              <a:schemeClr val="accent2">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70F26">
                    <a:lumMod val="75000"/>
                    <a:lumOff val="25000"/>
                  </a:srgbClr>
                </a:solidFill>
                <a:effectLst/>
                <a:uLnTx/>
                <a:uFillTx/>
                <a:latin typeface="+mn-ea"/>
                <a:cs typeface="+mn-cs"/>
              </a:rPr>
              <a:t>自主性と透明性</a:t>
            </a:r>
            <a:r>
              <a:rPr kumimoji="1" lang="ja-JP" altLang="en-US" sz="1000" b="0" i="0" u="none" strike="noStrike" kern="1200" cap="none" spc="0" normalizeH="0" baseline="0" noProof="0" dirty="0">
                <a:ln>
                  <a:noFill/>
                </a:ln>
                <a:solidFill>
                  <a:srgbClr val="000000"/>
                </a:solidFill>
                <a:effectLst/>
                <a:uLnTx/>
                <a:uFillTx/>
                <a:latin typeface="+mn-ea"/>
                <a:cs typeface="+mn-cs"/>
              </a:rPr>
              <a:t>：デジタル</a:t>
            </a:r>
            <a:r>
              <a:rPr kumimoji="1" lang="en-US" altLang="ja-JP" sz="1000" b="0" i="0" u="none" strike="noStrike" kern="1200" cap="none" spc="0" normalizeH="0" baseline="0" noProof="0" dirty="0">
                <a:ln>
                  <a:noFill/>
                </a:ln>
                <a:solidFill>
                  <a:srgbClr val="000000"/>
                </a:solidFill>
                <a:effectLst/>
                <a:uLnTx/>
                <a:uFillTx/>
                <a:latin typeface="+mn-ea"/>
                <a:cs typeface="+mn-cs"/>
              </a:rPr>
              <a:t>ID</a:t>
            </a:r>
            <a:r>
              <a:rPr kumimoji="1" lang="ja-JP" altLang="en-US" sz="1000" b="0" i="0" u="none" strike="noStrike" kern="1200" cap="none" spc="0" normalizeH="0" baseline="0" noProof="0" dirty="0" err="1">
                <a:ln>
                  <a:noFill/>
                </a:ln>
                <a:solidFill>
                  <a:srgbClr val="000000"/>
                </a:solidFill>
                <a:effectLst/>
                <a:uLnTx/>
                <a:uFillTx/>
                <a:latin typeface="+mn-ea"/>
                <a:cs typeface="+mn-cs"/>
              </a:rPr>
              <a:t>への</a:t>
            </a:r>
            <a:r>
              <a:rPr kumimoji="1" lang="ja-JP" altLang="en-US" sz="1000" b="0" i="0" u="none" strike="noStrike" kern="1200" cap="none" spc="0" normalizeH="0" baseline="0" noProof="0" dirty="0">
                <a:ln>
                  <a:noFill/>
                </a:ln>
                <a:solidFill>
                  <a:srgbClr val="000000"/>
                </a:solidFill>
                <a:effectLst/>
                <a:uLnTx/>
                <a:uFillTx/>
                <a:latin typeface="+mn-ea"/>
                <a:cs typeface="+mn-cs"/>
              </a:rPr>
              <a:t>アクセスと使用に関するコントロールを個人に与える。また認定参加者はクレデンシャルの使用を記録し、権限を与えられた者のみが記録にアクセスできるようにすることを義務付ける</a:t>
            </a:r>
          </a:p>
        </p:txBody>
      </p:sp>
      <p:sp>
        <p:nvSpPr>
          <p:cNvPr id="42" name="線吹き出し 2 41"/>
          <p:cNvSpPr/>
          <p:nvPr/>
        </p:nvSpPr>
        <p:spPr>
          <a:xfrm>
            <a:off x="7073730" y="4549082"/>
            <a:ext cx="2750820" cy="624840"/>
          </a:xfrm>
          <a:prstGeom prst="callout2">
            <a:avLst>
              <a:gd name="adj1" fmla="val 18750"/>
              <a:gd name="adj2" fmla="val -8333"/>
              <a:gd name="adj3" fmla="val 18751"/>
              <a:gd name="adj4" fmla="val -12900"/>
              <a:gd name="adj5" fmla="val 2987"/>
              <a:gd name="adj6" fmla="val -16030"/>
            </a:avLst>
          </a:prstGeom>
          <a:solidFill>
            <a:schemeClr val="accent2">
              <a:lumMod val="10000"/>
              <a:lumOff val="90000"/>
            </a:schemeClr>
          </a:solidFill>
          <a:ln w="3175">
            <a:solidFill>
              <a:schemeClr val="accent2">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70F26">
                    <a:lumMod val="75000"/>
                    <a:lumOff val="25000"/>
                  </a:srgbClr>
                </a:solidFill>
                <a:effectLst/>
                <a:uLnTx/>
                <a:uFillTx/>
                <a:latin typeface="+mn-ea"/>
                <a:cs typeface="+mn-cs"/>
              </a:rPr>
              <a:t>サービス提供に重点</a:t>
            </a:r>
            <a:r>
              <a:rPr kumimoji="1" lang="ja-JP" altLang="en-US" sz="1000" b="0" i="0" u="none" strike="noStrike" kern="1200" cap="none" spc="0" normalizeH="0" baseline="0" noProof="0" dirty="0">
                <a:ln>
                  <a:noFill/>
                </a:ln>
                <a:solidFill>
                  <a:srgbClr val="000000"/>
                </a:solidFill>
                <a:effectLst/>
                <a:uLnTx/>
                <a:uFillTx/>
                <a:latin typeface="+mn-ea"/>
                <a:cs typeface="+mn-cs"/>
              </a:rPr>
              <a:t>：認定参加者はユーザーに選択肢と利便性を提供する必要があり、またコストはどの利用者にとっても中立であるべきである</a:t>
            </a:r>
          </a:p>
        </p:txBody>
      </p:sp>
      <p:sp>
        <p:nvSpPr>
          <p:cNvPr id="43" name="線吹き出し 2 42"/>
          <p:cNvSpPr/>
          <p:nvPr/>
        </p:nvSpPr>
        <p:spPr>
          <a:xfrm>
            <a:off x="6380310" y="5504166"/>
            <a:ext cx="2750820" cy="744122"/>
          </a:xfrm>
          <a:prstGeom prst="callout2">
            <a:avLst>
              <a:gd name="adj1" fmla="val 18750"/>
              <a:gd name="adj2" fmla="val -8333"/>
              <a:gd name="adj3" fmla="val 18750"/>
              <a:gd name="adj4" fmla="val -16667"/>
              <a:gd name="adj5" fmla="val -7732"/>
              <a:gd name="adj6" fmla="val -22994"/>
            </a:avLst>
          </a:prstGeom>
          <a:solidFill>
            <a:schemeClr val="accent2">
              <a:lumMod val="10000"/>
              <a:lumOff val="90000"/>
            </a:schemeClr>
          </a:solidFill>
          <a:ln w="3175">
            <a:solidFill>
              <a:schemeClr val="accent2">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70F26">
                    <a:lumMod val="75000"/>
                    <a:lumOff val="25000"/>
                  </a:srgbClr>
                </a:solidFill>
                <a:effectLst/>
                <a:uLnTx/>
                <a:uFillTx/>
                <a:latin typeface="+mn-ea"/>
                <a:cs typeface="+mn-cs"/>
              </a:rPr>
              <a:t>プライバシーの向上</a:t>
            </a:r>
            <a:r>
              <a:rPr kumimoji="1" lang="ja-JP" altLang="en-US" sz="1000" b="0" i="0" u="none" strike="noStrike" kern="1200" cap="none" spc="0" normalizeH="0" baseline="0" noProof="0" dirty="0">
                <a:ln>
                  <a:noFill/>
                </a:ln>
                <a:solidFill>
                  <a:srgbClr val="000000"/>
                </a:solidFill>
                <a:effectLst/>
                <a:uLnTx/>
                <a:uFillTx/>
                <a:latin typeface="+mn-ea"/>
                <a:cs typeface="+mn-cs"/>
              </a:rPr>
              <a:t>：認定参加者がユーザーの個人情報を収集、開示する際は、ユーザー同意を得て、プライバシー法等の慣行に則っていることを保証する必要がある</a:t>
            </a:r>
          </a:p>
        </p:txBody>
      </p:sp>
      <p:sp>
        <p:nvSpPr>
          <p:cNvPr id="44" name="線吹き出し 2 43"/>
          <p:cNvSpPr/>
          <p:nvPr/>
        </p:nvSpPr>
        <p:spPr>
          <a:xfrm>
            <a:off x="463365" y="2161938"/>
            <a:ext cx="2750820" cy="691278"/>
          </a:xfrm>
          <a:prstGeom prst="callout2">
            <a:avLst>
              <a:gd name="adj1" fmla="val 18751"/>
              <a:gd name="adj2" fmla="val 103578"/>
              <a:gd name="adj3" fmla="val 18751"/>
              <a:gd name="adj4" fmla="val 111588"/>
              <a:gd name="adj5" fmla="val 49259"/>
              <a:gd name="adj6" fmla="val 123318"/>
            </a:avLst>
          </a:prstGeom>
          <a:solidFill>
            <a:schemeClr val="accent2">
              <a:lumMod val="10000"/>
              <a:lumOff val="90000"/>
            </a:schemeClr>
          </a:solidFill>
          <a:ln w="3175">
            <a:solidFill>
              <a:schemeClr val="accent2">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70F26">
                    <a:lumMod val="75000"/>
                    <a:lumOff val="25000"/>
                  </a:srgbClr>
                </a:solidFill>
                <a:effectLst/>
                <a:uLnTx/>
                <a:uFillTx/>
                <a:latin typeface="+mn-ea"/>
                <a:cs typeface="+mn-cs"/>
              </a:rPr>
              <a:t>適応性</a:t>
            </a:r>
            <a:r>
              <a:rPr kumimoji="1" lang="ja-JP" altLang="en-US" sz="1000" b="0" i="0" u="none" strike="noStrike" kern="1200" cap="none" spc="0" normalizeH="0" baseline="0" noProof="0" dirty="0">
                <a:ln>
                  <a:noFill/>
                </a:ln>
                <a:solidFill>
                  <a:srgbClr val="000000"/>
                </a:solidFill>
                <a:effectLst/>
                <a:uLnTx/>
                <a:uFillTx/>
                <a:latin typeface="+mn-ea"/>
                <a:cs typeface="+mn-cs"/>
              </a:rPr>
              <a:t>：このフレームワーク進化するコミュニティの期待やビジネス、技術、法律、社会的ニーズの変化に迅速に対応できるように、適応性と柔軟性を備えている必要がある</a:t>
            </a:r>
            <a:endParaRPr kumimoji="1" lang="en-US" altLang="ja-JP" sz="1000" b="0" i="0" u="none" strike="noStrike" kern="1200" cap="none" spc="0" normalizeH="0" baseline="0" noProof="0" dirty="0">
              <a:ln>
                <a:noFill/>
              </a:ln>
              <a:solidFill>
                <a:srgbClr val="000000"/>
              </a:solidFill>
              <a:effectLst/>
              <a:uLnTx/>
              <a:uFillTx/>
              <a:latin typeface="+mn-ea"/>
              <a:cs typeface="+mn-cs"/>
            </a:endParaRPr>
          </a:p>
        </p:txBody>
      </p:sp>
      <p:sp>
        <p:nvSpPr>
          <p:cNvPr id="45" name="線吹き出し 2 44"/>
          <p:cNvSpPr/>
          <p:nvPr/>
        </p:nvSpPr>
        <p:spPr>
          <a:xfrm>
            <a:off x="331488" y="3246910"/>
            <a:ext cx="2516935" cy="870371"/>
          </a:xfrm>
          <a:prstGeom prst="callout2">
            <a:avLst>
              <a:gd name="adj1" fmla="val 18751"/>
              <a:gd name="adj2" fmla="val 103578"/>
              <a:gd name="adj3" fmla="val 18751"/>
              <a:gd name="adj4" fmla="val 111588"/>
              <a:gd name="adj5" fmla="val 31854"/>
              <a:gd name="adj6" fmla="val 115750"/>
            </a:avLst>
          </a:prstGeom>
          <a:solidFill>
            <a:schemeClr val="accent2">
              <a:lumMod val="10000"/>
              <a:lumOff val="90000"/>
            </a:schemeClr>
          </a:solidFill>
          <a:ln w="3175">
            <a:solidFill>
              <a:schemeClr val="accent2">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70F26">
                    <a:lumMod val="75000"/>
                    <a:lumOff val="25000"/>
                  </a:srgbClr>
                </a:solidFill>
                <a:effectLst/>
                <a:uLnTx/>
                <a:uFillTx/>
                <a:latin typeface="+mn-ea"/>
                <a:cs typeface="+mn-cs"/>
              </a:rPr>
              <a:t>共同作業</a:t>
            </a:r>
            <a:r>
              <a:rPr kumimoji="1" lang="ja-JP" altLang="en-US" sz="1000" b="0" i="0" u="none" strike="noStrike" kern="1200" cap="none" spc="0" normalizeH="0" baseline="0" noProof="0" dirty="0">
                <a:ln>
                  <a:noFill/>
                </a:ln>
                <a:solidFill>
                  <a:srgbClr val="000000"/>
                </a:solidFill>
                <a:effectLst/>
                <a:uLnTx/>
                <a:uFillTx/>
                <a:latin typeface="+mn-ea"/>
                <a:cs typeface="+mn-cs"/>
              </a:rPr>
              <a:t>：政府と企業のそれぞれの長所と専門性が最適に活用できるように、公共部門、民間部門、そしてより広いコミュニティ間の活発なコラボレーションを奨励すること</a:t>
            </a:r>
          </a:p>
        </p:txBody>
      </p:sp>
      <p:sp>
        <p:nvSpPr>
          <p:cNvPr id="46" name="線吹き出し 2 45"/>
          <p:cNvSpPr/>
          <p:nvPr/>
        </p:nvSpPr>
        <p:spPr>
          <a:xfrm>
            <a:off x="247339" y="4549082"/>
            <a:ext cx="2601086" cy="624840"/>
          </a:xfrm>
          <a:prstGeom prst="callout2">
            <a:avLst>
              <a:gd name="adj1" fmla="val 18751"/>
              <a:gd name="adj2" fmla="val 103578"/>
              <a:gd name="adj3" fmla="val 18751"/>
              <a:gd name="adj4" fmla="val 111588"/>
              <a:gd name="adj5" fmla="val -2320"/>
              <a:gd name="adj6" fmla="val 116506"/>
            </a:avLst>
          </a:prstGeom>
          <a:solidFill>
            <a:schemeClr val="accent2">
              <a:lumMod val="10000"/>
              <a:lumOff val="90000"/>
            </a:schemeClr>
          </a:solidFill>
          <a:ln w="3175">
            <a:solidFill>
              <a:schemeClr val="accent2">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70F26">
                    <a:lumMod val="75000"/>
                    <a:lumOff val="25000"/>
                  </a:srgbClr>
                </a:solidFill>
                <a:effectLst/>
                <a:uLnTx/>
                <a:uFillTx/>
                <a:latin typeface="+mn-ea"/>
                <a:cs typeface="+mn-cs"/>
              </a:rPr>
              <a:t>相互運用性</a:t>
            </a:r>
            <a:r>
              <a:rPr kumimoji="1" lang="ja-JP" altLang="en-US" sz="1000" b="0" i="0" u="none" strike="noStrike" kern="1200" cap="none" spc="0" normalizeH="0" baseline="0" noProof="0" dirty="0">
                <a:ln>
                  <a:noFill/>
                </a:ln>
                <a:solidFill>
                  <a:srgbClr val="000000"/>
                </a:solidFill>
                <a:effectLst/>
                <a:uLnTx/>
                <a:uFillTx/>
                <a:latin typeface="+mn-ea"/>
                <a:cs typeface="+mn-cs"/>
              </a:rPr>
              <a:t>：他のトラストフレームワークや国内外の</a:t>
            </a:r>
            <a:r>
              <a:rPr kumimoji="1" lang="en-US" altLang="ja-JP" sz="1000" b="0" i="0" u="none" strike="noStrike" kern="1200" cap="none" spc="0" normalizeH="0" baseline="0" noProof="0" dirty="0">
                <a:ln>
                  <a:noFill/>
                </a:ln>
                <a:solidFill>
                  <a:srgbClr val="000000"/>
                </a:solidFill>
                <a:effectLst/>
                <a:uLnTx/>
                <a:uFillTx/>
                <a:latin typeface="+mn-ea"/>
                <a:cs typeface="+mn-cs"/>
              </a:rPr>
              <a:t>ID</a:t>
            </a:r>
            <a:r>
              <a:rPr kumimoji="1" lang="ja-JP" altLang="en-US" sz="1000" b="0" i="0" u="none" strike="noStrike" kern="1200" cap="none" spc="0" normalizeH="0" baseline="0" noProof="0" dirty="0">
                <a:ln>
                  <a:noFill/>
                </a:ln>
                <a:solidFill>
                  <a:srgbClr val="000000"/>
                </a:solidFill>
                <a:effectLst/>
                <a:uLnTx/>
                <a:uFillTx/>
                <a:latin typeface="+mn-ea"/>
                <a:cs typeface="+mn-cs"/>
              </a:rPr>
              <a:t>サービスと相互接続し、エコシステムの利点が最大限に個人と機関に行き渡るようにする</a:t>
            </a:r>
          </a:p>
        </p:txBody>
      </p:sp>
      <p:sp>
        <p:nvSpPr>
          <p:cNvPr id="47" name="線吹き出し 2 46"/>
          <p:cNvSpPr/>
          <p:nvPr/>
        </p:nvSpPr>
        <p:spPr>
          <a:xfrm>
            <a:off x="791028" y="5504166"/>
            <a:ext cx="2750820" cy="744122"/>
          </a:xfrm>
          <a:prstGeom prst="callout2">
            <a:avLst>
              <a:gd name="adj1" fmla="val 18751"/>
              <a:gd name="adj2" fmla="val 103578"/>
              <a:gd name="adj3" fmla="val 18751"/>
              <a:gd name="adj4" fmla="val 111588"/>
              <a:gd name="adj5" fmla="val 79"/>
              <a:gd name="adj6" fmla="val 117323"/>
            </a:avLst>
          </a:prstGeom>
          <a:solidFill>
            <a:schemeClr val="accent2">
              <a:lumMod val="10000"/>
              <a:lumOff val="90000"/>
            </a:schemeClr>
          </a:solidFill>
          <a:ln w="3175">
            <a:solidFill>
              <a:schemeClr val="accent2">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srgbClr val="070F26">
                    <a:lumMod val="75000"/>
                    <a:lumOff val="25000"/>
                  </a:srgbClr>
                </a:solidFill>
                <a:effectLst/>
                <a:uLnTx/>
                <a:uFillTx/>
                <a:latin typeface="+mn-ea"/>
                <a:cs typeface="+mn-cs"/>
              </a:rPr>
              <a:t>セキュアかつレジリエント</a:t>
            </a:r>
            <a:r>
              <a:rPr kumimoji="1" lang="ja-JP" altLang="en-US" sz="1000" b="0" i="0" u="none" strike="noStrike" kern="1200" cap="none" spc="0" normalizeH="0" baseline="0" noProof="0" dirty="0">
                <a:ln>
                  <a:noFill/>
                </a:ln>
                <a:solidFill>
                  <a:srgbClr val="000000"/>
                </a:solidFill>
                <a:effectLst/>
                <a:uLnTx/>
                <a:uFillTx/>
                <a:latin typeface="+mn-ea"/>
                <a:cs typeface="+mn-cs"/>
              </a:rPr>
              <a:t>：ユーザーの個人情報は外部の脅威から保護され、安全でなければならない。認定参加者は政府の厳しいセキュリティ基準を満たし、リスクの特定と軽減を行うことを保証する必要がある</a:t>
            </a:r>
          </a:p>
        </p:txBody>
      </p:sp>
      <p:sp>
        <p:nvSpPr>
          <p:cNvPr id="48" name="正方形/長方形 47"/>
          <p:cNvSpPr>
            <a:spLocks noChangeAspect="1"/>
          </p:cNvSpPr>
          <p:nvPr/>
        </p:nvSpPr>
        <p:spPr>
          <a:xfrm>
            <a:off x="5056790" y="2553733"/>
            <a:ext cx="85103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n-ea"/>
                <a:cs typeface="+mn-cs"/>
              </a:rPr>
              <a:t>‍User-Centric</a:t>
            </a:r>
            <a:endParaRPr kumimoji="1" lang="ja-JP" altLang="en-US" sz="1200" b="1" i="0" u="none" strike="noStrike" kern="1200" cap="none" spc="0" normalizeH="0" baseline="0" noProof="0" dirty="0">
              <a:ln>
                <a:noFill/>
              </a:ln>
              <a:solidFill>
                <a:srgbClr val="000000"/>
              </a:solidFill>
              <a:effectLst/>
              <a:uLnTx/>
              <a:uFillTx/>
              <a:latin typeface="+mn-ea"/>
              <a:cs typeface="+mn-cs"/>
            </a:endParaRPr>
          </a:p>
        </p:txBody>
      </p:sp>
      <p:sp>
        <p:nvSpPr>
          <p:cNvPr id="49" name="正方形/長方形 48"/>
          <p:cNvSpPr>
            <a:spLocks noChangeAspect="1"/>
          </p:cNvSpPr>
          <p:nvPr/>
        </p:nvSpPr>
        <p:spPr>
          <a:xfrm>
            <a:off x="5544544" y="3343595"/>
            <a:ext cx="131630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n-ea"/>
                <a:cs typeface="+mn-cs"/>
              </a:rPr>
              <a:t>Voluntary and Transparent</a:t>
            </a:r>
            <a:endParaRPr kumimoji="1" lang="ja-JP" altLang="en-US" sz="1200" b="1" i="0" u="none" strike="noStrike" kern="1200" cap="none" spc="0" normalizeH="0" baseline="0" noProof="0" dirty="0">
              <a:ln>
                <a:noFill/>
              </a:ln>
              <a:solidFill>
                <a:srgbClr val="000000"/>
              </a:solidFill>
              <a:effectLst/>
              <a:uLnTx/>
              <a:uFillTx/>
              <a:latin typeface="+mn-ea"/>
              <a:cs typeface="+mn-cs"/>
            </a:endParaRPr>
          </a:p>
        </p:txBody>
      </p:sp>
      <p:sp>
        <p:nvSpPr>
          <p:cNvPr id="50" name="正方形/長方形 49"/>
          <p:cNvSpPr/>
          <p:nvPr/>
        </p:nvSpPr>
        <p:spPr>
          <a:xfrm>
            <a:off x="5627347" y="4050366"/>
            <a:ext cx="124060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srgbClr val="000000"/>
                </a:solidFill>
                <a:effectLst/>
                <a:uLnTx/>
                <a:uFillTx/>
                <a:latin typeface="+mn-ea"/>
                <a:cs typeface="+mn-cs"/>
              </a:rPr>
              <a:t>Service Delivery-Focused</a:t>
            </a:r>
            <a:endParaRPr kumimoji="1" lang="ja-JP" altLang="en-US" sz="1200" b="1" i="0" u="none" strike="noStrike" kern="1200" cap="none" spc="0" normalizeH="0" baseline="0" noProof="0" dirty="0">
              <a:ln>
                <a:noFill/>
              </a:ln>
              <a:solidFill>
                <a:srgbClr val="000000"/>
              </a:solidFill>
              <a:effectLst/>
              <a:uLnTx/>
              <a:uFillTx/>
              <a:latin typeface="+mn-ea"/>
              <a:cs typeface="+mn-cs"/>
            </a:endParaRPr>
          </a:p>
        </p:txBody>
      </p:sp>
      <p:sp>
        <p:nvSpPr>
          <p:cNvPr id="51" name="正方形/長方形 50"/>
          <p:cNvSpPr/>
          <p:nvPr/>
        </p:nvSpPr>
        <p:spPr>
          <a:xfrm>
            <a:off x="5056790" y="4880399"/>
            <a:ext cx="107207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n-ea"/>
                <a:cs typeface="+mn-cs"/>
              </a:rPr>
              <a:t>Privacy-Enhancing</a:t>
            </a:r>
            <a:endParaRPr kumimoji="1" lang="ja-JP" altLang="en-US" sz="1200" b="1" i="0" u="none" strike="noStrike" kern="1200" cap="none" spc="0" normalizeH="0" baseline="0" noProof="0" dirty="0">
              <a:ln>
                <a:noFill/>
              </a:ln>
              <a:solidFill>
                <a:srgbClr val="000000"/>
              </a:solidFill>
              <a:effectLst/>
              <a:uLnTx/>
              <a:uFillTx/>
              <a:latin typeface="+mn-ea"/>
              <a:cs typeface="+mn-cs"/>
            </a:endParaRPr>
          </a:p>
        </p:txBody>
      </p:sp>
      <p:sp>
        <p:nvSpPr>
          <p:cNvPr id="52" name="正方形/長方形 51"/>
          <p:cNvSpPr/>
          <p:nvPr/>
        </p:nvSpPr>
        <p:spPr>
          <a:xfrm>
            <a:off x="4081459" y="4788066"/>
            <a:ext cx="916397"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n-ea"/>
                <a:cs typeface="+mn-cs"/>
              </a:rPr>
              <a:t>Secure and Resilient</a:t>
            </a:r>
            <a:endParaRPr kumimoji="1" lang="ja-JP" altLang="en-US" sz="1200" b="1" i="0" u="none" strike="noStrike" kern="1200" cap="none" spc="0" normalizeH="0" baseline="0" noProof="0" dirty="0">
              <a:ln>
                <a:noFill/>
              </a:ln>
              <a:solidFill>
                <a:srgbClr val="000000"/>
              </a:solidFill>
              <a:effectLst/>
              <a:uLnTx/>
              <a:uFillTx/>
              <a:latin typeface="+mn-ea"/>
              <a:cs typeface="+mn-cs"/>
            </a:endParaRPr>
          </a:p>
        </p:txBody>
      </p:sp>
      <p:sp>
        <p:nvSpPr>
          <p:cNvPr id="53" name="正方形/長方形 52"/>
          <p:cNvSpPr/>
          <p:nvPr/>
        </p:nvSpPr>
        <p:spPr>
          <a:xfrm>
            <a:off x="4016057" y="2646066"/>
            <a:ext cx="1005660"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n-ea"/>
                <a:cs typeface="+mn-cs"/>
              </a:rPr>
              <a:t>Adaptable</a:t>
            </a:r>
            <a:endParaRPr kumimoji="1" lang="ja-JP" altLang="en-US" sz="1200" b="1" i="0" u="none" strike="noStrike" kern="1200" cap="none" spc="0" normalizeH="0" baseline="0" noProof="0" dirty="0">
              <a:ln>
                <a:noFill/>
              </a:ln>
              <a:solidFill>
                <a:srgbClr val="FFFFFF"/>
              </a:solidFill>
              <a:effectLst/>
              <a:uLnTx/>
              <a:uFillTx/>
              <a:latin typeface="+mn-ea"/>
              <a:cs typeface="+mn-cs"/>
            </a:endParaRPr>
          </a:p>
        </p:txBody>
      </p:sp>
      <p:sp>
        <p:nvSpPr>
          <p:cNvPr id="54" name="正方形/長方形 53"/>
          <p:cNvSpPr/>
          <p:nvPr/>
        </p:nvSpPr>
        <p:spPr>
          <a:xfrm>
            <a:off x="3233751" y="4235032"/>
            <a:ext cx="1352425"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n-ea"/>
                <a:cs typeface="+mn-cs"/>
              </a:rPr>
              <a:t>Interoperable</a:t>
            </a:r>
            <a:endParaRPr kumimoji="1" lang="ja-JP" altLang="en-US" sz="1200" b="1" i="0" u="none" strike="noStrike" kern="1200" cap="none" spc="0" normalizeH="0" baseline="0" noProof="0" dirty="0">
              <a:ln>
                <a:noFill/>
              </a:ln>
              <a:solidFill>
                <a:srgbClr val="FFFFFF"/>
              </a:solidFill>
              <a:effectLst/>
              <a:uLnTx/>
              <a:uFillTx/>
              <a:latin typeface="+mn-ea"/>
              <a:cs typeface="+mn-cs"/>
            </a:endParaRPr>
          </a:p>
        </p:txBody>
      </p:sp>
      <p:sp>
        <p:nvSpPr>
          <p:cNvPr id="55" name="正方形/長方形 54"/>
          <p:cNvSpPr/>
          <p:nvPr/>
        </p:nvSpPr>
        <p:spPr>
          <a:xfrm>
            <a:off x="3233752" y="3549336"/>
            <a:ext cx="1248868"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n-ea"/>
                <a:cs typeface="+mn-cs"/>
              </a:rPr>
              <a:t>‍Collaborative</a:t>
            </a:r>
            <a:endParaRPr kumimoji="1" lang="ja-JP" altLang="en-US" sz="1200" b="1" i="0" u="none" strike="noStrike" kern="1200" cap="none" spc="0" normalizeH="0" baseline="0" noProof="0" dirty="0">
              <a:ln>
                <a:noFill/>
              </a:ln>
              <a:solidFill>
                <a:srgbClr val="FFFFFF"/>
              </a:solidFill>
              <a:effectLst/>
              <a:uLnTx/>
              <a:uFillTx/>
              <a:latin typeface="+mn-ea"/>
              <a:cs typeface="+mn-cs"/>
            </a:endParaRPr>
          </a:p>
        </p:txBody>
      </p:sp>
      <p:sp>
        <p:nvSpPr>
          <p:cNvPr id="56" name="楕円 55"/>
          <p:cNvSpPr/>
          <p:nvPr/>
        </p:nvSpPr>
        <p:spPr>
          <a:xfrm>
            <a:off x="4519910" y="3508321"/>
            <a:ext cx="914400" cy="914400"/>
          </a:xfrm>
          <a:prstGeom prst="ellipse">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58" name="正方形/長方形 57"/>
          <p:cNvSpPr/>
          <p:nvPr/>
        </p:nvSpPr>
        <p:spPr>
          <a:xfrm>
            <a:off x="295558" y="6282250"/>
            <a:ext cx="987625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https://www.digitalidentity.gov.au/sites/default/files/2022-03/TDIF%2002%20Overview%20-%20Release%204.6%20%28Doc%20Version%201.3%29.pdf</a:t>
            </a:r>
            <a:endParaRPr kumimoji="1" lang="ja-JP" altLang="en-US" sz="900" b="0" i="0" u="none" strike="noStrike" kern="1200" cap="none" spc="0" normalizeH="0" baseline="0" noProof="0" dirty="0">
              <a:ln>
                <a:noFill/>
              </a:ln>
              <a:solidFill>
                <a:srgbClr val="000000"/>
              </a:solidFill>
              <a:effectLst/>
              <a:uLnTx/>
              <a:uFillTx/>
              <a:latin typeface="+mn-ea"/>
              <a:cs typeface="+mn-cs"/>
            </a:endParaRPr>
          </a:p>
        </p:txBody>
      </p:sp>
      <p:sp>
        <p:nvSpPr>
          <p:cNvPr id="33" name="テキスト ボックス 32"/>
          <p:cNvSpPr txBox="1"/>
          <p:nvPr/>
        </p:nvSpPr>
        <p:spPr>
          <a:xfrm>
            <a:off x="1703559" y="1692768"/>
            <a:ext cx="6482451" cy="281940"/>
          </a:xfrm>
          <a:prstGeom prst="rect">
            <a:avLst/>
          </a:prstGeom>
          <a:noFill/>
        </p:spPr>
        <p:txBody>
          <a:bodyPr wrap="square" lIns="0" rIns="0" rtlCol="0">
            <a:noAutofit/>
          </a:bodyPr>
          <a:lstStyle/>
          <a:p>
            <a:pPr lvl="0" algn="ctr" defTabSz="288000">
              <a:defRPr/>
            </a:pPr>
            <a:r>
              <a:rPr lang="en-US" altLang="ja-JP" sz="1600" b="1" u="sng" dirty="0">
                <a:solidFill>
                  <a:schemeClr val="accent2">
                    <a:lumMod val="75000"/>
                    <a:lumOff val="25000"/>
                  </a:schemeClr>
                </a:solidFill>
                <a:latin typeface="+mn-ea"/>
              </a:rPr>
              <a:t>TDIF</a:t>
            </a:r>
            <a:r>
              <a:rPr lang="ja-JP" altLang="en-US" sz="1600" b="1" u="sng" dirty="0">
                <a:solidFill>
                  <a:schemeClr val="accent2">
                    <a:lumMod val="75000"/>
                    <a:lumOff val="25000"/>
                  </a:schemeClr>
                </a:solidFill>
                <a:latin typeface="+mn-ea"/>
              </a:rPr>
              <a:t>の指導原則（</a:t>
            </a:r>
            <a:r>
              <a:rPr lang="en-US" altLang="ja-JP" sz="1600" b="1" u="sng" dirty="0">
                <a:solidFill>
                  <a:schemeClr val="accent2">
                    <a:lumMod val="75000"/>
                    <a:lumOff val="25000"/>
                  </a:schemeClr>
                </a:solidFill>
                <a:latin typeface="+mn-ea"/>
              </a:rPr>
              <a:t>Guiding principles</a:t>
            </a:r>
            <a:r>
              <a:rPr lang="ja-JP" altLang="en-US" sz="1600" b="1" u="sng" dirty="0">
                <a:solidFill>
                  <a:schemeClr val="accent2">
                    <a:lumMod val="75000"/>
                    <a:lumOff val="25000"/>
                  </a:schemeClr>
                </a:solidFill>
                <a:latin typeface="+mn-ea"/>
              </a:rPr>
              <a:t>）</a:t>
            </a:r>
          </a:p>
        </p:txBody>
      </p:sp>
    </p:spTree>
    <p:extLst>
      <p:ext uri="{BB962C8B-B14F-4D97-AF65-F5344CB8AC3E}">
        <p14:creationId xmlns:p14="http://schemas.microsoft.com/office/powerpoint/2010/main" val="2808149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b="1" spc="0" dirty="0">
                <a:solidFill>
                  <a:schemeClr val="accent2">
                    <a:lumMod val="90000"/>
                    <a:lumOff val="10000"/>
                  </a:schemeClr>
                </a:solidFill>
              </a:rPr>
              <a:t>TDIF</a:t>
            </a:r>
            <a:r>
              <a:rPr lang="ja-JP" altLang="en-US" sz="1800" b="1" spc="0" dirty="0">
                <a:solidFill>
                  <a:schemeClr val="accent2">
                    <a:lumMod val="90000"/>
                    <a:lumOff val="10000"/>
                  </a:schemeClr>
                </a:solidFill>
              </a:rPr>
              <a:t>の機能要件</a:t>
            </a: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en-US" altLang="ja-JP" sz="1600" b="1" dirty="0">
                <a:solidFill>
                  <a:srgbClr val="000000"/>
                </a:solidFill>
                <a:latin typeface="+mn-ea"/>
              </a:rPr>
              <a:t>TDIF</a:t>
            </a:r>
            <a:r>
              <a:rPr lang="ja-JP" altLang="en-US" sz="1600" b="1" dirty="0">
                <a:solidFill>
                  <a:srgbClr val="000000"/>
                </a:solidFill>
                <a:latin typeface="+mn-ea"/>
              </a:rPr>
              <a:t>の認定参加者の役割に応じて適用される機能要件として、不正管理、プライバシー、保護セキュリティ、ユーザ体験、技術テストなどが定められて</a:t>
            </a:r>
            <a:r>
              <a:rPr lang="ja-JP" altLang="en-US" sz="1600" b="1" dirty="0" smtClean="0">
                <a:solidFill>
                  <a:srgbClr val="000000"/>
                </a:solidFill>
                <a:latin typeface="+mn-ea"/>
              </a:rPr>
              <a:t>いる</a:t>
            </a:r>
            <a:r>
              <a:rPr lang="en-US" altLang="ja-JP" sz="1600" b="1" baseline="30000" dirty="0" smtClean="0">
                <a:solidFill>
                  <a:srgbClr val="000000"/>
                </a:solidFill>
                <a:latin typeface="+mn-ea"/>
              </a:rPr>
              <a:t>1</a:t>
            </a:r>
            <a:endParaRPr lang="ja-JP" altLang="en-US" sz="1600" b="1" baseline="30000" dirty="0">
              <a:solidFill>
                <a:srgbClr val="000000"/>
              </a:solidFill>
              <a:latin typeface="+mn-ea"/>
            </a:endParaRPr>
          </a:p>
          <a:p>
            <a:pPr lvl="0" defTabSz="288000">
              <a:defRPr/>
            </a:pPr>
            <a:endParaRPr lang="ja-JP" altLang="en-US" b="1" dirty="0">
              <a:solidFill>
                <a:srgbClr val="000000"/>
              </a:solidFill>
              <a:latin typeface="Meiryo UI"/>
            </a:endParaRPr>
          </a:p>
        </p:txBody>
      </p:sp>
      <p:sp>
        <p:nvSpPr>
          <p:cNvPr id="34" name="正方形/長方形 33"/>
          <p:cNvSpPr/>
          <p:nvPr/>
        </p:nvSpPr>
        <p:spPr>
          <a:xfrm>
            <a:off x="331789" y="1813811"/>
            <a:ext cx="3048493" cy="779488"/>
          </a:xfrm>
          <a:prstGeom prst="rect">
            <a:avLst/>
          </a:prstGeom>
          <a:solidFill>
            <a:schemeClr val="accent2">
              <a:lumMod val="10000"/>
              <a:lumOff val="9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不正管理</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Fraud Control</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35" name="正方形/長方形 34"/>
          <p:cNvSpPr/>
          <p:nvPr/>
        </p:nvSpPr>
        <p:spPr>
          <a:xfrm>
            <a:off x="331789" y="2696870"/>
            <a:ext cx="3048493" cy="779488"/>
          </a:xfrm>
          <a:prstGeom prst="rect">
            <a:avLst/>
          </a:prstGeom>
          <a:solidFill>
            <a:schemeClr val="accent2">
              <a:lumMod val="10000"/>
              <a:lumOff val="9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プライバシー</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Privacy</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36" name="正方形/長方形 35"/>
          <p:cNvSpPr/>
          <p:nvPr/>
        </p:nvSpPr>
        <p:spPr>
          <a:xfrm>
            <a:off x="331789" y="3579929"/>
            <a:ext cx="3048493" cy="779488"/>
          </a:xfrm>
          <a:prstGeom prst="rect">
            <a:avLst/>
          </a:prstGeom>
          <a:solidFill>
            <a:schemeClr val="accent2">
              <a:lumMod val="10000"/>
              <a:lumOff val="9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保護セキュリティ</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Protective Security</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37" name="正方形/長方形 36"/>
          <p:cNvSpPr/>
          <p:nvPr/>
        </p:nvSpPr>
        <p:spPr>
          <a:xfrm>
            <a:off x="331789" y="4462988"/>
            <a:ext cx="3048493" cy="779488"/>
          </a:xfrm>
          <a:prstGeom prst="rect">
            <a:avLst/>
          </a:prstGeom>
          <a:solidFill>
            <a:schemeClr val="accent2">
              <a:lumMod val="10000"/>
              <a:lumOff val="9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ユーザー体験</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User Experience</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38" name="正方形/長方形 37"/>
          <p:cNvSpPr/>
          <p:nvPr/>
        </p:nvSpPr>
        <p:spPr>
          <a:xfrm>
            <a:off x="331490" y="5346045"/>
            <a:ext cx="3048493" cy="779488"/>
          </a:xfrm>
          <a:prstGeom prst="rect">
            <a:avLst/>
          </a:prstGeom>
          <a:solidFill>
            <a:schemeClr val="accent2">
              <a:lumMod val="10000"/>
              <a:lumOff val="90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技術テスト</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Technical testing</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p>
        </p:txBody>
      </p:sp>
      <p:sp>
        <p:nvSpPr>
          <p:cNvPr id="59" name="正方形/長方形 58"/>
          <p:cNvSpPr/>
          <p:nvPr/>
        </p:nvSpPr>
        <p:spPr>
          <a:xfrm>
            <a:off x="3430341" y="1813811"/>
            <a:ext cx="6143872" cy="779488"/>
          </a:xfrm>
          <a:prstGeom prst="rect">
            <a:avLst/>
          </a:pr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認定参加者への申請者に対して適用される最低限の不正管理基準を定めており、基本的には連邦不正管理フレームワーク（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CFCF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the Commonwealth Fraud Control Framework</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）への準拠を求めている（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TDIF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で定める要件と</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CFCF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の最新版で規定されている要件に矛盾がある場合は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CFCF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を優先するとされている）。</a:t>
            </a:r>
            <a:endPar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0" name="正方形/長方形 59"/>
          <p:cNvSpPr/>
          <p:nvPr/>
        </p:nvSpPr>
        <p:spPr>
          <a:xfrm>
            <a:off x="3430639" y="2699366"/>
            <a:ext cx="6143872" cy="779488"/>
          </a:xfrm>
          <a:prstGeom prst="rect">
            <a:avLst/>
          </a:pr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認定参加者への申請者に対して適用される情報取扱要件を定めている。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4</a:t>
            </a:r>
            <a:r>
              <a:rPr kumimoji="1" lang="ja-JP" altLang="en-US" sz="12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n-cs"/>
              </a:rPr>
              <a:t>つの</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認定種別に共通して課される要件として、オーストラリアプライバシー原則（</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APPs</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）を含むプライバシー法に基づく義務、オーストラリア政府機関プライバシーコード、関連する州または地域のプライバシーに関する法律への準拠を定めている。</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1" name="正方形/長方形 60"/>
          <p:cNvSpPr/>
          <p:nvPr/>
        </p:nvSpPr>
        <p:spPr>
          <a:xfrm>
            <a:off x="3430639" y="3579929"/>
            <a:ext cx="6143872" cy="779488"/>
          </a:xfrm>
          <a:prstGeom prst="rect">
            <a:avLst/>
          </a:pr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申請者がアイデンティティ・サービスに対して最低限保証することが求められる保護セキュリティ水準を定めている。基本的には、オーストラリアサイバーセキュリティセンター（</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ACSC</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）が定めた政府の保護セキュリティポリシーフレームワーク（</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PSPF</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）及び情報セキュリティマニュアル（</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ISM</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）への準拠が求められる。</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2" name="正方形/長方形 61"/>
          <p:cNvSpPr/>
          <p:nvPr/>
        </p:nvSpPr>
        <p:spPr>
          <a:xfrm>
            <a:off x="3430639" y="4460492"/>
            <a:ext cx="6143872" cy="779488"/>
          </a:xfrm>
          <a:prstGeom prst="rect">
            <a:avLst/>
          </a:pr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アイデンティティ・サービスのユーザビリティや</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ID</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プルーフィングの流れ、認証の流れについての要件を定めている。具体的には全てのタイプの申請者に対して、ユーザビリティの要件としてアイデンティティシステムの構築に当たりレスポンシブ</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web</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デザイン手法の採用やエンドツーエンドのジャーニーマップの作成等を義務付けている</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3" name="正方形/長方形 62"/>
          <p:cNvSpPr/>
          <p:nvPr/>
        </p:nvSpPr>
        <p:spPr>
          <a:xfrm>
            <a:off x="3430639" y="5349458"/>
            <a:ext cx="6143872" cy="779488"/>
          </a:xfrm>
          <a:prstGeom prst="rect">
            <a:avLst/>
          </a:pr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ユーザビリティテストのテストプランと実施に関する要件を定めている（ただし申請者とユーザーでインタラクションがないことを</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DTA</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に証明することができる場合のみは例外）。テストプランの要件としては、全てのタイプの申請者に対してテストの目的、ユーザビリティの目標・指標、テストへの参加人数、募集方法、ユーザビリティテストから得られた知見の実装方法等の作成などが求められている</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64" name="正方形/長方形 63"/>
          <p:cNvSpPr/>
          <p:nvPr/>
        </p:nvSpPr>
        <p:spPr>
          <a:xfrm>
            <a:off x="257953" y="6128946"/>
            <a:ext cx="9316260" cy="507831"/>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Arial"/>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Arial"/>
              <a:ea typeface="Meiryo UI"/>
              <a:cs typeface="+mn-cs"/>
            </a:endParaRPr>
          </a:p>
          <a:p>
            <a:pPr lvl="0" latinLnBrk="1">
              <a:defRPr/>
            </a:pPr>
            <a:r>
              <a:rPr lang="en-US" altLang="ja-JP" sz="900" dirty="0">
                <a:solidFill>
                  <a:srgbClr val="000000"/>
                </a:solidFill>
                <a:latin typeface="+mn-ea"/>
              </a:rPr>
              <a:t>1</a:t>
            </a:r>
            <a:r>
              <a:rPr lang="ja-JP" altLang="en-US" sz="900" dirty="0">
                <a:solidFill>
                  <a:srgbClr val="000000"/>
                </a:solidFill>
                <a:latin typeface="+mn-ea"/>
              </a:rPr>
              <a:t>　</a:t>
            </a:r>
            <a:r>
              <a:rPr kumimoji="1" lang="en-US" altLang="ja-JP" sz="900" b="0" i="0" u="none" strike="noStrike" kern="1200" cap="none" spc="0" normalizeH="0" baseline="0" noProof="0" dirty="0" smtClean="0">
                <a:ln>
                  <a:noFill/>
                </a:ln>
                <a:solidFill>
                  <a:srgbClr val="000000"/>
                </a:solidFill>
                <a:effectLst/>
                <a:uLnTx/>
                <a:uFillTx/>
                <a:latin typeface="+mn-ea"/>
                <a:cs typeface="+mn-cs"/>
              </a:rPr>
              <a:t>https</a:t>
            </a:r>
            <a:r>
              <a:rPr kumimoji="1" lang="en-US" altLang="ja-JP" sz="900" b="0" i="0" u="none" strike="noStrike" kern="1200" cap="none" spc="0" normalizeH="0" baseline="0" noProof="0" dirty="0">
                <a:ln>
                  <a:noFill/>
                </a:ln>
                <a:solidFill>
                  <a:srgbClr val="000000"/>
                </a:solidFill>
                <a:effectLst/>
                <a:uLnTx/>
                <a:uFillTx/>
                <a:latin typeface="+mn-ea"/>
                <a:cs typeface="+mn-cs"/>
              </a:rPr>
              <a:t>://www.digitalidentity.gov.au/sites/default/files/2022-03/TDIF%2004%20Functional%20Requirements%20-%20Release%204.6%20%28Doc%20Version%201.5%29_0.pdf</a:t>
            </a:r>
            <a:endParaRPr kumimoji="1" lang="ja-JP" altLang="en-US" sz="900" b="0" i="0" u="none" strike="noStrike" kern="1200" cap="none" spc="0" normalizeH="0" baseline="0" noProof="0" dirty="0">
              <a:ln>
                <a:noFill/>
              </a:ln>
              <a:solidFill>
                <a:srgbClr val="000000"/>
              </a:solidFill>
              <a:effectLst/>
              <a:uLnTx/>
              <a:uFillTx/>
              <a:latin typeface="+mn-ea"/>
              <a:cs typeface="+mn-cs"/>
            </a:endParaRPr>
          </a:p>
        </p:txBody>
      </p:sp>
      <p:sp>
        <p:nvSpPr>
          <p:cNvPr id="19" name="テキスト ボックス 18"/>
          <p:cNvSpPr txBox="1"/>
          <p:nvPr/>
        </p:nvSpPr>
        <p:spPr>
          <a:xfrm>
            <a:off x="1713362" y="1476053"/>
            <a:ext cx="6482451" cy="281940"/>
          </a:xfrm>
          <a:prstGeom prst="rect">
            <a:avLst/>
          </a:prstGeom>
          <a:noFill/>
        </p:spPr>
        <p:txBody>
          <a:bodyPr wrap="square" lIns="0" rIns="0" rtlCol="0">
            <a:noAutofit/>
          </a:bodyPr>
          <a:lstStyle/>
          <a:p>
            <a:pPr lvl="0" algn="ctr" defTabSz="288000">
              <a:defRPr/>
            </a:pPr>
            <a:r>
              <a:rPr lang="en-US" altLang="ja-JP" sz="1600" b="1" u="sng" dirty="0">
                <a:solidFill>
                  <a:schemeClr val="accent2">
                    <a:lumMod val="75000"/>
                    <a:lumOff val="25000"/>
                  </a:schemeClr>
                </a:solidFill>
                <a:latin typeface="+mn-ea"/>
              </a:rPr>
              <a:t>TDIF</a:t>
            </a:r>
            <a:r>
              <a:rPr lang="ja-JP" altLang="en-US" sz="1600" b="1" u="sng" dirty="0" smtClean="0">
                <a:solidFill>
                  <a:schemeClr val="accent2">
                    <a:lumMod val="75000"/>
                    <a:lumOff val="25000"/>
                  </a:schemeClr>
                </a:solidFill>
                <a:latin typeface="+mn-ea"/>
              </a:rPr>
              <a:t>の</a:t>
            </a:r>
            <a:r>
              <a:rPr lang="ja-JP" altLang="en-US" sz="1600" b="1" u="sng" dirty="0">
                <a:solidFill>
                  <a:schemeClr val="accent2">
                    <a:lumMod val="75000"/>
                    <a:lumOff val="25000"/>
                  </a:schemeClr>
                </a:solidFill>
                <a:latin typeface="+mn-ea"/>
              </a:rPr>
              <a:t>機能</a:t>
            </a:r>
            <a:r>
              <a:rPr lang="ja-JP" altLang="en-US" sz="1600" b="1" u="sng" dirty="0" smtClean="0">
                <a:solidFill>
                  <a:schemeClr val="accent2">
                    <a:lumMod val="75000"/>
                    <a:lumOff val="25000"/>
                  </a:schemeClr>
                </a:solidFill>
                <a:latin typeface="+mn-ea"/>
              </a:rPr>
              <a:t>要件</a:t>
            </a:r>
            <a:endParaRPr lang="ja-JP" altLang="en-US" sz="1600" b="1" u="sng" dirty="0">
              <a:solidFill>
                <a:schemeClr val="accent2">
                  <a:lumMod val="75000"/>
                  <a:lumOff val="25000"/>
                </a:schemeClr>
              </a:solidFill>
              <a:latin typeface="+mn-ea"/>
            </a:endParaRPr>
          </a:p>
        </p:txBody>
      </p:sp>
    </p:spTree>
    <p:extLst>
      <p:ext uri="{BB962C8B-B14F-4D97-AF65-F5344CB8AC3E}">
        <p14:creationId xmlns:p14="http://schemas.microsoft.com/office/powerpoint/2010/main" val="24779805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ja-JP" altLang="en-US" sz="1800" dirty="0" smtClean="0">
                <a:solidFill>
                  <a:schemeClr val="accent2">
                    <a:lumMod val="90000"/>
                    <a:lumOff val="10000"/>
                  </a:schemeClr>
                </a:solidFill>
              </a:rPr>
              <a:t>（補足）</a:t>
            </a:r>
            <a:r>
              <a:rPr lang="en-US" altLang="ja-JP" sz="1800" dirty="0" smtClean="0">
                <a:solidFill>
                  <a:schemeClr val="accent2">
                    <a:lumMod val="90000"/>
                    <a:lumOff val="10000"/>
                  </a:schemeClr>
                </a:solidFill>
              </a:rPr>
              <a:t>TDIF</a:t>
            </a:r>
            <a:r>
              <a:rPr lang="ja-JP" altLang="en-US" sz="1800" dirty="0" smtClean="0">
                <a:solidFill>
                  <a:schemeClr val="accent2">
                    <a:lumMod val="90000"/>
                    <a:lumOff val="10000"/>
                  </a:schemeClr>
                </a:solidFill>
              </a:rPr>
              <a:t>の認定事</a:t>
            </a:r>
            <a:r>
              <a:rPr lang="ja-JP" altLang="en-US" sz="1800" dirty="0">
                <a:solidFill>
                  <a:schemeClr val="accent2">
                    <a:lumMod val="90000"/>
                    <a:lumOff val="10000"/>
                  </a:schemeClr>
                </a:solidFill>
              </a:rPr>
              <a:t>業者</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9" name="正方形/長方形 18"/>
          <p:cNvSpPr/>
          <p:nvPr/>
        </p:nvSpPr>
        <p:spPr>
          <a:xfrm>
            <a:off x="332087" y="698875"/>
            <a:ext cx="1161732" cy="173736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n-ea"/>
                <a:cs typeface="+mn-cs"/>
              </a:rPr>
              <a:t>Identity providers</a:t>
            </a:r>
          </a:p>
        </p:txBody>
      </p:sp>
      <p:graphicFrame>
        <p:nvGraphicFramePr>
          <p:cNvPr id="20" name="表 19"/>
          <p:cNvGraphicFramePr>
            <a:graphicFrameLocks noGrp="1"/>
          </p:cNvGraphicFramePr>
          <p:nvPr>
            <p:extLst>
              <p:ext uri="{D42A27DB-BD31-4B8C-83A1-F6EECF244321}">
                <p14:modId xmlns:p14="http://schemas.microsoft.com/office/powerpoint/2010/main" val="3025064458"/>
              </p:ext>
            </p:extLst>
          </p:nvPr>
        </p:nvGraphicFramePr>
        <p:xfrm>
          <a:off x="1562399" y="698875"/>
          <a:ext cx="7874952" cy="1737360"/>
        </p:xfrm>
        <a:graphic>
          <a:graphicData uri="http://schemas.openxmlformats.org/drawingml/2006/table">
            <a:tbl>
              <a:tblPr firstRow="1" bandRow="1">
                <a:tableStyleId>{3B4B98B0-60AC-42C2-AFA5-B58CD77FA1E5}</a:tableStyleId>
              </a:tblPr>
              <a:tblGrid>
                <a:gridCol w="1968738">
                  <a:extLst>
                    <a:ext uri="{9D8B030D-6E8A-4147-A177-3AD203B41FA5}">
                      <a16:colId xmlns:a16="http://schemas.microsoft.com/office/drawing/2014/main" val="3527959200"/>
                    </a:ext>
                  </a:extLst>
                </a:gridCol>
                <a:gridCol w="1968738">
                  <a:extLst>
                    <a:ext uri="{9D8B030D-6E8A-4147-A177-3AD203B41FA5}">
                      <a16:colId xmlns:a16="http://schemas.microsoft.com/office/drawing/2014/main" val="2217232936"/>
                    </a:ext>
                  </a:extLst>
                </a:gridCol>
                <a:gridCol w="2333784">
                  <a:extLst>
                    <a:ext uri="{9D8B030D-6E8A-4147-A177-3AD203B41FA5}">
                      <a16:colId xmlns:a16="http://schemas.microsoft.com/office/drawing/2014/main" val="611003096"/>
                    </a:ext>
                  </a:extLst>
                </a:gridCol>
                <a:gridCol w="1603692">
                  <a:extLst>
                    <a:ext uri="{9D8B030D-6E8A-4147-A177-3AD203B41FA5}">
                      <a16:colId xmlns:a16="http://schemas.microsoft.com/office/drawing/2014/main" val="3164139340"/>
                    </a:ext>
                  </a:extLst>
                </a:gridCol>
              </a:tblGrid>
              <a:tr h="135461">
                <a:tc>
                  <a:txBody>
                    <a:bodyPr/>
                    <a:lstStyle/>
                    <a:p>
                      <a:r>
                        <a:rPr kumimoji="1" lang="ja-JP" altLang="en-US" sz="1200" dirty="0">
                          <a:latin typeface="+mn-ea"/>
                          <a:ea typeface="+mn-ea"/>
                        </a:rPr>
                        <a:t>サービス名称</a:t>
                      </a:r>
                    </a:p>
                  </a:txBody>
                  <a:tcPr anchor="ctr"/>
                </a:tc>
                <a:tc>
                  <a:txBody>
                    <a:bodyPr/>
                    <a:lstStyle/>
                    <a:p>
                      <a:r>
                        <a:rPr kumimoji="1" lang="ja-JP" altLang="en-US" sz="1200" dirty="0">
                          <a:latin typeface="+mn-ea"/>
                          <a:ea typeface="+mn-ea"/>
                        </a:rPr>
                        <a:t>プロバイダー名称</a:t>
                      </a:r>
                    </a:p>
                  </a:txBody>
                  <a:tcPr anchor="ctr"/>
                </a:tc>
                <a:tc>
                  <a:txBody>
                    <a:bodyPr/>
                    <a:lstStyle/>
                    <a:p>
                      <a:r>
                        <a:rPr kumimoji="1" lang="en-US" altLang="ja-JP" sz="1200" dirty="0">
                          <a:latin typeface="+mn-ea"/>
                          <a:ea typeface="+mn-ea"/>
                        </a:rPr>
                        <a:t>IPL</a:t>
                      </a:r>
                      <a:r>
                        <a:rPr kumimoji="1" lang="ja-JP" altLang="en-US" sz="1200" dirty="0">
                          <a:latin typeface="+mn-ea"/>
                          <a:ea typeface="+mn-ea"/>
                        </a:rPr>
                        <a:t>*</a:t>
                      </a:r>
                    </a:p>
                  </a:txBody>
                  <a:tcPr anchor="ctr"/>
                </a:tc>
                <a:tc>
                  <a:txBody>
                    <a:bodyPr/>
                    <a:lstStyle/>
                    <a:p>
                      <a:r>
                        <a:rPr kumimoji="1" lang="ja-JP" altLang="en-US" sz="1200" dirty="0">
                          <a:latin typeface="+mn-ea"/>
                          <a:ea typeface="+mn-ea"/>
                        </a:rPr>
                        <a:t>認定日</a:t>
                      </a:r>
                    </a:p>
                  </a:txBody>
                  <a:tcPr anchor="ctr"/>
                </a:tc>
                <a:extLst>
                  <a:ext uri="{0D108BD9-81ED-4DB2-BD59-A6C34878D82A}">
                    <a16:rowId xmlns:a16="http://schemas.microsoft.com/office/drawing/2014/main" val="3192607204"/>
                  </a:ext>
                </a:extLst>
              </a:tr>
              <a:tr h="135461">
                <a:tc>
                  <a:txBody>
                    <a:bodyPr/>
                    <a:lstStyle/>
                    <a:p>
                      <a:r>
                        <a:rPr kumimoji="1" lang="en-US" altLang="ja-JP" sz="1200" dirty="0">
                          <a:latin typeface="+mn-ea"/>
                          <a:ea typeface="+mn-ea"/>
                        </a:rPr>
                        <a:t>Digital </a:t>
                      </a:r>
                      <a:r>
                        <a:rPr kumimoji="1" lang="en-US" altLang="ja-JP" sz="1200" dirty="0" err="1">
                          <a:latin typeface="+mn-ea"/>
                          <a:ea typeface="+mn-ea"/>
                        </a:rPr>
                        <a:t>iD</a:t>
                      </a:r>
                      <a:endParaRPr kumimoji="1" lang="ja-JP" altLang="en-US" sz="1200" dirty="0">
                        <a:latin typeface="+mn-ea"/>
                        <a:ea typeface="+mn-ea"/>
                      </a:endParaRPr>
                    </a:p>
                  </a:txBody>
                  <a:tcPr/>
                </a:tc>
                <a:tc>
                  <a:txBody>
                    <a:bodyPr/>
                    <a:lstStyle/>
                    <a:p>
                      <a:r>
                        <a:rPr kumimoji="1" lang="en-US" altLang="ja-JP" sz="1200" dirty="0">
                          <a:latin typeface="+mn-ea"/>
                          <a:ea typeface="+mn-ea"/>
                        </a:rPr>
                        <a:t>Australia Post</a:t>
                      </a:r>
                      <a:endParaRPr kumimoji="1" lang="ja-JP" altLang="en-US" sz="1200" dirty="0">
                        <a:latin typeface="+mn-ea"/>
                        <a:ea typeface="+mn-ea"/>
                      </a:endParaRPr>
                    </a:p>
                  </a:txBody>
                  <a:tcPr/>
                </a:tc>
                <a:tc>
                  <a:txBody>
                    <a:bodyPr/>
                    <a:lstStyle/>
                    <a:p>
                      <a:r>
                        <a:rPr kumimoji="1" lang="en-US" altLang="ja-JP" sz="1200" dirty="0">
                          <a:latin typeface="+mn-ea"/>
                          <a:ea typeface="+mn-ea"/>
                        </a:rPr>
                        <a:t>IP2 (Standard)</a:t>
                      </a:r>
                      <a:endParaRPr kumimoji="1" lang="ja-JP" altLang="en-US" sz="1200" dirty="0">
                        <a:latin typeface="+mn-ea"/>
                        <a:ea typeface="+mn-ea"/>
                      </a:endParaRPr>
                    </a:p>
                  </a:txBody>
                  <a:tcPr/>
                </a:tc>
                <a:tc>
                  <a:txBody>
                    <a:bodyPr/>
                    <a:lstStyle/>
                    <a:p>
                      <a:r>
                        <a:rPr kumimoji="1" lang="en-US" altLang="ja-JP" sz="1200" dirty="0">
                          <a:latin typeface="+mn-ea"/>
                          <a:ea typeface="+mn-ea"/>
                        </a:rPr>
                        <a:t>2019</a:t>
                      </a:r>
                      <a:r>
                        <a:rPr kumimoji="1" lang="ja-JP" altLang="en-US" sz="1200" dirty="0">
                          <a:latin typeface="+mn-ea"/>
                          <a:ea typeface="+mn-ea"/>
                        </a:rPr>
                        <a:t>年</a:t>
                      </a:r>
                      <a:r>
                        <a:rPr kumimoji="1" lang="en-US" altLang="ja-JP" sz="1200" dirty="0">
                          <a:latin typeface="+mn-ea"/>
                          <a:ea typeface="+mn-ea"/>
                        </a:rPr>
                        <a:t>5</a:t>
                      </a:r>
                      <a:r>
                        <a:rPr kumimoji="1" lang="ja-JP" altLang="en-US" sz="1200" dirty="0">
                          <a:latin typeface="+mn-ea"/>
                          <a:ea typeface="+mn-ea"/>
                        </a:rPr>
                        <a:t>月</a:t>
                      </a:r>
                      <a:r>
                        <a:rPr kumimoji="1" lang="en-US" altLang="ja-JP" sz="1200" dirty="0">
                          <a:latin typeface="+mn-ea"/>
                          <a:ea typeface="+mn-ea"/>
                        </a:rPr>
                        <a:t>17</a:t>
                      </a:r>
                      <a:r>
                        <a:rPr kumimoji="1" lang="ja-JP" altLang="en-US" sz="1200" dirty="0">
                          <a:latin typeface="+mn-ea"/>
                          <a:ea typeface="+mn-ea"/>
                        </a:rPr>
                        <a:t>日</a:t>
                      </a:r>
                    </a:p>
                  </a:txBody>
                  <a:tcPr/>
                </a:tc>
                <a:extLst>
                  <a:ext uri="{0D108BD9-81ED-4DB2-BD59-A6C34878D82A}">
                    <a16:rowId xmlns:a16="http://schemas.microsoft.com/office/drawing/2014/main" val="3819896461"/>
                  </a:ext>
                </a:extLst>
              </a:tr>
              <a:tr h="135461">
                <a:tc>
                  <a:txBody>
                    <a:bodyPr/>
                    <a:lstStyle/>
                    <a:p>
                      <a:r>
                        <a:rPr kumimoji="1" lang="en-US" altLang="ja-JP" sz="1200" dirty="0" err="1">
                          <a:latin typeface="+mn-ea"/>
                          <a:ea typeface="+mn-ea"/>
                        </a:rPr>
                        <a:t>myGovID</a:t>
                      </a:r>
                      <a:endParaRPr kumimoji="1" lang="ja-JP" altLang="en-US" sz="1200" dirty="0">
                        <a:latin typeface="+mn-ea"/>
                        <a:ea typeface="+mn-ea"/>
                      </a:endParaRPr>
                    </a:p>
                  </a:txBody>
                  <a:tcPr/>
                </a:tc>
                <a:tc>
                  <a:txBody>
                    <a:bodyPr/>
                    <a:lstStyle/>
                    <a:p>
                      <a:r>
                        <a:rPr kumimoji="1" lang="en-US" altLang="ja-JP" sz="1200" dirty="0">
                          <a:latin typeface="+mn-ea"/>
                          <a:ea typeface="+mn-ea"/>
                        </a:rPr>
                        <a:t>Australian Tax Office</a:t>
                      </a:r>
                      <a:endParaRPr kumimoji="1" lang="ja-JP" altLang="en-US" sz="1200" dirty="0">
                        <a:latin typeface="+mn-ea"/>
                        <a:ea typeface="+mn-ea"/>
                      </a:endParaRPr>
                    </a:p>
                  </a:txBody>
                  <a:tcPr/>
                </a:tc>
                <a:tc>
                  <a:txBody>
                    <a:bodyPr/>
                    <a:lstStyle/>
                    <a:p>
                      <a:r>
                        <a:rPr kumimoji="1" lang="en-US" altLang="ja-JP" sz="1200" dirty="0">
                          <a:latin typeface="+mn-ea"/>
                          <a:ea typeface="+mn-ea"/>
                        </a:rPr>
                        <a:t>IP1, IP2 (Basic, Standard)</a:t>
                      </a:r>
                    </a:p>
                    <a:p>
                      <a:r>
                        <a:rPr kumimoji="1" lang="en-US" altLang="ja-JP" sz="1200" dirty="0">
                          <a:latin typeface="+mn-ea"/>
                          <a:ea typeface="+mn-ea"/>
                        </a:rPr>
                        <a:t>IP3 (Strong)</a:t>
                      </a:r>
                      <a:endParaRPr kumimoji="1" lang="ja-JP" altLang="en-US" sz="1200" dirty="0">
                        <a:latin typeface="+mn-ea"/>
                        <a:ea typeface="+mn-ea"/>
                      </a:endParaRPr>
                    </a:p>
                  </a:txBody>
                  <a:tcPr/>
                </a:tc>
                <a:tc>
                  <a:txBody>
                    <a:bodyPr/>
                    <a:lstStyle/>
                    <a:p>
                      <a:r>
                        <a:rPr kumimoji="1" lang="en-US" altLang="ja-JP" sz="1200" dirty="0">
                          <a:latin typeface="+mn-ea"/>
                          <a:ea typeface="+mn-ea"/>
                        </a:rPr>
                        <a:t>2019</a:t>
                      </a:r>
                      <a:r>
                        <a:rPr kumimoji="1" lang="ja-JP" altLang="en-US" sz="1200" dirty="0">
                          <a:latin typeface="+mn-ea"/>
                          <a:ea typeface="+mn-ea"/>
                        </a:rPr>
                        <a:t>年</a:t>
                      </a:r>
                      <a:r>
                        <a:rPr kumimoji="1" lang="en-US" altLang="ja-JP" sz="1200" dirty="0">
                          <a:latin typeface="+mn-ea"/>
                          <a:ea typeface="+mn-ea"/>
                        </a:rPr>
                        <a:t>5</a:t>
                      </a:r>
                      <a:r>
                        <a:rPr kumimoji="1" lang="ja-JP" altLang="en-US" sz="1200" dirty="0">
                          <a:latin typeface="+mn-ea"/>
                          <a:ea typeface="+mn-ea"/>
                        </a:rPr>
                        <a:t>月</a:t>
                      </a:r>
                      <a:r>
                        <a:rPr kumimoji="1" lang="en-US" altLang="ja-JP" sz="1200" dirty="0">
                          <a:latin typeface="+mn-ea"/>
                          <a:ea typeface="+mn-ea"/>
                        </a:rPr>
                        <a:t>30</a:t>
                      </a:r>
                      <a:r>
                        <a:rPr kumimoji="1" lang="ja-JP" altLang="en-US" sz="1200" dirty="0">
                          <a:latin typeface="+mn-ea"/>
                          <a:ea typeface="+mn-ea"/>
                        </a:rPr>
                        <a:t>日</a:t>
                      </a:r>
                      <a:endParaRPr kumimoji="1" lang="en-US" altLang="ja-JP" sz="1200" dirty="0">
                        <a:latin typeface="+mn-ea"/>
                        <a:ea typeface="+mn-ea"/>
                      </a:endParaRPr>
                    </a:p>
                    <a:p>
                      <a:r>
                        <a:rPr kumimoji="1" lang="en-US" altLang="ja-JP" sz="1200" dirty="0">
                          <a:latin typeface="+mn-ea"/>
                          <a:ea typeface="+mn-ea"/>
                        </a:rPr>
                        <a:t>2021</a:t>
                      </a:r>
                      <a:r>
                        <a:rPr kumimoji="1" lang="ja-JP" altLang="en-US" sz="1200" dirty="0">
                          <a:latin typeface="+mn-ea"/>
                          <a:ea typeface="+mn-ea"/>
                        </a:rPr>
                        <a:t>年</a:t>
                      </a:r>
                      <a:r>
                        <a:rPr kumimoji="1" lang="en-US" altLang="ja-JP" sz="1200" dirty="0">
                          <a:latin typeface="+mn-ea"/>
                          <a:ea typeface="+mn-ea"/>
                        </a:rPr>
                        <a:t>8</a:t>
                      </a:r>
                      <a:r>
                        <a:rPr kumimoji="1" lang="ja-JP" altLang="en-US" sz="1200" dirty="0">
                          <a:latin typeface="+mn-ea"/>
                          <a:ea typeface="+mn-ea"/>
                        </a:rPr>
                        <a:t>月</a:t>
                      </a:r>
                      <a:r>
                        <a:rPr kumimoji="1" lang="en-US" altLang="ja-JP" sz="1200" dirty="0">
                          <a:latin typeface="+mn-ea"/>
                          <a:ea typeface="+mn-ea"/>
                        </a:rPr>
                        <a:t>8</a:t>
                      </a:r>
                      <a:r>
                        <a:rPr kumimoji="1" lang="ja-JP" altLang="en-US" sz="1200" dirty="0">
                          <a:latin typeface="+mn-ea"/>
                          <a:ea typeface="+mn-ea"/>
                        </a:rPr>
                        <a:t>日</a:t>
                      </a:r>
                    </a:p>
                  </a:txBody>
                  <a:tcPr/>
                </a:tc>
                <a:extLst>
                  <a:ext uri="{0D108BD9-81ED-4DB2-BD59-A6C34878D82A}">
                    <a16:rowId xmlns:a16="http://schemas.microsoft.com/office/drawing/2014/main" val="3986291381"/>
                  </a:ext>
                </a:extLst>
              </a:tr>
              <a:tr h="135461">
                <a:tc>
                  <a:txBody>
                    <a:bodyPr/>
                    <a:lstStyle/>
                    <a:p>
                      <a:r>
                        <a:rPr kumimoji="1" lang="en-US" altLang="ja-JP" sz="1200" dirty="0">
                          <a:latin typeface="+mn-ea"/>
                          <a:ea typeface="+mn-ea"/>
                        </a:rPr>
                        <a:t>OCR Labs</a:t>
                      </a:r>
                      <a:endParaRPr kumimoji="1" lang="ja-JP" altLang="en-US" sz="1200" dirty="0">
                        <a:latin typeface="+mn-ea"/>
                        <a:ea typeface="+mn-ea"/>
                      </a:endParaRPr>
                    </a:p>
                  </a:txBody>
                  <a:tcPr/>
                </a:tc>
                <a:tc>
                  <a:txBody>
                    <a:bodyPr/>
                    <a:lstStyle/>
                    <a:p>
                      <a:r>
                        <a:rPr kumimoji="1" lang="en-US" altLang="ja-JP" sz="1200" dirty="0">
                          <a:latin typeface="+mn-ea"/>
                          <a:ea typeface="+mn-ea"/>
                        </a:rPr>
                        <a:t>OCR Labs</a:t>
                      </a:r>
                      <a:endParaRPr kumimoji="1" lang="ja-JP" altLang="en-US" sz="1200" dirty="0">
                        <a:latin typeface="+mn-ea"/>
                        <a:ea typeface="+mn-ea"/>
                      </a:endParaRPr>
                    </a:p>
                  </a:txBody>
                  <a:tcPr/>
                </a:tc>
                <a:tc>
                  <a:txBody>
                    <a:bodyPr/>
                    <a:lstStyle/>
                    <a:p>
                      <a:r>
                        <a:rPr kumimoji="1" lang="en-US" altLang="ja-JP" sz="1200" dirty="0">
                          <a:latin typeface="+mn-ea"/>
                          <a:ea typeface="+mn-ea"/>
                        </a:rPr>
                        <a:t>IP2 (Standard)</a:t>
                      </a:r>
                    </a:p>
                    <a:p>
                      <a:r>
                        <a:rPr kumimoji="1" lang="en-US" altLang="ja-JP" sz="1200" dirty="0">
                          <a:latin typeface="+mn-ea"/>
                          <a:ea typeface="+mn-ea"/>
                        </a:rPr>
                        <a:t>IP3 (Strong)</a:t>
                      </a:r>
                      <a:endParaRPr kumimoji="1" lang="ja-JP" altLang="en-US" sz="1200" dirty="0">
                        <a:latin typeface="+mn-ea"/>
                        <a:ea typeface="+mn-ea"/>
                      </a:endParaRPr>
                    </a:p>
                  </a:txBody>
                  <a:tcPr/>
                </a:tc>
                <a:tc>
                  <a:txBody>
                    <a:bodyPr/>
                    <a:lstStyle/>
                    <a:p>
                      <a:r>
                        <a:rPr kumimoji="1" lang="en-US" altLang="ja-JP" sz="1200" dirty="0">
                          <a:latin typeface="+mn-ea"/>
                          <a:ea typeface="+mn-ea"/>
                        </a:rPr>
                        <a:t>2021</a:t>
                      </a:r>
                      <a:r>
                        <a:rPr kumimoji="1" lang="ja-JP" altLang="en-US" sz="1200" dirty="0">
                          <a:latin typeface="+mn-ea"/>
                          <a:ea typeface="+mn-ea"/>
                        </a:rPr>
                        <a:t>年</a:t>
                      </a:r>
                      <a:r>
                        <a:rPr kumimoji="1" lang="en-US" altLang="ja-JP" sz="1200" dirty="0">
                          <a:latin typeface="+mn-ea"/>
                          <a:ea typeface="+mn-ea"/>
                        </a:rPr>
                        <a:t>7</a:t>
                      </a:r>
                      <a:r>
                        <a:rPr kumimoji="1" lang="ja-JP" altLang="en-US" sz="1200" dirty="0">
                          <a:latin typeface="+mn-ea"/>
                          <a:ea typeface="+mn-ea"/>
                        </a:rPr>
                        <a:t>月</a:t>
                      </a:r>
                      <a:r>
                        <a:rPr kumimoji="1" lang="en-US" altLang="ja-JP" sz="1200" dirty="0">
                          <a:latin typeface="+mn-ea"/>
                          <a:ea typeface="+mn-ea"/>
                        </a:rPr>
                        <a:t>8</a:t>
                      </a:r>
                      <a:r>
                        <a:rPr kumimoji="1" lang="ja-JP" altLang="en-US" sz="1200" dirty="0">
                          <a:latin typeface="+mn-ea"/>
                          <a:ea typeface="+mn-ea"/>
                        </a:rPr>
                        <a:t>日</a:t>
                      </a:r>
                      <a:endParaRPr kumimoji="1" lang="en-US" altLang="ja-JP" sz="1200" dirty="0">
                        <a:latin typeface="+mn-ea"/>
                        <a:ea typeface="+mn-ea"/>
                      </a:endParaRPr>
                    </a:p>
                    <a:p>
                      <a:r>
                        <a:rPr kumimoji="1" lang="en-US" altLang="ja-JP" sz="1200" dirty="0">
                          <a:latin typeface="+mn-ea"/>
                          <a:ea typeface="+mn-ea"/>
                        </a:rPr>
                        <a:t>2022</a:t>
                      </a:r>
                      <a:r>
                        <a:rPr kumimoji="1" lang="ja-JP" altLang="en-US" sz="1200" dirty="0">
                          <a:latin typeface="+mn-ea"/>
                          <a:ea typeface="+mn-ea"/>
                        </a:rPr>
                        <a:t>年</a:t>
                      </a:r>
                      <a:r>
                        <a:rPr kumimoji="1" lang="en-US" altLang="ja-JP" sz="1200" dirty="0">
                          <a:latin typeface="+mn-ea"/>
                          <a:ea typeface="+mn-ea"/>
                        </a:rPr>
                        <a:t>3</a:t>
                      </a:r>
                      <a:r>
                        <a:rPr kumimoji="1" lang="ja-JP" altLang="en-US" sz="1200" dirty="0">
                          <a:latin typeface="+mn-ea"/>
                          <a:ea typeface="+mn-ea"/>
                        </a:rPr>
                        <a:t>月</a:t>
                      </a:r>
                      <a:r>
                        <a:rPr kumimoji="1" lang="en-US" altLang="ja-JP" sz="1200" dirty="0">
                          <a:latin typeface="+mn-ea"/>
                          <a:ea typeface="+mn-ea"/>
                        </a:rPr>
                        <a:t>7</a:t>
                      </a:r>
                      <a:r>
                        <a:rPr kumimoji="1" lang="ja-JP" altLang="en-US" sz="1200" dirty="0">
                          <a:latin typeface="+mn-ea"/>
                          <a:ea typeface="+mn-ea"/>
                        </a:rPr>
                        <a:t>日</a:t>
                      </a:r>
                    </a:p>
                  </a:txBody>
                  <a:tcPr/>
                </a:tc>
                <a:extLst>
                  <a:ext uri="{0D108BD9-81ED-4DB2-BD59-A6C34878D82A}">
                    <a16:rowId xmlns:a16="http://schemas.microsoft.com/office/drawing/2014/main" val="2192184799"/>
                  </a:ext>
                </a:extLst>
              </a:tr>
              <a:tr h="135461">
                <a:tc>
                  <a:txBody>
                    <a:bodyPr/>
                    <a:lstStyle/>
                    <a:p>
                      <a:r>
                        <a:rPr kumimoji="1" lang="en-US" altLang="ja-JP" sz="1200" dirty="0">
                          <a:latin typeface="+mn-ea"/>
                          <a:ea typeface="+mn-ea"/>
                        </a:rPr>
                        <a:t>ID</a:t>
                      </a:r>
                      <a:endParaRPr kumimoji="1" lang="ja-JP" altLang="en-US" sz="1200" dirty="0">
                        <a:latin typeface="+mn-ea"/>
                        <a:ea typeface="+mn-ea"/>
                      </a:endParaRPr>
                    </a:p>
                  </a:txBody>
                  <a:tcPr/>
                </a:tc>
                <a:tc>
                  <a:txBody>
                    <a:bodyPr/>
                    <a:lstStyle/>
                    <a:p>
                      <a:r>
                        <a:rPr kumimoji="1" lang="en-US" altLang="ja-JP" sz="1200" dirty="0" err="1">
                          <a:latin typeface="+mn-ea"/>
                          <a:ea typeface="+mn-ea"/>
                        </a:rPr>
                        <a:t>Mastercard</a:t>
                      </a:r>
                      <a:endParaRPr kumimoji="1" lang="ja-JP" altLang="en-US" sz="1200" dirty="0">
                        <a:latin typeface="+mn-ea"/>
                        <a:ea typeface="+mn-ea"/>
                      </a:endParaRPr>
                    </a:p>
                  </a:txBody>
                  <a:tcPr/>
                </a:tc>
                <a:tc>
                  <a:txBody>
                    <a:bodyPr/>
                    <a:lstStyle/>
                    <a:p>
                      <a:r>
                        <a:rPr kumimoji="1" lang="en-US" altLang="ja-JP" sz="1200" dirty="0">
                          <a:latin typeface="+mn-ea"/>
                          <a:ea typeface="+mn-ea"/>
                        </a:rPr>
                        <a:t>IP1+ (Basic)</a:t>
                      </a:r>
                      <a:endParaRPr kumimoji="1" lang="ja-JP" altLang="en-US" sz="1200" dirty="0">
                        <a:latin typeface="+mn-ea"/>
                        <a:ea typeface="+mn-ea"/>
                      </a:endParaRPr>
                    </a:p>
                  </a:txBody>
                  <a:tcPr/>
                </a:tc>
                <a:tc>
                  <a:txBody>
                    <a:bodyPr/>
                    <a:lstStyle/>
                    <a:p>
                      <a:r>
                        <a:rPr kumimoji="1" lang="en-US" altLang="ja-JP" sz="1200" dirty="0">
                          <a:latin typeface="+mn-ea"/>
                          <a:ea typeface="+mn-ea"/>
                        </a:rPr>
                        <a:t>2022</a:t>
                      </a:r>
                      <a:r>
                        <a:rPr kumimoji="1" lang="ja-JP" altLang="en-US" sz="1200" dirty="0">
                          <a:latin typeface="+mn-ea"/>
                          <a:ea typeface="+mn-ea"/>
                        </a:rPr>
                        <a:t>年</a:t>
                      </a:r>
                      <a:r>
                        <a:rPr kumimoji="1" lang="en-US" altLang="ja-JP" sz="1200" dirty="0">
                          <a:latin typeface="+mn-ea"/>
                          <a:ea typeface="+mn-ea"/>
                        </a:rPr>
                        <a:t>7</a:t>
                      </a:r>
                      <a:r>
                        <a:rPr kumimoji="1" lang="ja-JP" altLang="en-US" sz="1200" dirty="0">
                          <a:latin typeface="+mn-ea"/>
                          <a:ea typeface="+mn-ea"/>
                        </a:rPr>
                        <a:t>月</a:t>
                      </a:r>
                      <a:r>
                        <a:rPr kumimoji="1" lang="en-US" altLang="ja-JP" sz="1200" dirty="0">
                          <a:latin typeface="+mn-ea"/>
                          <a:ea typeface="+mn-ea"/>
                        </a:rPr>
                        <a:t>21</a:t>
                      </a:r>
                      <a:r>
                        <a:rPr kumimoji="1" lang="ja-JP" altLang="en-US" sz="1200" dirty="0">
                          <a:latin typeface="+mn-ea"/>
                          <a:ea typeface="+mn-ea"/>
                        </a:rPr>
                        <a:t>日</a:t>
                      </a:r>
                    </a:p>
                  </a:txBody>
                  <a:tcPr/>
                </a:tc>
                <a:extLst>
                  <a:ext uri="{0D108BD9-81ED-4DB2-BD59-A6C34878D82A}">
                    <a16:rowId xmlns:a16="http://schemas.microsoft.com/office/drawing/2014/main" val="1513136047"/>
                  </a:ext>
                </a:extLst>
              </a:tr>
            </a:tbl>
          </a:graphicData>
        </a:graphic>
      </p:graphicFrame>
      <p:graphicFrame>
        <p:nvGraphicFramePr>
          <p:cNvPr id="21" name="表 20"/>
          <p:cNvGraphicFramePr>
            <a:graphicFrameLocks noGrp="1"/>
          </p:cNvGraphicFramePr>
          <p:nvPr>
            <p:extLst>
              <p:ext uri="{D42A27DB-BD31-4B8C-83A1-F6EECF244321}">
                <p14:modId xmlns:p14="http://schemas.microsoft.com/office/powerpoint/2010/main" val="3588421975"/>
              </p:ext>
            </p:extLst>
          </p:nvPr>
        </p:nvGraphicFramePr>
        <p:xfrm>
          <a:off x="1562400" y="2931388"/>
          <a:ext cx="7874952" cy="1097280"/>
        </p:xfrm>
        <a:graphic>
          <a:graphicData uri="http://schemas.openxmlformats.org/drawingml/2006/table">
            <a:tbl>
              <a:tblPr firstRow="1" bandRow="1">
                <a:tableStyleId>{3B4B98B0-60AC-42C2-AFA5-B58CD77FA1E5}</a:tableStyleId>
              </a:tblPr>
              <a:tblGrid>
                <a:gridCol w="1996439">
                  <a:extLst>
                    <a:ext uri="{9D8B030D-6E8A-4147-A177-3AD203B41FA5}">
                      <a16:colId xmlns:a16="http://schemas.microsoft.com/office/drawing/2014/main" val="3527959200"/>
                    </a:ext>
                  </a:extLst>
                </a:gridCol>
                <a:gridCol w="1973580">
                  <a:extLst>
                    <a:ext uri="{9D8B030D-6E8A-4147-A177-3AD203B41FA5}">
                      <a16:colId xmlns:a16="http://schemas.microsoft.com/office/drawing/2014/main" val="2217232936"/>
                    </a:ext>
                  </a:extLst>
                </a:gridCol>
                <a:gridCol w="2293620">
                  <a:extLst>
                    <a:ext uri="{9D8B030D-6E8A-4147-A177-3AD203B41FA5}">
                      <a16:colId xmlns:a16="http://schemas.microsoft.com/office/drawing/2014/main" val="2326761991"/>
                    </a:ext>
                  </a:extLst>
                </a:gridCol>
                <a:gridCol w="1611313">
                  <a:extLst>
                    <a:ext uri="{9D8B030D-6E8A-4147-A177-3AD203B41FA5}">
                      <a16:colId xmlns:a16="http://schemas.microsoft.com/office/drawing/2014/main" val="3164139340"/>
                    </a:ext>
                  </a:extLst>
                </a:gridCol>
              </a:tblGrid>
              <a:tr h="0">
                <a:tc>
                  <a:txBody>
                    <a:bodyPr/>
                    <a:lstStyle/>
                    <a:p>
                      <a:r>
                        <a:rPr kumimoji="1" lang="ja-JP" altLang="en-US" sz="1200" dirty="0">
                          <a:latin typeface="+mn-ea"/>
                          <a:ea typeface="+mn-ea"/>
                        </a:rPr>
                        <a:t>サービス名称</a:t>
                      </a:r>
                    </a:p>
                  </a:txBody>
                  <a:tcPr anchor="ctr"/>
                </a:tc>
                <a:tc>
                  <a:txBody>
                    <a:bodyPr/>
                    <a:lstStyle/>
                    <a:p>
                      <a:r>
                        <a:rPr kumimoji="1" lang="ja-JP" altLang="en-US" sz="1200" dirty="0">
                          <a:latin typeface="+mn-ea"/>
                          <a:ea typeface="+mn-ea"/>
                        </a:rPr>
                        <a:t>プロバイダー名称</a:t>
                      </a:r>
                    </a:p>
                  </a:txBody>
                  <a:tcPr anchor="ctr"/>
                </a:tc>
                <a:tc>
                  <a:txBody>
                    <a:bodyPr/>
                    <a:lstStyle/>
                    <a:p>
                      <a:r>
                        <a:rPr kumimoji="1" lang="en-US" altLang="ja-JP" sz="1200" dirty="0">
                          <a:latin typeface="+mn-ea"/>
                          <a:ea typeface="+mn-ea"/>
                        </a:rPr>
                        <a:t>CL</a:t>
                      </a:r>
                      <a:r>
                        <a:rPr kumimoji="1" lang="ja-JP" altLang="en-US" sz="1200" dirty="0">
                          <a:latin typeface="+mn-ea"/>
                          <a:ea typeface="+mn-ea"/>
                        </a:rPr>
                        <a:t>**</a:t>
                      </a:r>
                    </a:p>
                  </a:txBody>
                  <a:tcPr anchor="ctr"/>
                </a:tc>
                <a:tc>
                  <a:txBody>
                    <a:bodyPr/>
                    <a:lstStyle/>
                    <a:p>
                      <a:r>
                        <a:rPr kumimoji="1" lang="ja-JP" altLang="en-US" sz="1200" dirty="0">
                          <a:latin typeface="+mn-ea"/>
                          <a:ea typeface="+mn-ea"/>
                        </a:rPr>
                        <a:t>認定日</a:t>
                      </a:r>
                    </a:p>
                  </a:txBody>
                  <a:tcPr anchor="ctr"/>
                </a:tc>
                <a:extLst>
                  <a:ext uri="{0D108BD9-81ED-4DB2-BD59-A6C34878D82A}">
                    <a16:rowId xmlns:a16="http://schemas.microsoft.com/office/drawing/2014/main" val="3192607204"/>
                  </a:ext>
                </a:extLst>
              </a:tr>
              <a:tr h="0">
                <a:tc>
                  <a:txBody>
                    <a:bodyPr/>
                    <a:lstStyle/>
                    <a:p>
                      <a:r>
                        <a:rPr kumimoji="1" lang="en-US" altLang="ja-JP" sz="1200" dirty="0">
                          <a:latin typeface="+mn-ea"/>
                          <a:ea typeface="+mn-ea"/>
                        </a:rPr>
                        <a:t>Digital </a:t>
                      </a:r>
                      <a:r>
                        <a:rPr kumimoji="1" lang="en-US" altLang="ja-JP" sz="1200" dirty="0" err="1">
                          <a:latin typeface="+mn-ea"/>
                          <a:ea typeface="+mn-ea"/>
                        </a:rPr>
                        <a:t>iD</a:t>
                      </a:r>
                      <a:endParaRPr kumimoji="1" lang="ja-JP" altLang="en-US" sz="1200" dirty="0">
                        <a:latin typeface="+mn-ea"/>
                        <a:ea typeface="+mn-ea"/>
                      </a:endParaRPr>
                    </a:p>
                  </a:txBody>
                  <a:tcPr/>
                </a:tc>
                <a:tc>
                  <a:txBody>
                    <a:bodyPr/>
                    <a:lstStyle/>
                    <a:p>
                      <a:r>
                        <a:rPr kumimoji="1" lang="en-US" altLang="ja-JP" sz="1200" dirty="0">
                          <a:latin typeface="+mn-ea"/>
                          <a:ea typeface="+mn-ea"/>
                        </a:rPr>
                        <a:t>Australia Post</a:t>
                      </a:r>
                      <a:endParaRPr kumimoji="1" lang="ja-JP" altLang="en-US" sz="1200" dirty="0">
                        <a:latin typeface="+mn-ea"/>
                        <a:ea typeface="+mn-ea"/>
                      </a:endParaRPr>
                    </a:p>
                  </a:txBody>
                  <a:tcPr/>
                </a:tc>
                <a:tc>
                  <a:txBody>
                    <a:bodyPr/>
                    <a:lstStyle/>
                    <a:p>
                      <a:r>
                        <a:rPr kumimoji="1" lang="en-US" altLang="ja-JP" sz="1200" dirty="0">
                          <a:latin typeface="+mn-ea"/>
                          <a:ea typeface="+mn-ea"/>
                        </a:rPr>
                        <a:t>CL2</a:t>
                      </a:r>
                      <a:endParaRPr kumimoji="1" lang="ja-JP" altLang="en-US" sz="1200" dirty="0">
                        <a:latin typeface="+mn-ea"/>
                        <a:ea typeface="+mn-ea"/>
                      </a:endParaRPr>
                    </a:p>
                  </a:txBody>
                  <a:tcPr/>
                </a:tc>
                <a:tc>
                  <a:txBody>
                    <a:bodyPr/>
                    <a:lstStyle/>
                    <a:p>
                      <a:r>
                        <a:rPr kumimoji="1" lang="en-US" altLang="ja-JP" sz="1200" dirty="0">
                          <a:latin typeface="+mn-ea"/>
                          <a:ea typeface="+mn-ea"/>
                        </a:rPr>
                        <a:t>2019</a:t>
                      </a:r>
                      <a:r>
                        <a:rPr kumimoji="1" lang="ja-JP" altLang="en-US" sz="1200" dirty="0">
                          <a:latin typeface="+mn-ea"/>
                          <a:ea typeface="+mn-ea"/>
                        </a:rPr>
                        <a:t>年</a:t>
                      </a:r>
                      <a:r>
                        <a:rPr kumimoji="1" lang="en-US" altLang="ja-JP" sz="1200" dirty="0">
                          <a:latin typeface="+mn-ea"/>
                          <a:ea typeface="+mn-ea"/>
                        </a:rPr>
                        <a:t>5</a:t>
                      </a:r>
                      <a:r>
                        <a:rPr kumimoji="1" lang="ja-JP" altLang="en-US" sz="1200" dirty="0">
                          <a:latin typeface="+mn-ea"/>
                          <a:ea typeface="+mn-ea"/>
                        </a:rPr>
                        <a:t>月</a:t>
                      </a:r>
                      <a:r>
                        <a:rPr kumimoji="1" lang="en-US" altLang="ja-JP" sz="1200" dirty="0">
                          <a:latin typeface="+mn-ea"/>
                          <a:ea typeface="+mn-ea"/>
                        </a:rPr>
                        <a:t>17</a:t>
                      </a:r>
                      <a:r>
                        <a:rPr kumimoji="1" lang="ja-JP" altLang="en-US" sz="1200" dirty="0">
                          <a:latin typeface="+mn-ea"/>
                          <a:ea typeface="+mn-ea"/>
                        </a:rPr>
                        <a:t>日</a:t>
                      </a:r>
                    </a:p>
                  </a:txBody>
                  <a:tcPr/>
                </a:tc>
                <a:extLst>
                  <a:ext uri="{0D108BD9-81ED-4DB2-BD59-A6C34878D82A}">
                    <a16:rowId xmlns:a16="http://schemas.microsoft.com/office/drawing/2014/main" val="3819896461"/>
                  </a:ext>
                </a:extLst>
              </a:tr>
              <a:tr h="0">
                <a:tc>
                  <a:txBody>
                    <a:bodyPr/>
                    <a:lstStyle/>
                    <a:p>
                      <a:r>
                        <a:rPr kumimoji="1" lang="en-US" altLang="ja-JP" sz="1200" dirty="0" err="1">
                          <a:latin typeface="+mn-ea"/>
                          <a:ea typeface="+mn-ea"/>
                        </a:rPr>
                        <a:t>myGovID</a:t>
                      </a:r>
                      <a:endParaRPr kumimoji="1" lang="ja-JP" altLang="en-US" sz="1200" dirty="0">
                        <a:latin typeface="+mn-ea"/>
                        <a:ea typeface="+mn-ea"/>
                      </a:endParaRPr>
                    </a:p>
                  </a:txBody>
                  <a:tcPr/>
                </a:tc>
                <a:tc>
                  <a:txBody>
                    <a:bodyPr/>
                    <a:lstStyle/>
                    <a:p>
                      <a:r>
                        <a:rPr kumimoji="1" lang="en-US" altLang="ja-JP" sz="1200" dirty="0">
                          <a:latin typeface="+mn-ea"/>
                          <a:ea typeface="+mn-ea"/>
                        </a:rPr>
                        <a:t>Australian Tax Office</a:t>
                      </a:r>
                      <a:endParaRPr kumimoji="1" lang="ja-JP" altLang="en-US" sz="1200" dirty="0">
                        <a:latin typeface="+mn-ea"/>
                        <a:ea typeface="+mn-ea"/>
                      </a:endParaRPr>
                    </a:p>
                  </a:txBody>
                  <a:tcPr/>
                </a:tc>
                <a:tc>
                  <a:txBody>
                    <a:bodyPr/>
                    <a:lstStyle/>
                    <a:p>
                      <a:r>
                        <a:rPr kumimoji="1" lang="en-US" altLang="ja-JP" sz="1200" dirty="0">
                          <a:latin typeface="+mn-ea"/>
                          <a:ea typeface="+mn-ea"/>
                        </a:rPr>
                        <a:t>CL2</a:t>
                      </a:r>
                      <a:endParaRPr kumimoji="1" lang="ja-JP" altLang="en-US" sz="1200" dirty="0">
                        <a:latin typeface="+mn-ea"/>
                        <a:ea typeface="+mn-ea"/>
                      </a:endParaRPr>
                    </a:p>
                  </a:txBody>
                  <a:tcPr/>
                </a:tc>
                <a:tc>
                  <a:txBody>
                    <a:bodyPr/>
                    <a:lstStyle/>
                    <a:p>
                      <a:r>
                        <a:rPr kumimoji="1" lang="en-US" altLang="ja-JP" sz="1200" dirty="0">
                          <a:latin typeface="+mn-ea"/>
                          <a:ea typeface="+mn-ea"/>
                        </a:rPr>
                        <a:t>2019</a:t>
                      </a:r>
                      <a:r>
                        <a:rPr kumimoji="1" lang="ja-JP" altLang="en-US" sz="1200" dirty="0">
                          <a:latin typeface="+mn-ea"/>
                          <a:ea typeface="+mn-ea"/>
                        </a:rPr>
                        <a:t>年</a:t>
                      </a:r>
                      <a:r>
                        <a:rPr kumimoji="1" lang="en-US" altLang="ja-JP" sz="1200" dirty="0">
                          <a:latin typeface="+mn-ea"/>
                          <a:ea typeface="+mn-ea"/>
                        </a:rPr>
                        <a:t>5</a:t>
                      </a:r>
                      <a:r>
                        <a:rPr kumimoji="1" lang="ja-JP" altLang="en-US" sz="1200" dirty="0">
                          <a:latin typeface="+mn-ea"/>
                          <a:ea typeface="+mn-ea"/>
                        </a:rPr>
                        <a:t>月</a:t>
                      </a:r>
                      <a:r>
                        <a:rPr kumimoji="1" lang="en-US" altLang="ja-JP" sz="1200" dirty="0">
                          <a:latin typeface="+mn-ea"/>
                          <a:ea typeface="+mn-ea"/>
                        </a:rPr>
                        <a:t>30</a:t>
                      </a:r>
                      <a:r>
                        <a:rPr kumimoji="1" lang="ja-JP" altLang="en-US" sz="1200" dirty="0">
                          <a:latin typeface="+mn-ea"/>
                          <a:ea typeface="+mn-ea"/>
                        </a:rPr>
                        <a:t>日</a:t>
                      </a:r>
                    </a:p>
                  </a:txBody>
                  <a:tcPr/>
                </a:tc>
                <a:extLst>
                  <a:ext uri="{0D108BD9-81ED-4DB2-BD59-A6C34878D82A}">
                    <a16:rowId xmlns:a16="http://schemas.microsoft.com/office/drawing/2014/main" val="3986291381"/>
                  </a:ext>
                </a:extLst>
              </a:tr>
              <a:tr h="0">
                <a:tc>
                  <a:txBody>
                    <a:bodyPr/>
                    <a:lstStyle/>
                    <a:p>
                      <a:r>
                        <a:rPr kumimoji="1" lang="en-US" altLang="ja-JP" sz="1200" dirty="0">
                          <a:latin typeface="+mn-ea"/>
                          <a:ea typeface="+mn-ea"/>
                        </a:rPr>
                        <a:t>ID</a:t>
                      </a:r>
                      <a:endParaRPr kumimoji="1" lang="ja-JP" altLang="en-US" sz="1200" dirty="0">
                        <a:latin typeface="+mn-ea"/>
                        <a:ea typeface="+mn-ea"/>
                      </a:endParaRPr>
                    </a:p>
                  </a:txBody>
                  <a:tcPr/>
                </a:tc>
                <a:tc>
                  <a:txBody>
                    <a:bodyPr/>
                    <a:lstStyle/>
                    <a:p>
                      <a:r>
                        <a:rPr kumimoji="1" lang="en-US" altLang="ja-JP" sz="1200" dirty="0" err="1">
                          <a:latin typeface="+mn-ea"/>
                          <a:ea typeface="+mn-ea"/>
                        </a:rPr>
                        <a:t>Mastercard</a:t>
                      </a:r>
                      <a:endParaRPr kumimoji="1" lang="ja-JP" altLang="en-US" sz="1200" dirty="0">
                        <a:latin typeface="+mn-ea"/>
                        <a:ea typeface="+mn-ea"/>
                      </a:endParaRPr>
                    </a:p>
                  </a:txBody>
                  <a:tcPr/>
                </a:tc>
                <a:tc>
                  <a:txBody>
                    <a:bodyPr/>
                    <a:lstStyle/>
                    <a:p>
                      <a:r>
                        <a:rPr kumimoji="1" lang="en-US" altLang="ja-JP" sz="1200" dirty="0">
                          <a:latin typeface="+mn-ea"/>
                          <a:ea typeface="+mn-ea"/>
                        </a:rPr>
                        <a:t>CL2</a:t>
                      </a:r>
                      <a:endParaRPr kumimoji="1" lang="ja-JP" altLang="en-US" sz="1200" dirty="0">
                        <a:latin typeface="+mn-ea"/>
                        <a:ea typeface="+mn-ea"/>
                      </a:endParaRPr>
                    </a:p>
                  </a:txBody>
                  <a:tcPr/>
                </a:tc>
                <a:tc>
                  <a:txBody>
                    <a:bodyPr/>
                    <a:lstStyle/>
                    <a:p>
                      <a:r>
                        <a:rPr kumimoji="1" lang="en-US" altLang="ja-JP" sz="1200" dirty="0">
                          <a:latin typeface="+mn-ea"/>
                          <a:ea typeface="+mn-ea"/>
                        </a:rPr>
                        <a:t>2022</a:t>
                      </a:r>
                      <a:r>
                        <a:rPr kumimoji="1" lang="ja-JP" altLang="en-US" sz="1200" dirty="0">
                          <a:latin typeface="+mn-ea"/>
                          <a:ea typeface="+mn-ea"/>
                        </a:rPr>
                        <a:t>年</a:t>
                      </a:r>
                      <a:r>
                        <a:rPr kumimoji="1" lang="en-US" altLang="ja-JP" sz="1200" dirty="0">
                          <a:latin typeface="+mn-ea"/>
                          <a:ea typeface="+mn-ea"/>
                        </a:rPr>
                        <a:t>7</a:t>
                      </a:r>
                      <a:r>
                        <a:rPr kumimoji="1" lang="ja-JP" altLang="en-US" sz="1200" dirty="0">
                          <a:latin typeface="+mn-ea"/>
                          <a:ea typeface="+mn-ea"/>
                        </a:rPr>
                        <a:t>月</a:t>
                      </a:r>
                      <a:r>
                        <a:rPr kumimoji="1" lang="en-US" altLang="ja-JP" sz="1200" dirty="0">
                          <a:latin typeface="+mn-ea"/>
                          <a:ea typeface="+mn-ea"/>
                        </a:rPr>
                        <a:t>21</a:t>
                      </a:r>
                      <a:r>
                        <a:rPr kumimoji="1" lang="ja-JP" altLang="en-US" sz="1200" dirty="0">
                          <a:latin typeface="+mn-ea"/>
                          <a:ea typeface="+mn-ea"/>
                        </a:rPr>
                        <a:t>日</a:t>
                      </a:r>
                    </a:p>
                  </a:txBody>
                  <a:tcPr/>
                </a:tc>
                <a:extLst>
                  <a:ext uri="{0D108BD9-81ED-4DB2-BD59-A6C34878D82A}">
                    <a16:rowId xmlns:a16="http://schemas.microsoft.com/office/drawing/2014/main" val="2192184799"/>
                  </a:ext>
                </a:extLst>
              </a:tr>
            </a:tbl>
          </a:graphicData>
        </a:graphic>
      </p:graphicFrame>
      <p:graphicFrame>
        <p:nvGraphicFramePr>
          <p:cNvPr id="22" name="表 21"/>
          <p:cNvGraphicFramePr>
            <a:graphicFrameLocks noGrp="1"/>
          </p:cNvGraphicFramePr>
          <p:nvPr>
            <p:extLst>
              <p:ext uri="{D42A27DB-BD31-4B8C-83A1-F6EECF244321}">
                <p14:modId xmlns:p14="http://schemas.microsoft.com/office/powerpoint/2010/main" val="198445653"/>
              </p:ext>
            </p:extLst>
          </p:nvPr>
        </p:nvGraphicFramePr>
        <p:xfrm>
          <a:off x="1562399" y="4385914"/>
          <a:ext cx="7874952" cy="1097280"/>
        </p:xfrm>
        <a:graphic>
          <a:graphicData uri="http://schemas.openxmlformats.org/drawingml/2006/table">
            <a:tbl>
              <a:tblPr firstRow="1" bandRow="1">
                <a:tableStyleId>{3B4B98B0-60AC-42C2-AFA5-B58CD77FA1E5}</a:tableStyleId>
              </a:tblPr>
              <a:tblGrid>
                <a:gridCol w="1968738">
                  <a:extLst>
                    <a:ext uri="{9D8B030D-6E8A-4147-A177-3AD203B41FA5}">
                      <a16:colId xmlns:a16="http://schemas.microsoft.com/office/drawing/2014/main" val="3527959200"/>
                    </a:ext>
                  </a:extLst>
                </a:gridCol>
                <a:gridCol w="1968738">
                  <a:extLst>
                    <a:ext uri="{9D8B030D-6E8A-4147-A177-3AD203B41FA5}">
                      <a16:colId xmlns:a16="http://schemas.microsoft.com/office/drawing/2014/main" val="2217232936"/>
                    </a:ext>
                  </a:extLst>
                </a:gridCol>
                <a:gridCol w="2341404">
                  <a:extLst>
                    <a:ext uri="{9D8B030D-6E8A-4147-A177-3AD203B41FA5}">
                      <a16:colId xmlns:a16="http://schemas.microsoft.com/office/drawing/2014/main" val="2605843855"/>
                    </a:ext>
                  </a:extLst>
                </a:gridCol>
                <a:gridCol w="1596072">
                  <a:extLst>
                    <a:ext uri="{9D8B030D-6E8A-4147-A177-3AD203B41FA5}">
                      <a16:colId xmlns:a16="http://schemas.microsoft.com/office/drawing/2014/main" val="3164139340"/>
                    </a:ext>
                  </a:extLst>
                </a:gridCol>
              </a:tblGrid>
              <a:tr h="0">
                <a:tc>
                  <a:txBody>
                    <a:bodyPr/>
                    <a:lstStyle/>
                    <a:p>
                      <a:r>
                        <a:rPr kumimoji="1" lang="ja-JP" altLang="en-US" sz="1200" dirty="0">
                          <a:latin typeface="+mn-ea"/>
                          <a:ea typeface="+mn-ea"/>
                        </a:rPr>
                        <a:t>サービス名称</a:t>
                      </a:r>
                    </a:p>
                  </a:txBody>
                  <a:tcPr anchor="ctr"/>
                </a:tc>
                <a:tc>
                  <a:txBody>
                    <a:bodyPr/>
                    <a:lstStyle/>
                    <a:p>
                      <a:r>
                        <a:rPr kumimoji="1" lang="ja-JP" altLang="en-US" sz="1200" dirty="0">
                          <a:latin typeface="+mn-ea"/>
                          <a:ea typeface="+mn-ea"/>
                        </a:rPr>
                        <a:t>プロバイダー名称</a:t>
                      </a:r>
                    </a:p>
                  </a:txBody>
                  <a:tcPr anchor="ctr"/>
                </a:tc>
                <a:tc>
                  <a:txBody>
                    <a:bodyPr/>
                    <a:lstStyle/>
                    <a:p>
                      <a:r>
                        <a:rPr kumimoji="1" lang="ja-JP" altLang="en-US" sz="1200" dirty="0">
                          <a:latin typeface="+mn-ea"/>
                          <a:ea typeface="+mn-ea"/>
                        </a:rPr>
                        <a:t>サポートしている規格</a:t>
                      </a:r>
                    </a:p>
                  </a:txBody>
                  <a:tcPr anchor="ctr"/>
                </a:tc>
                <a:tc>
                  <a:txBody>
                    <a:bodyPr/>
                    <a:lstStyle/>
                    <a:p>
                      <a:r>
                        <a:rPr kumimoji="1" lang="ja-JP" altLang="en-US" sz="1200" dirty="0">
                          <a:latin typeface="+mn-ea"/>
                          <a:ea typeface="+mn-ea"/>
                        </a:rPr>
                        <a:t>認定日</a:t>
                      </a:r>
                    </a:p>
                  </a:txBody>
                  <a:tcPr anchor="ctr"/>
                </a:tc>
                <a:extLst>
                  <a:ext uri="{0D108BD9-81ED-4DB2-BD59-A6C34878D82A}">
                    <a16:rowId xmlns:a16="http://schemas.microsoft.com/office/drawing/2014/main" val="3192607204"/>
                  </a:ext>
                </a:extLst>
              </a:tr>
              <a:tr h="0">
                <a:tc>
                  <a:txBody>
                    <a:bodyPr/>
                    <a:lstStyle/>
                    <a:p>
                      <a:r>
                        <a:rPr kumimoji="1" lang="en-US" altLang="ja-JP" sz="1200" dirty="0">
                          <a:latin typeface="+mn-ea"/>
                          <a:ea typeface="+mn-ea"/>
                        </a:rPr>
                        <a:t>Exchange</a:t>
                      </a:r>
                      <a:endParaRPr kumimoji="1" lang="ja-JP" altLang="en-US" sz="1200" dirty="0">
                        <a:latin typeface="+mn-ea"/>
                        <a:ea typeface="+mn-ea"/>
                      </a:endParaRPr>
                    </a:p>
                  </a:txBody>
                  <a:tcPr/>
                </a:tc>
                <a:tc>
                  <a:txBody>
                    <a:bodyPr/>
                    <a:lstStyle/>
                    <a:p>
                      <a:r>
                        <a:rPr kumimoji="1" lang="en-US" altLang="ja-JP" sz="1200" dirty="0">
                          <a:latin typeface="+mn-ea"/>
                          <a:ea typeface="+mn-ea"/>
                        </a:rPr>
                        <a:t>Services Australia</a:t>
                      </a:r>
                      <a:endParaRPr kumimoji="1" lang="ja-JP" altLang="en-US" sz="1200" dirty="0">
                        <a:latin typeface="+mn-ea"/>
                        <a:ea typeface="+mn-ea"/>
                      </a:endParaRPr>
                    </a:p>
                  </a:txBody>
                  <a:tcPr/>
                </a:tc>
                <a:tc>
                  <a:txBody>
                    <a:bodyPr/>
                    <a:lstStyle/>
                    <a:p>
                      <a:r>
                        <a:rPr kumimoji="1" lang="en-US" altLang="ja-JP" sz="1200" dirty="0">
                          <a:latin typeface="+mn-ea"/>
                          <a:ea typeface="+mn-ea"/>
                        </a:rPr>
                        <a:t>OpenID Connect 1.0</a:t>
                      </a:r>
                      <a:r>
                        <a:rPr kumimoji="1" lang="ja-JP" altLang="en-US" sz="1200" dirty="0" err="1">
                          <a:latin typeface="+mn-ea"/>
                          <a:ea typeface="+mn-ea"/>
                        </a:rPr>
                        <a:t>、</a:t>
                      </a:r>
                      <a:r>
                        <a:rPr kumimoji="1" lang="en-US" altLang="ja-JP" sz="1200" dirty="0">
                          <a:latin typeface="+mn-ea"/>
                          <a:ea typeface="+mn-ea"/>
                        </a:rPr>
                        <a:t>SAML</a:t>
                      </a:r>
                      <a:endParaRPr kumimoji="1" lang="ja-JP" altLang="en-US" sz="1200" dirty="0">
                        <a:latin typeface="+mn-ea"/>
                        <a:ea typeface="+mn-ea"/>
                      </a:endParaRPr>
                    </a:p>
                  </a:txBody>
                  <a:tcPr/>
                </a:tc>
                <a:tc>
                  <a:txBody>
                    <a:bodyPr/>
                    <a:lstStyle/>
                    <a:p>
                      <a:r>
                        <a:rPr kumimoji="1" lang="en-US" altLang="ja-JP" sz="1200" dirty="0">
                          <a:latin typeface="+mn-ea"/>
                          <a:ea typeface="+mn-ea"/>
                        </a:rPr>
                        <a:t>2019</a:t>
                      </a:r>
                      <a:r>
                        <a:rPr kumimoji="1" lang="ja-JP" altLang="en-US" sz="1200" dirty="0">
                          <a:latin typeface="+mn-ea"/>
                          <a:ea typeface="+mn-ea"/>
                        </a:rPr>
                        <a:t>年</a:t>
                      </a:r>
                      <a:r>
                        <a:rPr kumimoji="1" lang="en-US" altLang="ja-JP" sz="1200" dirty="0">
                          <a:latin typeface="+mn-ea"/>
                          <a:ea typeface="+mn-ea"/>
                        </a:rPr>
                        <a:t>5</a:t>
                      </a:r>
                      <a:r>
                        <a:rPr kumimoji="1" lang="ja-JP" altLang="en-US" sz="1200" dirty="0">
                          <a:latin typeface="+mn-ea"/>
                          <a:ea typeface="+mn-ea"/>
                        </a:rPr>
                        <a:t>月</a:t>
                      </a:r>
                      <a:r>
                        <a:rPr kumimoji="1" lang="en-US" altLang="ja-JP" sz="1200" dirty="0">
                          <a:latin typeface="+mn-ea"/>
                          <a:ea typeface="+mn-ea"/>
                        </a:rPr>
                        <a:t>13</a:t>
                      </a:r>
                      <a:r>
                        <a:rPr kumimoji="1" lang="ja-JP" altLang="en-US" sz="1200" dirty="0">
                          <a:latin typeface="+mn-ea"/>
                          <a:ea typeface="+mn-ea"/>
                        </a:rPr>
                        <a:t>日</a:t>
                      </a:r>
                    </a:p>
                  </a:txBody>
                  <a:tcPr/>
                </a:tc>
                <a:extLst>
                  <a:ext uri="{0D108BD9-81ED-4DB2-BD59-A6C34878D82A}">
                    <a16:rowId xmlns:a16="http://schemas.microsoft.com/office/drawing/2014/main" val="3819896461"/>
                  </a:ext>
                </a:extLst>
              </a:tr>
              <a:tr h="0">
                <a:tc>
                  <a:txBody>
                    <a:bodyPr/>
                    <a:lstStyle/>
                    <a:p>
                      <a:r>
                        <a:rPr kumimoji="1" lang="en-US" altLang="ja-JP" sz="1200" dirty="0" err="1">
                          <a:latin typeface="+mn-ea"/>
                          <a:ea typeface="+mn-ea"/>
                        </a:rPr>
                        <a:t>connectID</a:t>
                      </a:r>
                      <a:endParaRPr kumimoji="1" lang="ja-JP" altLang="en-US" sz="1200" dirty="0">
                        <a:latin typeface="+mn-ea"/>
                        <a:ea typeface="+mn-ea"/>
                      </a:endParaRPr>
                    </a:p>
                  </a:txBody>
                  <a:tcPr/>
                </a:tc>
                <a:tc>
                  <a:txBody>
                    <a:bodyPr/>
                    <a:lstStyle/>
                    <a:p>
                      <a:r>
                        <a:rPr kumimoji="1" lang="en-US" altLang="ja-JP" sz="1200" dirty="0" err="1">
                          <a:latin typeface="+mn-ea"/>
                          <a:ea typeface="+mn-ea"/>
                        </a:rPr>
                        <a:t>eftpos</a:t>
                      </a:r>
                      <a:endParaRPr kumimoji="1" lang="ja-JP" altLang="en-US" sz="1200" dirty="0">
                        <a:latin typeface="+mn-ea"/>
                        <a:ea typeface="+mn-ea"/>
                      </a:endParaRPr>
                    </a:p>
                  </a:txBody>
                  <a:tcPr/>
                </a:tc>
                <a:tc>
                  <a:txBody>
                    <a:bodyPr/>
                    <a:lstStyle/>
                    <a:p>
                      <a:r>
                        <a:rPr kumimoji="1" lang="en-US" altLang="ja-JP" sz="1200" dirty="0">
                          <a:latin typeface="+mn-ea"/>
                          <a:ea typeface="+mn-ea"/>
                        </a:rPr>
                        <a:t>OpenID Connect 1.0</a:t>
                      </a:r>
                      <a:endParaRPr kumimoji="1" lang="ja-JP" altLang="en-US" sz="1200" dirty="0">
                        <a:latin typeface="+mn-ea"/>
                        <a:ea typeface="+mn-ea"/>
                      </a:endParaRPr>
                    </a:p>
                  </a:txBody>
                  <a:tcPr/>
                </a:tc>
                <a:tc>
                  <a:txBody>
                    <a:bodyPr/>
                    <a:lstStyle/>
                    <a:p>
                      <a:r>
                        <a:rPr kumimoji="1" lang="en-US" altLang="ja-JP" sz="1200" dirty="0">
                          <a:latin typeface="+mn-ea"/>
                          <a:ea typeface="+mn-ea"/>
                        </a:rPr>
                        <a:t>2021</a:t>
                      </a:r>
                      <a:r>
                        <a:rPr kumimoji="1" lang="ja-JP" altLang="en-US" sz="1200" dirty="0">
                          <a:latin typeface="+mn-ea"/>
                          <a:ea typeface="+mn-ea"/>
                        </a:rPr>
                        <a:t>年</a:t>
                      </a:r>
                      <a:r>
                        <a:rPr kumimoji="1" lang="en-US" altLang="ja-JP" sz="1200" dirty="0">
                          <a:latin typeface="+mn-ea"/>
                          <a:ea typeface="+mn-ea"/>
                        </a:rPr>
                        <a:t>9</a:t>
                      </a:r>
                      <a:r>
                        <a:rPr kumimoji="1" lang="ja-JP" altLang="en-US" sz="1200" dirty="0">
                          <a:latin typeface="+mn-ea"/>
                          <a:ea typeface="+mn-ea"/>
                        </a:rPr>
                        <a:t>月</a:t>
                      </a:r>
                      <a:r>
                        <a:rPr kumimoji="1" lang="en-US" altLang="ja-JP" sz="1200" dirty="0">
                          <a:latin typeface="+mn-ea"/>
                          <a:ea typeface="+mn-ea"/>
                        </a:rPr>
                        <a:t>15</a:t>
                      </a:r>
                      <a:r>
                        <a:rPr kumimoji="1" lang="ja-JP" altLang="en-US" sz="1200" dirty="0">
                          <a:latin typeface="+mn-ea"/>
                          <a:ea typeface="+mn-ea"/>
                        </a:rPr>
                        <a:t>日</a:t>
                      </a:r>
                    </a:p>
                  </a:txBody>
                  <a:tcPr/>
                </a:tc>
                <a:extLst>
                  <a:ext uri="{0D108BD9-81ED-4DB2-BD59-A6C34878D82A}">
                    <a16:rowId xmlns:a16="http://schemas.microsoft.com/office/drawing/2014/main" val="3986291381"/>
                  </a:ext>
                </a:extLst>
              </a:tr>
              <a:tr h="0">
                <a:tc>
                  <a:txBody>
                    <a:bodyPr/>
                    <a:lstStyle/>
                    <a:p>
                      <a:r>
                        <a:rPr kumimoji="1" lang="en-US" altLang="ja-JP" sz="1200" dirty="0">
                          <a:latin typeface="+mn-ea"/>
                          <a:ea typeface="+mn-ea"/>
                        </a:rPr>
                        <a:t>ID</a:t>
                      </a:r>
                      <a:endParaRPr kumimoji="1" lang="ja-JP" altLang="en-US" sz="1200" dirty="0">
                        <a:latin typeface="+mn-ea"/>
                        <a:ea typeface="+mn-ea"/>
                      </a:endParaRPr>
                    </a:p>
                  </a:txBody>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200" dirty="0" err="1">
                          <a:latin typeface="+mn-ea"/>
                          <a:ea typeface="+mn-ea"/>
                        </a:rPr>
                        <a:t>Mastercard</a:t>
                      </a:r>
                      <a:endParaRPr kumimoji="1" lang="ja-JP" altLang="en-US" sz="1200" dirty="0">
                        <a:latin typeface="+mn-ea"/>
                        <a:ea typeface="+mn-ea"/>
                      </a:endParaRPr>
                    </a:p>
                  </a:txBody>
                  <a:tcPr/>
                </a:tc>
                <a:tc>
                  <a:txBody>
                    <a:bodyPr/>
                    <a:lstStyle/>
                    <a:p>
                      <a:r>
                        <a:rPr kumimoji="1" lang="en-US" altLang="ja-JP" sz="1200" dirty="0">
                          <a:latin typeface="+mn-ea"/>
                          <a:ea typeface="+mn-ea"/>
                        </a:rPr>
                        <a:t>OpenID Connect 1.0</a:t>
                      </a:r>
                      <a:endParaRPr kumimoji="1" lang="ja-JP" altLang="en-US" sz="1200" dirty="0">
                        <a:latin typeface="+mn-ea"/>
                        <a:ea typeface="+mn-ea"/>
                      </a:endParaRPr>
                    </a:p>
                  </a:txBody>
                  <a:tcPr/>
                </a:tc>
                <a:tc>
                  <a:txBody>
                    <a:bodyPr/>
                    <a:lstStyle/>
                    <a:p>
                      <a:r>
                        <a:rPr kumimoji="1" lang="en-US" altLang="ja-JP" sz="1200" dirty="0">
                          <a:latin typeface="+mn-ea"/>
                          <a:ea typeface="+mn-ea"/>
                        </a:rPr>
                        <a:t>2022</a:t>
                      </a:r>
                      <a:r>
                        <a:rPr kumimoji="1" lang="ja-JP" altLang="en-US" sz="1200" dirty="0">
                          <a:latin typeface="+mn-ea"/>
                          <a:ea typeface="+mn-ea"/>
                        </a:rPr>
                        <a:t>年</a:t>
                      </a:r>
                      <a:r>
                        <a:rPr kumimoji="1" lang="en-US" altLang="ja-JP" sz="1200" dirty="0">
                          <a:latin typeface="+mn-ea"/>
                          <a:ea typeface="+mn-ea"/>
                        </a:rPr>
                        <a:t>6</a:t>
                      </a:r>
                      <a:r>
                        <a:rPr kumimoji="1" lang="ja-JP" altLang="en-US" sz="1200" dirty="0">
                          <a:latin typeface="+mn-ea"/>
                          <a:ea typeface="+mn-ea"/>
                        </a:rPr>
                        <a:t>月</a:t>
                      </a:r>
                      <a:r>
                        <a:rPr kumimoji="1" lang="en-US" altLang="ja-JP" sz="1200" dirty="0">
                          <a:latin typeface="+mn-ea"/>
                          <a:ea typeface="+mn-ea"/>
                        </a:rPr>
                        <a:t>10</a:t>
                      </a:r>
                      <a:r>
                        <a:rPr kumimoji="1" lang="ja-JP" altLang="en-US" sz="1200" dirty="0">
                          <a:latin typeface="+mn-ea"/>
                          <a:ea typeface="+mn-ea"/>
                        </a:rPr>
                        <a:t>日</a:t>
                      </a:r>
                    </a:p>
                  </a:txBody>
                  <a:tcPr/>
                </a:tc>
                <a:extLst>
                  <a:ext uri="{0D108BD9-81ED-4DB2-BD59-A6C34878D82A}">
                    <a16:rowId xmlns:a16="http://schemas.microsoft.com/office/drawing/2014/main" val="2192184799"/>
                  </a:ext>
                </a:extLst>
              </a:tr>
            </a:tbl>
          </a:graphicData>
        </a:graphic>
      </p:graphicFrame>
      <p:sp>
        <p:nvSpPr>
          <p:cNvPr id="23" name="正方形/長方形 22"/>
          <p:cNvSpPr/>
          <p:nvPr/>
        </p:nvSpPr>
        <p:spPr>
          <a:xfrm>
            <a:off x="332088" y="2931388"/>
            <a:ext cx="1161732" cy="109728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n-ea"/>
                <a:cs typeface="+mn-cs"/>
              </a:rPr>
              <a:t>Credential providers</a:t>
            </a:r>
          </a:p>
        </p:txBody>
      </p:sp>
      <p:graphicFrame>
        <p:nvGraphicFramePr>
          <p:cNvPr id="25" name="表 24"/>
          <p:cNvGraphicFramePr>
            <a:graphicFrameLocks noGrp="1"/>
          </p:cNvGraphicFramePr>
          <p:nvPr>
            <p:extLst>
              <p:ext uri="{D42A27DB-BD31-4B8C-83A1-F6EECF244321}">
                <p14:modId xmlns:p14="http://schemas.microsoft.com/office/powerpoint/2010/main" val="1992046879"/>
              </p:ext>
            </p:extLst>
          </p:nvPr>
        </p:nvGraphicFramePr>
        <p:xfrm>
          <a:off x="1562399" y="5626825"/>
          <a:ext cx="7874951" cy="1005840"/>
        </p:xfrm>
        <a:graphic>
          <a:graphicData uri="http://schemas.openxmlformats.org/drawingml/2006/table">
            <a:tbl>
              <a:tblPr firstRow="1" bandRow="1">
                <a:tableStyleId>{3B4B98B0-60AC-42C2-AFA5-B58CD77FA1E5}</a:tableStyleId>
              </a:tblPr>
              <a:tblGrid>
                <a:gridCol w="3182287">
                  <a:extLst>
                    <a:ext uri="{9D8B030D-6E8A-4147-A177-3AD203B41FA5}">
                      <a16:colId xmlns:a16="http://schemas.microsoft.com/office/drawing/2014/main" val="3527959200"/>
                    </a:ext>
                  </a:extLst>
                </a:gridCol>
                <a:gridCol w="1588957">
                  <a:extLst>
                    <a:ext uri="{9D8B030D-6E8A-4147-A177-3AD203B41FA5}">
                      <a16:colId xmlns:a16="http://schemas.microsoft.com/office/drawing/2014/main" val="2217232936"/>
                    </a:ext>
                  </a:extLst>
                </a:gridCol>
                <a:gridCol w="1576980">
                  <a:extLst>
                    <a:ext uri="{9D8B030D-6E8A-4147-A177-3AD203B41FA5}">
                      <a16:colId xmlns:a16="http://schemas.microsoft.com/office/drawing/2014/main" val="2383821487"/>
                    </a:ext>
                  </a:extLst>
                </a:gridCol>
                <a:gridCol w="1526727">
                  <a:extLst>
                    <a:ext uri="{9D8B030D-6E8A-4147-A177-3AD203B41FA5}">
                      <a16:colId xmlns:a16="http://schemas.microsoft.com/office/drawing/2014/main" val="3164139340"/>
                    </a:ext>
                  </a:extLst>
                </a:gridCol>
              </a:tblGrid>
              <a:tr h="135461">
                <a:tc>
                  <a:txBody>
                    <a:bodyPr/>
                    <a:lstStyle/>
                    <a:p>
                      <a:r>
                        <a:rPr kumimoji="1" lang="ja-JP" altLang="en-US" sz="1200" dirty="0">
                          <a:latin typeface="+mn-ea"/>
                          <a:ea typeface="+mn-ea"/>
                        </a:rPr>
                        <a:t>サービス名称</a:t>
                      </a:r>
                    </a:p>
                  </a:txBody>
                  <a:tcPr anchor="ctr"/>
                </a:tc>
                <a:tc>
                  <a:txBody>
                    <a:bodyPr/>
                    <a:lstStyle/>
                    <a:p>
                      <a:r>
                        <a:rPr kumimoji="1" lang="ja-JP" altLang="en-US" sz="1200" dirty="0">
                          <a:latin typeface="+mn-ea"/>
                          <a:ea typeface="+mn-ea"/>
                        </a:rPr>
                        <a:t>プロバイダー名称</a:t>
                      </a:r>
                    </a:p>
                  </a:txBody>
                  <a:tcPr anchor="ctr"/>
                </a:tc>
                <a:tc>
                  <a:txBody>
                    <a:bodyPr/>
                    <a:lstStyle/>
                    <a:p>
                      <a:r>
                        <a:rPr kumimoji="1" lang="ja-JP" altLang="en-US" sz="1200" dirty="0">
                          <a:latin typeface="+mn-ea"/>
                          <a:ea typeface="+mn-ea"/>
                        </a:rPr>
                        <a:t>作成される属性</a:t>
                      </a:r>
                    </a:p>
                  </a:txBody>
                  <a:tcPr anchor="ctr"/>
                </a:tc>
                <a:tc>
                  <a:txBody>
                    <a:bodyPr/>
                    <a:lstStyle/>
                    <a:p>
                      <a:r>
                        <a:rPr kumimoji="1" lang="ja-JP" altLang="en-US" sz="1200" dirty="0">
                          <a:latin typeface="+mn-ea"/>
                          <a:ea typeface="+mn-ea"/>
                        </a:rPr>
                        <a:t>認定日</a:t>
                      </a:r>
                    </a:p>
                  </a:txBody>
                  <a:tcPr anchor="ctr"/>
                </a:tc>
                <a:extLst>
                  <a:ext uri="{0D108BD9-81ED-4DB2-BD59-A6C34878D82A}">
                    <a16:rowId xmlns:a16="http://schemas.microsoft.com/office/drawing/2014/main" val="3192607204"/>
                  </a:ext>
                </a:extLst>
              </a:tr>
              <a:tr h="135461">
                <a:tc>
                  <a:txBody>
                    <a:bodyPr/>
                    <a:lstStyle/>
                    <a:p>
                      <a:r>
                        <a:rPr kumimoji="1" lang="en-US" altLang="ja-JP" sz="1200" dirty="0">
                          <a:latin typeface="+mn-ea"/>
                          <a:ea typeface="+mn-ea"/>
                        </a:rPr>
                        <a:t>Relationship </a:t>
                      </a:r>
                      <a:r>
                        <a:rPr kumimoji="1" lang="en-US" altLang="ja-JP" sz="1200" dirty="0" err="1">
                          <a:latin typeface="+mn-ea"/>
                          <a:ea typeface="+mn-ea"/>
                        </a:rPr>
                        <a:t>Authorisation</a:t>
                      </a:r>
                      <a:r>
                        <a:rPr kumimoji="1" lang="en-US" altLang="ja-JP" sz="1200" dirty="0">
                          <a:latin typeface="+mn-ea"/>
                          <a:ea typeface="+mn-ea"/>
                        </a:rPr>
                        <a:t> Manager (RAM)</a:t>
                      </a:r>
                      <a:endParaRPr kumimoji="1" lang="ja-JP" altLang="en-US" sz="1200" dirty="0">
                        <a:latin typeface="+mn-ea"/>
                        <a:ea typeface="+mn-ea"/>
                      </a:endParaRPr>
                    </a:p>
                  </a:txBody>
                  <a:tcPr/>
                </a:tc>
                <a:tc>
                  <a:txBody>
                    <a:bodyPr/>
                    <a:lstStyle/>
                    <a:p>
                      <a:r>
                        <a:rPr kumimoji="1" lang="en-US" altLang="ja-JP" sz="1200" dirty="0">
                          <a:latin typeface="+mn-ea"/>
                          <a:ea typeface="+mn-ea"/>
                        </a:rPr>
                        <a:t>Australian Tax Office</a:t>
                      </a:r>
                      <a:endParaRPr kumimoji="1" lang="ja-JP" altLang="en-US" sz="1200" dirty="0">
                        <a:latin typeface="+mn-ea"/>
                        <a:ea typeface="+mn-ea"/>
                      </a:endParaRPr>
                    </a:p>
                  </a:txBody>
                  <a:tcPr/>
                </a:tc>
                <a:tc>
                  <a:txBody>
                    <a:bodyPr/>
                    <a:lstStyle/>
                    <a:p>
                      <a:r>
                        <a:rPr kumimoji="1" lang="en-US" altLang="ja-JP" sz="1200" dirty="0">
                          <a:latin typeface="+mn-ea"/>
                          <a:ea typeface="+mn-ea"/>
                        </a:rPr>
                        <a:t>Business </a:t>
                      </a:r>
                      <a:r>
                        <a:rPr kumimoji="1" lang="en-US" altLang="ja-JP" sz="1200" dirty="0" err="1">
                          <a:latin typeface="+mn-ea"/>
                          <a:ea typeface="+mn-ea"/>
                        </a:rPr>
                        <a:t>authorisations</a:t>
                      </a:r>
                      <a:endParaRPr kumimoji="1" lang="ja-JP" altLang="en-US" sz="1200" dirty="0">
                        <a:latin typeface="+mn-ea"/>
                        <a:ea typeface="+mn-ea"/>
                      </a:endParaRPr>
                    </a:p>
                  </a:txBody>
                  <a:tcPr/>
                </a:tc>
                <a:tc>
                  <a:txBody>
                    <a:bodyPr/>
                    <a:lstStyle/>
                    <a:p>
                      <a:r>
                        <a:rPr kumimoji="1" lang="en-US" altLang="ja-JP" sz="1200" dirty="0">
                          <a:latin typeface="+mn-ea"/>
                          <a:ea typeface="+mn-ea"/>
                        </a:rPr>
                        <a:t>2019</a:t>
                      </a:r>
                      <a:r>
                        <a:rPr kumimoji="1" lang="ja-JP" altLang="en-US" sz="1200" dirty="0">
                          <a:latin typeface="+mn-ea"/>
                          <a:ea typeface="+mn-ea"/>
                        </a:rPr>
                        <a:t>年</a:t>
                      </a:r>
                      <a:r>
                        <a:rPr kumimoji="1" lang="en-US" altLang="ja-JP" sz="1200" dirty="0">
                          <a:latin typeface="+mn-ea"/>
                          <a:ea typeface="+mn-ea"/>
                        </a:rPr>
                        <a:t>6</a:t>
                      </a:r>
                      <a:r>
                        <a:rPr kumimoji="1" lang="ja-JP" altLang="en-US" sz="1200" dirty="0">
                          <a:latin typeface="+mn-ea"/>
                          <a:ea typeface="+mn-ea"/>
                        </a:rPr>
                        <a:t>月</a:t>
                      </a:r>
                      <a:r>
                        <a:rPr kumimoji="1" lang="en-US" altLang="ja-JP" sz="1200" dirty="0">
                          <a:latin typeface="+mn-ea"/>
                          <a:ea typeface="+mn-ea"/>
                        </a:rPr>
                        <a:t>20</a:t>
                      </a:r>
                      <a:r>
                        <a:rPr kumimoji="1" lang="ja-JP" altLang="en-US" sz="1200" dirty="0">
                          <a:latin typeface="+mn-ea"/>
                          <a:ea typeface="+mn-ea"/>
                        </a:rPr>
                        <a:t>日</a:t>
                      </a:r>
                    </a:p>
                  </a:txBody>
                  <a:tcPr/>
                </a:tc>
                <a:extLst>
                  <a:ext uri="{0D108BD9-81ED-4DB2-BD59-A6C34878D82A}">
                    <a16:rowId xmlns:a16="http://schemas.microsoft.com/office/drawing/2014/main" val="3819896461"/>
                  </a:ext>
                </a:extLst>
              </a:tr>
              <a:tr h="135461">
                <a:tc>
                  <a:txBody>
                    <a:bodyPr/>
                    <a:lstStyle/>
                    <a:p>
                      <a:r>
                        <a:rPr kumimoji="1" lang="en-US" altLang="ja-JP" sz="1200" dirty="0">
                          <a:latin typeface="+mn-ea"/>
                          <a:ea typeface="+mn-ea"/>
                        </a:rPr>
                        <a:t>myGov</a:t>
                      </a:r>
                      <a:endParaRPr kumimoji="1" lang="ja-JP" altLang="en-US" sz="1200" dirty="0">
                        <a:latin typeface="+mn-ea"/>
                        <a:ea typeface="+mn-ea"/>
                      </a:endParaRPr>
                    </a:p>
                  </a:txBody>
                  <a:tcPr/>
                </a:tc>
                <a:tc>
                  <a:txBody>
                    <a:bodyPr/>
                    <a:lstStyle/>
                    <a:p>
                      <a:r>
                        <a:rPr kumimoji="1" lang="en-US" altLang="ja-JP" sz="1200" dirty="0">
                          <a:latin typeface="+mn-ea"/>
                          <a:ea typeface="+mn-ea"/>
                        </a:rPr>
                        <a:t>Services Australia</a:t>
                      </a:r>
                      <a:endParaRPr kumimoji="1" lang="ja-JP" altLang="en-US" sz="1200" dirty="0">
                        <a:latin typeface="+mn-ea"/>
                        <a:ea typeface="+mn-ea"/>
                      </a:endParaRPr>
                    </a:p>
                  </a:txBody>
                  <a:tcPr/>
                </a:tc>
                <a:tc>
                  <a:txBody>
                    <a:bodyPr/>
                    <a:lstStyle/>
                    <a:p>
                      <a:r>
                        <a:rPr kumimoji="1" lang="en-US" altLang="ja-JP" sz="1200" dirty="0">
                          <a:latin typeface="+mn-ea"/>
                          <a:ea typeface="+mn-ea"/>
                        </a:rPr>
                        <a:t>myGov </a:t>
                      </a:r>
                      <a:r>
                        <a:rPr kumimoji="1" lang="en-US" altLang="ja-JP" sz="1200" dirty="0" err="1">
                          <a:latin typeface="+mn-ea"/>
                          <a:ea typeface="+mn-ea"/>
                        </a:rPr>
                        <a:t>LinkID</a:t>
                      </a:r>
                      <a:endParaRPr kumimoji="1" lang="ja-JP" altLang="en-US" sz="1200" dirty="0">
                        <a:latin typeface="+mn-ea"/>
                        <a:ea typeface="+mn-ea"/>
                      </a:endParaRPr>
                    </a:p>
                  </a:txBody>
                  <a:tcPr/>
                </a:tc>
                <a:tc>
                  <a:txBody>
                    <a:bodyPr/>
                    <a:lstStyle/>
                    <a:p>
                      <a:r>
                        <a:rPr kumimoji="1" lang="en-US" altLang="ja-JP" sz="1200" dirty="0">
                          <a:latin typeface="+mn-ea"/>
                          <a:ea typeface="+mn-ea"/>
                        </a:rPr>
                        <a:t>2021</a:t>
                      </a:r>
                      <a:r>
                        <a:rPr kumimoji="1" lang="ja-JP" altLang="en-US" sz="1200" dirty="0">
                          <a:latin typeface="+mn-ea"/>
                          <a:ea typeface="+mn-ea"/>
                        </a:rPr>
                        <a:t>年</a:t>
                      </a:r>
                      <a:r>
                        <a:rPr kumimoji="1" lang="en-US" altLang="ja-JP" sz="1200" dirty="0">
                          <a:latin typeface="+mn-ea"/>
                          <a:ea typeface="+mn-ea"/>
                        </a:rPr>
                        <a:t>8</a:t>
                      </a:r>
                      <a:r>
                        <a:rPr kumimoji="1" lang="ja-JP" altLang="en-US" sz="1200" dirty="0">
                          <a:latin typeface="+mn-ea"/>
                          <a:ea typeface="+mn-ea"/>
                        </a:rPr>
                        <a:t>月</a:t>
                      </a:r>
                      <a:r>
                        <a:rPr kumimoji="1" lang="en-US" altLang="ja-JP" sz="1200" dirty="0">
                          <a:latin typeface="+mn-ea"/>
                          <a:ea typeface="+mn-ea"/>
                        </a:rPr>
                        <a:t>25</a:t>
                      </a:r>
                      <a:r>
                        <a:rPr kumimoji="1" lang="ja-JP" altLang="en-US" sz="1200" dirty="0">
                          <a:latin typeface="+mn-ea"/>
                          <a:ea typeface="+mn-ea"/>
                        </a:rPr>
                        <a:t>日</a:t>
                      </a:r>
                    </a:p>
                  </a:txBody>
                  <a:tcPr/>
                </a:tc>
                <a:extLst>
                  <a:ext uri="{0D108BD9-81ED-4DB2-BD59-A6C34878D82A}">
                    <a16:rowId xmlns:a16="http://schemas.microsoft.com/office/drawing/2014/main" val="3986291381"/>
                  </a:ext>
                </a:extLst>
              </a:tr>
            </a:tbl>
          </a:graphicData>
        </a:graphic>
      </p:graphicFrame>
      <p:sp>
        <p:nvSpPr>
          <p:cNvPr id="26" name="正方形/長方形 25"/>
          <p:cNvSpPr/>
          <p:nvPr/>
        </p:nvSpPr>
        <p:spPr>
          <a:xfrm>
            <a:off x="331789" y="4382042"/>
            <a:ext cx="1161732" cy="109728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n-ea"/>
                <a:cs typeface="+mn-cs"/>
              </a:rPr>
              <a:t>Identity exchange</a:t>
            </a:r>
          </a:p>
        </p:txBody>
      </p:sp>
      <p:sp>
        <p:nvSpPr>
          <p:cNvPr id="39" name="正方形/長方形 38"/>
          <p:cNvSpPr/>
          <p:nvPr/>
        </p:nvSpPr>
        <p:spPr>
          <a:xfrm>
            <a:off x="331789" y="5598761"/>
            <a:ext cx="1161732" cy="1033904"/>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n-ea"/>
                <a:cs typeface="+mn-cs"/>
              </a:rPr>
              <a:t>Attribute providers </a:t>
            </a:r>
          </a:p>
        </p:txBody>
      </p:sp>
      <p:sp>
        <p:nvSpPr>
          <p:cNvPr id="40" name="正方形/長方形 39"/>
          <p:cNvSpPr/>
          <p:nvPr/>
        </p:nvSpPr>
        <p:spPr>
          <a:xfrm>
            <a:off x="432630" y="2430401"/>
            <a:ext cx="914188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 </a:t>
            </a:r>
            <a:r>
              <a:rPr kumimoji="1" lang="en-US" altLang="ja-JP" sz="1200" b="0" i="0" u="none" strike="noStrike" kern="1200" cap="none" spc="0" normalizeH="0" baseline="0" noProof="0" dirty="0">
                <a:ln>
                  <a:noFill/>
                </a:ln>
                <a:solidFill>
                  <a:srgbClr val="000000"/>
                </a:solidFill>
                <a:effectLst/>
                <a:uLnTx/>
                <a:uFillTx/>
                <a:latin typeface="+mn-ea"/>
                <a:cs typeface="+mn-cs"/>
              </a:rPr>
              <a:t>IPL</a:t>
            </a: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Identity proofing levels</a:t>
            </a:r>
            <a:r>
              <a:rPr kumimoji="1" lang="ja-JP" altLang="en-US" sz="1200" b="0" i="0" u="none" strike="noStrike" kern="1200" cap="none" spc="0" normalizeH="0" baseline="0" noProof="0" dirty="0" err="1">
                <a:ln>
                  <a:noFill/>
                </a:ln>
                <a:solidFill>
                  <a:srgbClr val="000000"/>
                </a:solidFill>
                <a:effectLst/>
                <a:uLnTx/>
                <a:uFillTx/>
                <a:latin typeface="+mn-ea"/>
                <a:cs typeface="+mn-cs"/>
              </a:rPr>
              <a:t>。</a:t>
            </a:r>
            <a:r>
              <a:rPr kumimoji="1" lang="ja-JP" altLang="en-US" sz="1200" b="0" i="0" u="none" strike="noStrike" kern="1200" cap="none" spc="0" normalizeH="0" baseline="0" noProof="0" dirty="0">
                <a:ln>
                  <a:noFill/>
                </a:ln>
                <a:solidFill>
                  <a:srgbClr val="000000"/>
                </a:solidFill>
                <a:effectLst/>
                <a:uLnTx/>
                <a:uFillTx/>
                <a:latin typeface="+mn-ea"/>
                <a:cs typeface="+mn-cs"/>
              </a:rPr>
              <a:t>作成可能な</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の証明レベルを示す。</a:t>
            </a:r>
            <a:endParaRPr kumimoji="1" lang="en-US" altLang="ja-JP" sz="12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mn-ea"/>
                <a:cs typeface="+mn-cs"/>
              </a:rPr>
              <a:t>  </a:t>
            </a:r>
            <a:r>
              <a:rPr kumimoji="1" lang="en-US" altLang="ja-JP" sz="1200" b="0" i="0" u="none" strike="noStrike" kern="1200" cap="none" spc="0" normalizeH="0" baseline="0" noProof="0" dirty="0">
                <a:ln>
                  <a:noFill/>
                </a:ln>
                <a:solidFill>
                  <a:srgbClr val="000000"/>
                </a:solidFill>
                <a:effectLst/>
                <a:uLnTx/>
                <a:uFillTx/>
                <a:latin typeface="+mn-ea"/>
                <a:cs typeface="+mn-cs"/>
              </a:rPr>
              <a:t> ID</a:t>
            </a:r>
            <a:r>
              <a:rPr kumimoji="1" lang="ja-JP" altLang="en-US" sz="1200" b="0" i="0" u="none" strike="noStrike" kern="1200" cap="none" spc="0" normalizeH="0" baseline="0" noProof="0" dirty="0">
                <a:ln>
                  <a:noFill/>
                </a:ln>
                <a:solidFill>
                  <a:srgbClr val="000000"/>
                </a:solidFill>
                <a:effectLst/>
                <a:uLnTx/>
                <a:uFillTx/>
                <a:latin typeface="+mn-ea"/>
                <a:cs typeface="+mn-cs"/>
              </a:rPr>
              <a:t>を使用するサービスが求めるレベルとして、</a:t>
            </a:r>
            <a:r>
              <a:rPr kumimoji="1" lang="en-US" altLang="ja-JP" sz="1200" b="0" i="0" u="none" strike="noStrike" kern="1200" cap="none" spc="0" normalizeH="0" baseline="0" noProof="0" dirty="0">
                <a:ln>
                  <a:noFill/>
                </a:ln>
                <a:solidFill>
                  <a:srgbClr val="000000"/>
                </a:solidFill>
                <a:effectLst/>
                <a:uLnTx/>
                <a:uFillTx/>
                <a:latin typeface="+mn-ea"/>
                <a:cs typeface="+mn-cs"/>
              </a:rPr>
              <a:t>Basic</a:t>
            </a: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IPL1</a:t>
            </a: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1+</a:t>
            </a: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Standard</a:t>
            </a: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IPL2</a:t>
            </a:r>
            <a:r>
              <a:rPr kumimoji="1" lang="ja-JP" altLang="en-US" sz="1200" b="0" i="0" u="none" strike="noStrike" kern="1200" cap="none" spc="0" normalizeH="0" baseline="0" noProof="0" dirty="0" err="1">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2+</a:t>
            </a: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Strong</a:t>
            </a: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IPL3</a:t>
            </a:r>
            <a:r>
              <a:rPr kumimoji="1" lang="ja-JP" altLang="en-US" sz="1200" b="0" i="0" u="none" strike="noStrike" kern="1200" cap="none" spc="0" normalizeH="0" baseline="0" noProof="0" dirty="0">
                <a:ln>
                  <a:noFill/>
                </a:ln>
                <a:solidFill>
                  <a:srgbClr val="000000"/>
                </a:solidFill>
                <a:effectLst/>
                <a:uLnTx/>
                <a:uFillTx/>
                <a:latin typeface="+mn-ea"/>
                <a:cs typeface="+mn-cs"/>
              </a:rPr>
              <a:t>）の</a:t>
            </a:r>
            <a:r>
              <a:rPr kumimoji="1" lang="en-US" altLang="ja-JP" sz="1200" b="0" i="0" u="none" strike="noStrike" kern="1200" cap="none" spc="0" normalizeH="0" baseline="0" noProof="0" dirty="0">
                <a:ln>
                  <a:noFill/>
                </a:ln>
                <a:solidFill>
                  <a:srgbClr val="000000"/>
                </a:solidFill>
                <a:effectLst/>
                <a:uLnTx/>
                <a:uFillTx/>
                <a:latin typeface="+mn-ea"/>
                <a:cs typeface="+mn-cs"/>
              </a:rPr>
              <a:t>5</a:t>
            </a:r>
            <a:r>
              <a:rPr kumimoji="1" lang="ja-JP" altLang="en-US" sz="1200" b="0" i="0" u="none" strike="noStrike" kern="1200" cap="none" spc="0" normalizeH="0" baseline="0" noProof="0" dirty="0">
                <a:ln>
                  <a:noFill/>
                </a:ln>
                <a:solidFill>
                  <a:srgbClr val="000000"/>
                </a:solidFill>
                <a:effectLst/>
                <a:uLnTx/>
                <a:uFillTx/>
                <a:latin typeface="+mn-ea"/>
                <a:cs typeface="+mn-cs"/>
              </a:rPr>
              <a:t>段階が設定されている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41" name="正方形/長方形 40"/>
          <p:cNvSpPr/>
          <p:nvPr/>
        </p:nvSpPr>
        <p:spPr>
          <a:xfrm>
            <a:off x="438539" y="4038549"/>
            <a:ext cx="9141882"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 </a:t>
            </a:r>
            <a:r>
              <a:rPr kumimoji="1" lang="en-US" altLang="ja-JP" sz="1200" b="0" i="0" u="none" strike="noStrike" kern="1200" cap="none" spc="0" normalizeH="0" baseline="0" noProof="0" dirty="0">
                <a:ln>
                  <a:noFill/>
                </a:ln>
                <a:solidFill>
                  <a:srgbClr val="000000"/>
                </a:solidFill>
                <a:effectLst/>
                <a:uLnTx/>
                <a:uFillTx/>
                <a:latin typeface="+mn-ea"/>
                <a:cs typeface="+mn-cs"/>
              </a:rPr>
              <a:t>CL</a:t>
            </a:r>
            <a:r>
              <a:rPr kumimoji="1" lang="ja-JP" altLang="en-US" sz="1200" b="0" i="0" u="none" strike="noStrike" kern="1200" cap="none" spc="0" normalizeH="0" baseline="0" noProof="0" dirty="0">
                <a:ln>
                  <a:noFill/>
                </a:ln>
                <a:solidFill>
                  <a:srgbClr val="000000"/>
                </a:solidFill>
                <a:effectLst/>
                <a:uLnTx/>
                <a:uFillTx/>
                <a:latin typeface="+mn-ea"/>
                <a:cs typeface="+mn-cs"/>
              </a:rPr>
              <a:t>：</a:t>
            </a:r>
            <a:r>
              <a:rPr kumimoji="1" lang="en-US" altLang="ja-JP" sz="1200" b="0" i="0" u="none" strike="noStrike" kern="1200" cap="none" spc="0" normalizeH="0" baseline="0" noProof="0" dirty="0">
                <a:ln>
                  <a:noFill/>
                </a:ln>
                <a:solidFill>
                  <a:srgbClr val="000000"/>
                </a:solidFill>
                <a:effectLst/>
                <a:uLnTx/>
                <a:uFillTx/>
                <a:latin typeface="+mn-ea"/>
                <a:cs typeface="+mn-cs"/>
              </a:rPr>
              <a:t>Credential levels</a:t>
            </a:r>
            <a:r>
              <a:rPr kumimoji="1" lang="ja-JP" altLang="en-US" sz="1200" b="0" i="0" u="none" strike="noStrike" kern="1200" cap="none" spc="0" normalizeH="0" baseline="0" noProof="0" dirty="0" err="1">
                <a:ln>
                  <a:noFill/>
                </a:ln>
                <a:solidFill>
                  <a:srgbClr val="000000"/>
                </a:solidFill>
                <a:effectLst/>
                <a:uLnTx/>
                <a:uFillTx/>
                <a:latin typeface="+mn-ea"/>
                <a:cs typeface="+mn-cs"/>
              </a:rPr>
              <a:t>。</a:t>
            </a:r>
            <a:r>
              <a:rPr kumimoji="1" lang="ja-JP" altLang="en-US" sz="1200" b="0" i="0" u="none" strike="noStrike" kern="1200" cap="none" spc="0" normalizeH="0" baseline="0" noProof="0" dirty="0">
                <a:ln>
                  <a:noFill/>
                </a:ln>
                <a:solidFill>
                  <a:srgbClr val="000000"/>
                </a:solidFill>
                <a:effectLst/>
                <a:uLnTx/>
                <a:uFillTx/>
                <a:latin typeface="+mn-ea"/>
                <a:cs typeface="+mn-cs"/>
              </a:rPr>
              <a:t>認証プロセスにおける保証レベル。</a:t>
            </a:r>
            <a:r>
              <a:rPr kumimoji="1" lang="en-US" altLang="ja-JP" sz="1200" b="0" i="0" u="none" strike="noStrike" kern="1200" cap="none" spc="0" normalizeH="0" baseline="0" noProof="0" dirty="0">
                <a:ln>
                  <a:noFill/>
                </a:ln>
                <a:solidFill>
                  <a:srgbClr val="000000"/>
                </a:solidFill>
                <a:effectLst/>
                <a:uLnTx/>
                <a:uFillTx/>
                <a:latin typeface="+mn-ea"/>
                <a:cs typeface="+mn-cs"/>
              </a:rPr>
              <a:t>IPL</a:t>
            </a:r>
            <a:r>
              <a:rPr kumimoji="1" lang="ja-JP" altLang="en-US" sz="1200" b="0" i="0" u="none" strike="noStrike" kern="1200" cap="none" spc="0" normalizeH="0" baseline="0" noProof="0" dirty="0">
                <a:ln>
                  <a:noFill/>
                </a:ln>
                <a:solidFill>
                  <a:srgbClr val="000000"/>
                </a:solidFill>
                <a:effectLst/>
                <a:uLnTx/>
                <a:uFillTx/>
                <a:latin typeface="+mn-ea"/>
                <a:cs typeface="+mn-cs"/>
              </a:rPr>
              <a:t>ごとに適したクレデンシャルレベルとして</a:t>
            </a:r>
            <a:r>
              <a:rPr kumimoji="1" lang="en-US" altLang="ja-JP" sz="1200" b="0" i="0" u="none" strike="noStrike" kern="1200" cap="none" spc="0" normalizeH="0" baseline="0" noProof="0" dirty="0">
                <a:ln>
                  <a:noFill/>
                </a:ln>
                <a:solidFill>
                  <a:srgbClr val="000000"/>
                </a:solidFill>
                <a:effectLst/>
                <a:uLnTx/>
                <a:uFillTx/>
                <a:latin typeface="+mn-ea"/>
                <a:cs typeface="+mn-cs"/>
              </a:rPr>
              <a:t>CL1~CL3</a:t>
            </a:r>
            <a:r>
              <a:rPr kumimoji="1" lang="ja-JP" altLang="en-US" sz="1200" b="0" i="0" u="none" strike="noStrike" kern="1200" cap="none" spc="0" normalizeH="0" baseline="0" noProof="0" dirty="0">
                <a:ln>
                  <a:noFill/>
                </a:ln>
                <a:solidFill>
                  <a:srgbClr val="000000"/>
                </a:solidFill>
                <a:effectLst/>
                <a:uLnTx/>
                <a:uFillTx/>
                <a:latin typeface="+mn-ea"/>
                <a:cs typeface="+mn-cs"/>
              </a:rPr>
              <a:t>の</a:t>
            </a:r>
            <a:r>
              <a:rPr kumimoji="1" lang="en-US" altLang="ja-JP" sz="1200" b="0" i="0" u="none" strike="noStrike" kern="1200" cap="none" spc="0" normalizeH="0" baseline="0" noProof="0" dirty="0">
                <a:ln>
                  <a:noFill/>
                </a:ln>
                <a:solidFill>
                  <a:srgbClr val="000000"/>
                </a:solidFill>
                <a:effectLst/>
                <a:uLnTx/>
                <a:uFillTx/>
                <a:latin typeface="+mn-ea"/>
                <a:cs typeface="+mn-cs"/>
              </a:rPr>
              <a:t>3</a:t>
            </a:r>
            <a:r>
              <a:rPr kumimoji="1" lang="ja-JP" altLang="en-US" sz="1200" b="0" i="0" u="none" strike="noStrike" kern="1200" cap="none" spc="0" normalizeH="0" baseline="0" noProof="0" dirty="0">
                <a:ln>
                  <a:noFill/>
                </a:ln>
                <a:solidFill>
                  <a:srgbClr val="000000"/>
                </a:solidFill>
                <a:effectLst/>
                <a:uLnTx/>
                <a:uFillTx/>
                <a:latin typeface="+mn-ea"/>
                <a:cs typeface="+mn-cs"/>
              </a:rPr>
              <a:t>段階が設定されている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Tree>
    <p:extLst>
      <p:ext uri="{BB962C8B-B14F-4D97-AF65-F5344CB8AC3E}">
        <p14:creationId xmlns:p14="http://schemas.microsoft.com/office/powerpoint/2010/main" val="24669362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err="1">
                <a:solidFill>
                  <a:schemeClr val="accent2">
                    <a:lumMod val="90000"/>
                    <a:lumOff val="10000"/>
                  </a:schemeClr>
                </a:solidFill>
              </a:rPr>
              <a:t>TrustID</a:t>
            </a:r>
            <a:r>
              <a:rPr lang="en-US" altLang="ja-JP" sz="1800" dirty="0">
                <a:solidFill>
                  <a:schemeClr val="accent2">
                    <a:lumMod val="90000"/>
                    <a:lumOff val="10000"/>
                  </a:schemeClr>
                </a:solidFill>
              </a:rPr>
              <a:t> Framework</a:t>
            </a:r>
            <a:r>
              <a:rPr lang="ja-JP" altLang="en-US" sz="1800" dirty="0">
                <a:solidFill>
                  <a:schemeClr val="accent2">
                    <a:lumMod val="90000"/>
                    <a:lumOff val="10000"/>
                  </a:schemeClr>
                </a:solidFill>
              </a:rPr>
              <a:t>と</a:t>
            </a:r>
            <a:r>
              <a:rPr lang="en-US" altLang="ja-JP" sz="1800" dirty="0">
                <a:solidFill>
                  <a:schemeClr val="accent2">
                    <a:lumMod val="90000"/>
                    <a:lumOff val="10000"/>
                  </a:schemeClr>
                </a:solidFill>
              </a:rPr>
              <a:t>TDIF</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5" name="テキスト ボックス 14"/>
          <p:cNvSpPr txBox="1"/>
          <p:nvPr/>
        </p:nvSpPr>
        <p:spPr>
          <a:xfrm>
            <a:off x="331490" y="698181"/>
            <a:ext cx="9397126" cy="1785275"/>
          </a:xfrm>
          <a:prstGeom prst="rect">
            <a:avLst/>
          </a:prstGeom>
          <a:noFill/>
        </p:spPr>
        <p:txBody>
          <a:bodyPr wrap="square" lIns="0" rIns="0" rtlCol="0">
            <a:noAutofit/>
          </a:bodyPr>
          <a:lstStyle/>
          <a:p>
            <a:pPr lvl="0" defTabSz="288000">
              <a:defRPr/>
            </a:pPr>
            <a:r>
              <a:rPr lang="en-US" altLang="ja-JP" sz="1600" b="1" dirty="0">
                <a:solidFill>
                  <a:srgbClr val="000000"/>
                </a:solidFill>
                <a:latin typeface="+mn-ea"/>
              </a:rPr>
              <a:t>DTA</a:t>
            </a:r>
            <a:r>
              <a:rPr lang="ja-JP" altLang="en-US" sz="1600" b="1" dirty="0">
                <a:solidFill>
                  <a:srgbClr val="000000"/>
                </a:solidFill>
                <a:latin typeface="+mn-ea"/>
              </a:rPr>
              <a:t>の策定した</a:t>
            </a:r>
            <a:r>
              <a:rPr lang="en-US" altLang="ja-JP" sz="1600" b="1" dirty="0">
                <a:solidFill>
                  <a:srgbClr val="000000"/>
                </a:solidFill>
                <a:latin typeface="+mn-ea"/>
              </a:rPr>
              <a:t>TDIF</a:t>
            </a:r>
            <a:r>
              <a:rPr lang="ja-JP" altLang="en-US" sz="1600" b="1" dirty="0">
                <a:solidFill>
                  <a:srgbClr val="000000"/>
                </a:solidFill>
                <a:latin typeface="+mn-ea"/>
              </a:rPr>
              <a:t>とは別に、オーストラリアの決済業界の調整機関である</a:t>
            </a:r>
            <a:r>
              <a:rPr lang="en-US" altLang="ja-JP" sz="1600" b="1" dirty="0">
                <a:solidFill>
                  <a:srgbClr val="000000"/>
                </a:solidFill>
                <a:latin typeface="+mn-ea"/>
              </a:rPr>
              <a:t>APC</a:t>
            </a:r>
            <a:r>
              <a:rPr lang="ja-JP" altLang="en-US" sz="1600" b="1" dirty="0">
                <a:solidFill>
                  <a:srgbClr val="000000"/>
                </a:solidFill>
                <a:latin typeface="+mn-ea"/>
              </a:rPr>
              <a:t>（オーストラリア決済評議会）は、民間企業に向けたデジタル</a:t>
            </a:r>
            <a:r>
              <a:rPr lang="en-US" altLang="ja-JP" sz="1600" b="1" dirty="0">
                <a:solidFill>
                  <a:srgbClr val="000000"/>
                </a:solidFill>
                <a:latin typeface="+mn-ea"/>
              </a:rPr>
              <a:t>ID</a:t>
            </a:r>
            <a:r>
              <a:rPr lang="ja-JP" altLang="en-US" sz="1600" b="1" dirty="0">
                <a:solidFill>
                  <a:srgbClr val="000000"/>
                </a:solidFill>
                <a:latin typeface="+mn-ea"/>
              </a:rPr>
              <a:t>フレームワークである</a:t>
            </a:r>
            <a:r>
              <a:rPr lang="en-US" altLang="ja-JP" sz="1600" b="1" dirty="0" err="1">
                <a:solidFill>
                  <a:srgbClr val="000000"/>
                </a:solidFill>
                <a:latin typeface="+mn-ea"/>
              </a:rPr>
              <a:t>TrustID</a:t>
            </a:r>
            <a:r>
              <a:rPr lang="en-US" altLang="ja-JP" sz="1600" b="1" dirty="0">
                <a:solidFill>
                  <a:srgbClr val="000000"/>
                </a:solidFill>
                <a:latin typeface="+mn-ea"/>
              </a:rPr>
              <a:t> </a:t>
            </a:r>
            <a:r>
              <a:rPr lang="en-US" altLang="ja-JP" sz="1600" b="1" dirty="0" smtClean="0">
                <a:solidFill>
                  <a:srgbClr val="000000"/>
                </a:solidFill>
                <a:latin typeface="+mn-ea"/>
              </a:rPr>
              <a:t>Framework</a:t>
            </a:r>
            <a:r>
              <a:rPr lang="ja-JP" altLang="en-US" sz="1600" b="1" dirty="0">
                <a:solidFill>
                  <a:srgbClr val="000000"/>
                </a:solidFill>
                <a:latin typeface="+mn-ea"/>
              </a:rPr>
              <a:t>を</a:t>
            </a:r>
            <a:r>
              <a:rPr lang="ja-JP" altLang="en-US" sz="1600" b="1" dirty="0" smtClean="0">
                <a:solidFill>
                  <a:srgbClr val="000000"/>
                </a:solidFill>
                <a:latin typeface="+mn-ea"/>
              </a:rPr>
              <a:t>策定</a:t>
            </a:r>
            <a:r>
              <a:rPr lang="ja-JP" altLang="en-US" sz="1600" b="1" dirty="0">
                <a:solidFill>
                  <a:srgbClr val="000000"/>
                </a:solidFill>
                <a:latin typeface="+mn-ea"/>
              </a:rPr>
              <a:t>しており、</a:t>
            </a:r>
            <a:r>
              <a:rPr lang="en-US" altLang="ja-JP" sz="1600" b="1" dirty="0" err="1">
                <a:solidFill>
                  <a:srgbClr val="000000"/>
                </a:solidFill>
                <a:latin typeface="+mn-ea"/>
              </a:rPr>
              <a:t>TrustID</a:t>
            </a:r>
            <a:r>
              <a:rPr lang="en-US" altLang="ja-JP" sz="1600" b="1" dirty="0">
                <a:solidFill>
                  <a:srgbClr val="000000"/>
                </a:solidFill>
                <a:latin typeface="+mn-ea"/>
              </a:rPr>
              <a:t> Framework</a:t>
            </a:r>
            <a:r>
              <a:rPr lang="ja-JP" altLang="en-US" sz="1600" b="1" dirty="0">
                <a:solidFill>
                  <a:srgbClr val="000000"/>
                </a:solidFill>
                <a:latin typeface="+mn-ea"/>
              </a:rPr>
              <a:t>と</a:t>
            </a:r>
            <a:r>
              <a:rPr lang="en-US" altLang="ja-JP" sz="1600" b="1" dirty="0">
                <a:solidFill>
                  <a:srgbClr val="000000"/>
                </a:solidFill>
                <a:latin typeface="+mn-ea"/>
              </a:rPr>
              <a:t>TDIF</a:t>
            </a:r>
            <a:r>
              <a:rPr lang="ja-JP" altLang="en-US" sz="1600" b="1" dirty="0">
                <a:solidFill>
                  <a:srgbClr val="000000"/>
                </a:solidFill>
                <a:latin typeface="+mn-ea"/>
              </a:rPr>
              <a:t>の相互運用性を確保することで、政府・民間双方が発行するデジタル</a:t>
            </a:r>
            <a:r>
              <a:rPr lang="en-US" altLang="ja-JP" sz="1600" b="1" dirty="0">
                <a:solidFill>
                  <a:srgbClr val="000000"/>
                </a:solidFill>
                <a:latin typeface="+mn-ea"/>
              </a:rPr>
              <a:t>ID</a:t>
            </a:r>
            <a:r>
              <a:rPr lang="ja-JP" altLang="en-US" sz="1600" b="1" dirty="0">
                <a:solidFill>
                  <a:srgbClr val="000000"/>
                </a:solidFill>
                <a:latin typeface="+mn-ea"/>
              </a:rPr>
              <a:t>が利用可能なネットワークの実現を目指している</a:t>
            </a:r>
            <a:r>
              <a:rPr lang="en-US" altLang="ja-JP" sz="1600" b="1" baseline="30000" dirty="0">
                <a:solidFill>
                  <a:srgbClr val="000000"/>
                </a:solidFill>
                <a:latin typeface="+mn-ea"/>
              </a:rPr>
              <a:t>1,2,3,4</a:t>
            </a:r>
            <a:endParaRPr lang="en-US" altLang="ja-JP" sz="1600" b="1" dirty="0">
              <a:solidFill>
                <a:srgbClr val="000000"/>
              </a:solidFill>
              <a:latin typeface="+mn-ea"/>
            </a:endParaRPr>
          </a:p>
          <a:p>
            <a:pPr lvl="0" defTabSz="288000">
              <a:defRPr/>
            </a:pPr>
            <a:endParaRPr lang="ja-JP" altLang="en-US" b="1" dirty="0">
              <a:solidFill>
                <a:srgbClr val="000000"/>
              </a:solidFill>
              <a:latin typeface="Meiryo UI"/>
            </a:endParaRPr>
          </a:p>
        </p:txBody>
      </p:sp>
      <p:sp>
        <p:nvSpPr>
          <p:cNvPr id="16" name="テキスト ボックス 15"/>
          <p:cNvSpPr txBox="1"/>
          <p:nvPr/>
        </p:nvSpPr>
        <p:spPr>
          <a:xfrm>
            <a:off x="315337" y="5739112"/>
            <a:ext cx="9259174" cy="493361"/>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https://www.itnews.com.au/news/banks-prepare-to-issue-mygov-compatible-digital-identities-532768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900" dirty="0">
                <a:solidFill>
                  <a:srgbClr val="000000"/>
                </a:solidFill>
                <a:latin typeface="+mn-ea"/>
              </a:rPr>
              <a:t>2</a:t>
            </a:r>
            <a:r>
              <a:rPr lang="ja-JP" altLang="en-US" sz="900" dirty="0">
                <a:solidFill>
                  <a:srgbClr val="000000"/>
                </a:solidFill>
                <a:latin typeface="+mn-ea"/>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https://www.rba.gov.au/publications/annual-reports/psb/2020/retail-payments-regulation-and-policy-issues.html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3</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https://www.auspaynet.com.au/insights/Trust-ID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4</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https://www.australianpaymentscouncil.com.au/wp-content/uploads/2019/12/APC_Annual_Review_2019.pdf</a:t>
            </a:r>
          </a:p>
        </p:txBody>
      </p:sp>
      <p:sp>
        <p:nvSpPr>
          <p:cNvPr id="17" name="正方形/長方形 16"/>
          <p:cNvSpPr/>
          <p:nvPr/>
        </p:nvSpPr>
        <p:spPr>
          <a:xfrm>
            <a:off x="422577" y="2076715"/>
            <a:ext cx="2585518" cy="328713"/>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TrustID Framework</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の概要</a:t>
            </a:r>
            <a:endPar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正方形/長方形 17"/>
          <p:cNvSpPr/>
          <p:nvPr/>
        </p:nvSpPr>
        <p:spPr>
          <a:xfrm>
            <a:off x="422577" y="2076714"/>
            <a:ext cx="9155410" cy="3349721"/>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4" name="テキスト ボックス 23"/>
          <p:cNvSpPr txBox="1"/>
          <p:nvPr/>
        </p:nvSpPr>
        <p:spPr>
          <a:xfrm>
            <a:off x="525026" y="2580551"/>
            <a:ext cx="914400" cy="914400"/>
          </a:xfrm>
          <a:prstGeom prst="rect">
            <a:avLst/>
          </a:prstGeom>
          <a:noFill/>
        </p:spPr>
        <p:txBody>
          <a:bodyPr wrap="none" lIns="0" rIns="0" rtlCol="0">
            <a:noAutofit/>
          </a:bodyPr>
          <a:lstStyle/>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7" name="テキスト ボックス 26"/>
          <p:cNvSpPr txBox="1"/>
          <p:nvPr/>
        </p:nvSpPr>
        <p:spPr>
          <a:xfrm>
            <a:off x="472965" y="2475763"/>
            <a:ext cx="8920166" cy="2631265"/>
          </a:xfrm>
          <a:prstGeom prst="rect">
            <a:avLst/>
          </a:prstGeom>
          <a:noFill/>
        </p:spPr>
        <p:txBody>
          <a:bodyPr wrap="square" lIns="0" rIns="0" rtlCol="0">
            <a:noAutofit/>
          </a:bodyPr>
          <a:lstStyle/>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DTA</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myGovID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」や「</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DigitaliD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 などの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認定下のデジタル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が金融サービス分野での幅広い採用が期待できないと考えられたことを一因として、</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2019</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6</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月に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APC</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（オーストラリア決済評議会）によって策定された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TrustID Framework</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は、オーストラリアの民間企業が提供するデジタル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ソリューションの信頼性、相互運用性を高めるために、組織が製品やサービスの設計と構築において遵守するための一連のルールとガイドラインを提示するものである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APC</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DTA</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を協力して、</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 Trust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 Framework</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の相互運用性を確保し、最終的には政府・民間のデジタル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サービスで相互運用可能なネットワークを促進するとしている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APC</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の事務局的役割を果たす</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APN</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（オーストラリア決裁ネットワーク）は、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 TrustID Framework</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のガバナンス構造についてコンサルテーションを</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行った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※APC</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APN</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と</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RBA</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（オーストラリア準備銀行）の共同決議によって</a:t>
            </a:r>
            <a:r>
              <a:rPr kumimoji="1" lang="en-US" altLang="ja-JP" sz="1200" b="0" i="0" u="none" strike="noStrike" kern="1200" cap="none" spc="0" normalizeH="0" baseline="0" noProof="0" dirty="0">
                <a:ln>
                  <a:noFill/>
                </a:ln>
                <a:solidFill>
                  <a:srgbClr val="000000"/>
                </a:solidFill>
                <a:effectLst/>
                <a:uLnTx/>
                <a:uFillTx/>
                <a:latin typeface="Meiryo UI"/>
                <a:ea typeface="Meiryo UI"/>
                <a:cs typeface="+mn-cs"/>
              </a:rPr>
              <a:t>2014</a:t>
            </a:r>
            <a:r>
              <a:rPr kumimoji="1" lang="ja-JP" altLang="en-US" sz="1200" b="0" i="0" u="none" strike="noStrike" kern="1200" cap="none" spc="0" normalizeH="0" baseline="0" noProof="0" dirty="0">
                <a:ln>
                  <a:noFill/>
                </a:ln>
                <a:solidFill>
                  <a:srgbClr val="000000"/>
                </a:solidFill>
                <a:effectLst/>
                <a:uLnTx/>
                <a:uFillTx/>
                <a:latin typeface="Meiryo UI"/>
                <a:ea typeface="Meiryo UI"/>
                <a:cs typeface="+mn-cs"/>
              </a:rPr>
              <a:t>年に発足した</a:t>
            </a:r>
          </a:p>
        </p:txBody>
      </p:sp>
    </p:spTree>
    <p:extLst>
      <p:ext uri="{BB962C8B-B14F-4D97-AF65-F5344CB8AC3E}">
        <p14:creationId xmlns:p14="http://schemas.microsoft.com/office/powerpoint/2010/main" val="17573544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b="1" spc="0" dirty="0">
                <a:solidFill>
                  <a:schemeClr val="accent2">
                    <a:lumMod val="90000"/>
                    <a:lumOff val="10000"/>
                  </a:schemeClr>
                </a:solidFill>
              </a:rPr>
              <a:t>（補足）</a:t>
            </a:r>
            <a:r>
              <a:rPr lang="ja-JP" altLang="en-US" sz="1800" dirty="0">
                <a:solidFill>
                  <a:schemeClr val="accent2">
                    <a:lumMod val="90000"/>
                    <a:lumOff val="10000"/>
                  </a:schemeClr>
                </a:solidFill>
              </a:rPr>
              <a:t>デジタル</a:t>
            </a:r>
            <a:r>
              <a:rPr lang="en-US" altLang="ja-JP" sz="1800" dirty="0">
                <a:solidFill>
                  <a:schemeClr val="accent2">
                    <a:lumMod val="90000"/>
                    <a:lumOff val="10000"/>
                  </a:schemeClr>
                </a:solidFill>
              </a:rPr>
              <a:t>ID</a:t>
            </a:r>
            <a:r>
              <a:rPr lang="ja-JP" altLang="en-US" sz="1800" dirty="0">
                <a:solidFill>
                  <a:schemeClr val="accent2">
                    <a:lumMod val="90000"/>
                    <a:lumOff val="10000"/>
                  </a:schemeClr>
                </a:solidFill>
              </a:rPr>
              <a:t>システム関連のサービス①</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42" name="テキスト ボックス 41"/>
          <p:cNvSpPr txBox="1"/>
          <p:nvPr/>
        </p:nvSpPr>
        <p:spPr>
          <a:xfrm>
            <a:off x="331788" y="3637521"/>
            <a:ext cx="9242723" cy="2441936"/>
          </a:xfrm>
          <a:prstGeom prst="rect">
            <a:avLst/>
          </a:prstGeom>
          <a:noFill/>
          <a:ln>
            <a:solidFill>
              <a:schemeClr val="accent2">
                <a:lumMod val="90000"/>
                <a:lumOff val="10000"/>
              </a:schemeClr>
            </a:solidFill>
          </a:ln>
        </p:spPr>
        <p:txBody>
          <a:bodyPr wrap="square" lIns="0" rIns="0" rtlCol="0">
            <a:noAutofit/>
          </a:bodyPr>
          <a:lstStyle/>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3" name="テキスト ボックス 42"/>
          <p:cNvSpPr txBox="1"/>
          <p:nvPr/>
        </p:nvSpPr>
        <p:spPr>
          <a:xfrm>
            <a:off x="333226" y="796640"/>
            <a:ext cx="9242723" cy="2715716"/>
          </a:xfrm>
          <a:prstGeom prst="rect">
            <a:avLst/>
          </a:prstGeom>
          <a:noFill/>
          <a:ln>
            <a:solidFill>
              <a:schemeClr val="accent2">
                <a:lumMod val="90000"/>
                <a:lumOff val="10000"/>
              </a:schemeClr>
            </a:solidFill>
          </a:ln>
        </p:spPr>
        <p:txBody>
          <a:bodyPr wrap="square" lIns="0" rIns="0" rtlCol="0">
            <a:noAutofit/>
          </a:bodyPr>
          <a:lstStyle/>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4" name="テキスト ボックス 43"/>
          <p:cNvSpPr txBox="1"/>
          <p:nvPr/>
        </p:nvSpPr>
        <p:spPr>
          <a:xfrm>
            <a:off x="355082" y="6225768"/>
            <a:ext cx="9259174" cy="321919"/>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https://www.idmatch.gov.au/for-organisations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https://my.gov.au/en/about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3</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https://www.biometricupdate.com/202212/australia-launches-mygov-digital-identity-mobile-app-at-long-last</a:t>
            </a:r>
          </a:p>
        </p:txBody>
      </p:sp>
      <p:sp>
        <p:nvSpPr>
          <p:cNvPr id="45" name="テキスト ボックス 44"/>
          <p:cNvSpPr txBox="1"/>
          <p:nvPr/>
        </p:nvSpPr>
        <p:spPr>
          <a:xfrm>
            <a:off x="501398" y="4128479"/>
            <a:ext cx="9045150" cy="1418460"/>
          </a:xfrm>
          <a:prstGeom prst="rect">
            <a:avLst/>
          </a:prstGeom>
          <a:noFill/>
          <a:ln>
            <a:noFill/>
          </a:ln>
        </p:spPr>
        <p:txBody>
          <a:bodyPr wrap="square" lIns="0" rIns="0" rtlCol="0">
            <a:noAutofit/>
          </a:bodyPr>
          <a:lstStyle/>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複数の行政サービスに単一のアカウントでオンラインアクセスできるデジタルプラットフォーム。現在は、子育て、生活サポート、老後サポート、仕事、教育、ヘルスケア等、約</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13</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のサービスが利用</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可能である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2013</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年から提供が開始され、政府の執行機関である</a:t>
            </a:r>
            <a:r>
              <a:rPr kumimoji="1" lang="en-US" altLang="ja-JP"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Services Australia</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により運用されている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myGov </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アカウントを </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myGov</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サービスにリンクさせるために使用される属性として</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MyGov</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LinkID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を生成する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2022</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年にモバイルアプリがリリースされ、</a:t>
            </a:r>
            <a:r>
              <a:rPr kumimoji="1" lang="ja-JP" altLang="en-US"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生体認証によるログイン機能</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と</a:t>
            </a:r>
            <a:r>
              <a:rPr kumimoji="1" lang="ja-JP" altLang="en-US"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デジタルウォレット</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が搭載された。今後は同アプリのデジタルウォレットに</a:t>
            </a:r>
            <a:r>
              <a:rPr kumimoji="1" lang="ja-JP" altLang="en-US"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メディアケアカード</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（健康保険証）等も追加できるようになるとされている</a:t>
            </a: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myGov</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の利用にはユーザー登録が必要だが、後述する</a:t>
            </a:r>
            <a:r>
              <a:rPr kumimoji="1" lang="en-US" altLang="ja-JP" sz="1400" b="1" i="0" u="sng" strike="noStrike" kern="1200" cap="none" spc="0" normalizeH="0" baseline="0" noProof="0" dirty="0" err="1">
                <a:ln>
                  <a:noFill/>
                </a:ln>
                <a:solidFill>
                  <a:srgbClr val="070F26">
                    <a:lumMod val="90000"/>
                    <a:lumOff val="10000"/>
                  </a:srgbClr>
                </a:solidFill>
                <a:effectLst/>
                <a:uLnTx/>
                <a:uFillTx/>
                <a:latin typeface="Meiryo UI"/>
                <a:ea typeface="Meiryo UI"/>
                <a:cs typeface="+mn-cs"/>
              </a:rPr>
              <a:t>myGovID</a:t>
            </a:r>
            <a:r>
              <a:rPr kumimoji="1" lang="ja-JP" altLang="en-US"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アプリ</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による認証も可能である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48" name="正方形/長方形 47"/>
          <p:cNvSpPr/>
          <p:nvPr/>
        </p:nvSpPr>
        <p:spPr>
          <a:xfrm>
            <a:off x="331489" y="796641"/>
            <a:ext cx="517739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IDMatch</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Verification Service</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rPr>
              <a:t>1</a:t>
            </a:r>
          </a:p>
        </p:txBody>
      </p:sp>
      <p:sp>
        <p:nvSpPr>
          <p:cNvPr id="49" name="正方形/長方形 48"/>
          <p:cNvSpPr/>
          <p:nvPr/>
        </p:nvSpPr>
        <p:spPr>
          <a:xfrm>
            <a:off x="331788" y="3637521"/>
            <a:ext cx="5177097"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MyGov</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Attribute Provider Service</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rPr>
              <a:t>2,3</a:t>
            </a:r>
          </a:p>
        </p:txBody>
      </p:sp>
      <p:sp>
        <p:nvSpPr>
          <p:cNvPr id="50" name="テキスト ボックス 49"/>
          <p:cNvSpPr txBox="1"/>
          <p:nvPr/>
        </p:nvSpPr>
        <p:spPr>
          <a:xfrm>
            <a:off x="497840" y="1143186"/>
            <a:ext cx="9078109" cy="2268779"/>
          </a:xfrm>
          <a:prstGeom prst="rect">
            <a:avLst/>
          </a:prstGeom>
          <a:noFill/>
        </p:spPr>
        <p:txBody>
          <a:bodyPr wrap="square" lIns="0" rIns="0" rtlCol="0">
            <a:noAutofit/>
          </a:bodyPr>
          <a:lstStyle/>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オーストラリア内務省によって提供されている、国・州・準州など政府機関によって発行された身分証明書に記載されている個人情報を、パスポート、運転免許証、出生証明書などの既存の政府記録と比較して、</a:t>
            </a:r>
            <a:r>
              <a:rPr kumimoji="1" lang="ja-JP" altLang="en-US"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個人情報の有効性を検証することができるオンラインシステム</a:t>
            </a:r>
            <a:endParaRPr kumimoji="1" lang="en-US" altLang="ja-JP"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連邦政府、州、準州政府は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の共有とマッチングを促進するために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2017</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年に</a:t>
            </a:r>
            <a:r>
              <a:rPr kumimoji="1" lang="ja-JP" altLang="en-US"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政府間協定</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を締結している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政府機関が発行した</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EOI</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Evidence of Identity</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）文書を権限のある機関が電子的に検証行う</a:t>
            </a:r>
            <a:r>
              <a:rPr kumimoji="1" lang="en-US" altLang="ja-JP"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DVS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Document Verification Service, 2009</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年～）と政府記録上の画像と照合することで本人確認を可能とする</a:t>
            </a:r>
            <a:r>
              <a:rPr kumimoji="1" lang="en-US" altLang="ja-JP"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FVS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Face Verification Service, 2016</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年～）、身元不明者の身元確認等に活用可能な</a:t>
            </a:r>
            <a:r>
              <a:rPr kumimoji="1" lang="en-US" altLang="ja-JP" sz="1400" b="1" i="0" u="sng" strike="noStrike" kern="1200" cap="none" spc="0" normalizeH="0" baseline="0" noProof="0" dirty="0">
                <a:ln>
                  <a:noFill/>
                </a:ln>
                <a:solidFill>
                  <a:srgbClr val="070F26">
                    <a:lumMod val="90000"/>
                    <a:lumOff val="10000"/>
                  </a:srgbClr>
                </a:solidFill>
                <a:effectLst/>
                <a:uLnTx/>
                <a:uFillTx/>
                <a:latin typeface="Meiryo UI"/>
                <a:ea typeface="Meiryo UI"/>
                <a:cs typeface="+mn-cs"/>
              </a:rPr>
              <a:t>FIS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Face Identification Service,</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 </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2017</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～）を提供している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DVS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120</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を超える連邦、州、準州の機関と</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1,100</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を超える民間組織によって活用されている。他方、</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FVS/FIS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を利用できるのは政府機関のみ（</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FIS</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については法執行機関のみ）である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7462411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ja-JP" altLang="en-US" sz="1800" b="1" spc="0" dirty="0">
                <a:solidFill>
                  <a:schemeClr val="accent2">
                    <a:lumMod val="90000"/>
                    <a:lumOff val="10000"/>
                  </a:schemeClr>
                </a:solidFill>
              </a:rPr>
              <a:t>（補足）</a:t>
            </a:r>
            <a:r>
              <a:rPr lang="ja-JP" altLang="en-US" sz="1800" dirty="0">
                <a:solidFill>
                  <a:schemeClr val="accent2">
                    <a:lumMod val="90000"/>
                    <a:lumOff val="10000"/>
                  </a:schemeClr>
                </a:solidFill>
              </a:rPr>
              <a:t>デジタル</a:t>
            </a:r>
            <a:r>
              <a:rPr lang="en-US" altLang="ja-JP" sz="1800" dirty="0">
                <a:solidFill>
                  <a:schemeClr val="accent2">
                    <a:lumMod val="90000"/>
                    <a:lumOff val="10000"/>
                  </a:schemeClr>
                </a:solidFill>
              </a:rPr>
              <a:t>ID</a:t>
            </a:r>
            <a:r>
              <a:rPr lang="ja-JP" altLang="en-US" sz="1800" dirty="0">
                <a:solidFill>
                  <a:schemeClr val="accent2">
                    <a:lumMod val="90000"/>
                    <a:lumOff val="10000"/>
                  </a:schemeClr>
                </a:solidFill>
              </a:rPr>
              <a:t>システム関連のサービス②</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4" name="テキスト ボックス 13"/>
          <p:cNvSpPr txBox="1"/>
          <p:nvPr/>
        </p:nvSpPr>
        <p:spPr>
          <a:xfrm>
            <a:off x="331788" y="3803696"/>
            <a:ext cx="9242723" cy="1658642"/>
          </a:xfrm>
          <a:prstGeom prst="rect">
            <a:avLst/>
          </a:prstGeom>
          <a:noFill/>
          <a:ln>
            <a:solidFill>
              <a:schemeClr val="accent2">
                <a:lumMod val="90000"/>
                <a:lumOff val="10000"/>
              </a:schemeClr>
            </a:solidFill>
          </a:ln>
        </p:spPr>
        <p:txBody>
          <a:bodyPr wrap="square" lIns="0" rIns="0" rtlCol="0">
            <a:noAutofit/>
          </a:bodyPr>
          <a:lstStyle/>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5" name="テキスト ボックス 14"/>
          <p:cNvSpPr txBox="1"/>
          <p:nvPr/>
        </p:nvSpPr>
        <p:spPr>
          <a:xfrm>
            <a:off x="333226" y="853920"/>
            <a:ext cx="9242723" cy="2748186"/>
          </a:xfrm>
          <a:prstGeom prst="rect">
            <a:avLst/>
          </a:prstGeom>
          <a:noFill/>
          <a:ln>
            <a:solidFill>
              <a:schemeClr val="accent2">
                <a:lumMod val="90000"/>
                <a:lumOff val="10000"/>
              </a:schemeClr>
            </a:solidFill>
          </a:ln>
        </p:spPr>
        <p:txBody>
          <a:bodyPr wrap="square" lIns="0" rIns="0" rtlCol="0">
            <a:noAutofit/>
          </a:bodyPr>
          <a:lstStyle/>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16" name="正方形/長方形 15"/>
          <p:cNvSpPr/>
          <p:nvPr/>
        </p:nvSpPr>
        <p:spPr>
          <a:xfrm>
            <a:off x="331488" y="796641"/>
            <a:ext cx="5177397"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myGovID</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Identity and Credential Provider Service</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rPr>
              <a:t>1</a:t>
            </a:r>
          </a:p>
        </p:txBody>
      </p:sp>
      <p:sp>
        <p:nvSpPr>
          <p:cNvPr id="17" name="正方形/長方形 16"/>
          <p:cNvSpPr/>
          <p:nvPr/>
        </p:nvSpPr>
        <p:spPr>
          <a:xfrm>
            <a:off x="331788" y="3803695"/>
            <a:ext cx="5252047"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1" lang="en-US" altLang="ja-JP" sz="1400" b="1" i="0" u="none" strike="noStrike" kern="1200" cap="none" spc="0" normalizeH="0" baseline="0" noProof="0" dirty="0" err="1">
                <a:ln>
                  <a:noFill/>
                </a:ln>
                <a:solidFill>
                  <a:srgbClr val="FFFFFF"/>
                </a:solidFill>
                <a:effectLst/>
                <a:uLnTx/>
                <a:uFillTx/>
                <a:latin typeface="Meiryo UI" panose="020B0604030504040204" pitchFamily="50" charset="-128"/>
                <a:ea typeface="Meiryo UI" panose="020B0604030504040204" pitchFamily="50" charset="-128"/>
                <a:cs typeface="+mn-cs"/>
              </a:rPr>
              <a:t>DigitaliD</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Identity and Credential Provider Service</a:t>
            </a:r>
            <a:r>
              <a:rPr kumimoji="1" lang="ja-JP" altLang="en-US" sz="14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a:t>
            </a:r>
            <a:r>
              <a:rPr kumimoji="1" lang="en-US" altLang="ja-JP" sz="1400" b="1" i="0" u="non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rPr>
              <a:t>2</a:t>
            </a:r>
            <a:endParaRPr kumimoji="1" lang="ja-JP" altLang="en-US" sz="1400" b="1" i="0" u="none" kern="1200" cap="none" spc="0" normalizeH="0" baseline="3000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8" name="テキスト ボックス 17"/>
          <p:cNvSpPr txBox="1"/>
          <p:nvPr/>
        </p:nvSpPr>
        <p:spPr>
          <a:xfrm>
            <a:off x="467360" y="1143186"/>
            <a:ext cx="9051393" cy="2372007"/>
          </a:xfrm>
          <a:prstGeom prst="rect">
            <a:avLst/>
          </a:prstGeom>
          <a:noFill/>
        </p:spPr>
        <p:txBody>
          <a:bodyPr wrap="square" lIns="0" rIns="0" rtlCol="0">
            <a:noAutofit/>
          </a:bodyPr>
          <a:lstStyle/>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オーストラリア政府の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Web</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サイトやオンラインサービスにおける認証アプリケーションとして、オーストラリア税務局（</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ATO</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）及び</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DTA</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Digital Transformation Agency</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）によって開発され、</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2019</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年にリリースされた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AusKey</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2010</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年に</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ATO</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からリリースされた政府オンラインサービスへの認証アプリケーション）をはじめ連邦政府や地方自治体で使用されていた様々な認証方法が</a:t>
            </a:r>
            <a:r>
              <a:rPr lang="en-US" altLang="ja-JP" sz="1400" dirty="0">
                <a:solidFill>
                  <a:srgbClr val="000000"/>
                </a:solidFill>
                <a:latin typeface="Meiryo UI"/>
                <a:ea typeface="Meiryo UI"/>
              </a:rPr>
              <a:t>m</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yGovID</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に統</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合された</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400" dirty="0">
                <a:solidFill>
                  <a:srgbClr val="000000"/>
                </a:solidFill>
                <a:latin typeface="Meiryo UI"/>
                <a:ea typeface="Meiryo UI"/>
              </a:rPr>
              <a:t>m</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yGovID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（アプリ）には氏名、生年月日、メールアドレスなど、ユーザーの主要な</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情報が保存されており、既存の政府記録と照合される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400" dirty="0">
                <a:solidFill>
                  <a:srgbClr val="000000"/>
                </a:solidFill>
                <a:latin typeface="Meiryo UI"/>
                <a:ea typeface="Meiryo UI"/>
              </a:rPr>
              <a:t>m</a:t>
            </a: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yGovID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は</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TDIF</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と認証サービスの利用者の</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を保</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証するためのデジタル鍵、証明書の使用方法を規定した</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Gatekeeper Public Key Infrastructure Framework</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に準拠している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171450" marR="0" lvl="0" indent="-1714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アプリ上で</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の強度（</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Basic</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Standard</a:t>
            </a:r>
            <a:r>
              <a:rPr kumimoji="1" lang="ja-JP" altLang="en-US" sz="1400" b="0" i="0" u="none" strike="noStrike" kern="1200" cap="none" spc="0" normalizeH="0" baseline="0" noProof="0" dirty="0" err="1">
                <a:ln>
                  <a:noFill/>
                </a:ln>
                <a:solidFill>
                  <a:srgbClr val="000000"/>
                </a:solidFill>
                <a:effectLst/>
                <a:uLnTx/>
                <a:uFillTx/>
                <a:latin typeface="Meiryo UI"/>
                <a:ea typeface="Meiryo UI"/>
                <a:cs typeface="+mn-cs"/>
              </a:rPr>
              <a:t>、</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Strong</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）を選択でき、求める</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の強度によって必要な情報</a:t>
            </a:r>
            <a:r>
              <a:rPr kumimoji="1" lang="ja-JP" altLang="en-US" sz="1400" b="0" i="0" u="none" strike="noStrike" kern="1200" cap="none" spc="0" normalizeH="0" baseline="0" noProof="0" dirty="0" smtClean="0">
                <a:ln>
                  <a:noFill/>
                </a:ln>
                <a:solidFill>
                  <a:srgbClr val="000000"/>
                </a:solidFill>
                <a:effectLst/>
                <a:uLnTx/>
                <a:uFillTx/>
                <a:latin typeface="Meiryo UI"/>
                <a:ea typeface="Meiryo UI"/>
                <a:cs typeface="+mn-cs"/>
              </a:rPr>
              <a:t>は</a:t>
            </a:r>
            <a:r>
              <a:rPr lang="ja-JP" altLang="en-US" sz="1400" dirty="0">
                <a:solidFill>
                  <a:srgbClr val="000000"/>
                </a:solidFill>
                <a:latin typeface="Meiryo UI"/>
                <a:ea typeface="Meiryo UI"/>
              </a:rPr>
              <a:t>異なる</a:t>
            </a:r>
            <a:r>
              <a:rPr kumimoji="1" lang="ja-JP" altLang="en-US" sz="1400" b="0" i="0" u="none" strike="noStrike" kern="1200" cap="none" spc="0" normalizeH="0" baseline="0" noProof="0" dirty="0" err="1" smtClean="0">
                <a:ln>
                  <a:noFill/>
                </a:ln>
                <a:solidFill>
                  <a:srgbClr val="000000"/>
                </a:solidFill>
                <a:effectLst/>
                <a:uLnTx/>
                <a:uFillTx/>
                <a:latin typeface="Meiryo UI"/>
                <a:ea typeface="Meiryo UI"/>
                <a:cs typeface="+mn-cs"/>
              </a:rPr>
              <a:t>。</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また</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の強度によってアクセス可能なオンラインサービスが制限される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1" name="テキスト ボックス 20"/>
          <p:cNvSpPr txBox="1"/>
          <p:nvPr/>
        </p:nvSpPr>
        <p:spPr>
          <a:xfrm>
            <a:off x="479771" y="4119771"/>
            <a:ext cx="8971527" cy="1696413"/>
          </a:xfrm>
          <a:prstGeom prst="rect">
            <a:avLst/>
          </a:prstGeom>
          <a:noFill/>
        </p:spPr>
        <p:txBody>
          <a:bodyPr wrap="square" lIns="0" rIns="0" rtlCol="0">
            <a:noAutofit/>
          </a:bodyPr>
          <a:lstStyle/>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2016</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年にオーストラリア郵便公社からリリースされたモバイルベースの認証アプリ</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endParaRPr kumimoji="1" lang="en-US" altLang="ja-JP" sz="3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err="1">
                <a:ln>
                  <a:noFill/>
                </a:ln>
                <a:solidFill>
                  <a:srgbClr val="000000"/>
                </a:solidFill>
                <a:effectLst/>
                <a:uLnTx/>
                <a:uFillTx/>
                <a:latin typeface="Meiryo UI"/>
                <a:ea typeface="Meiryo UI"/>
                <a:cs typeface="+mn-cs"/>
              </a:rPr>
              <a:t>DigitaliD</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を使用して、郵便サービス利用時の身元証明や連携先のオンラインサービスへの認証に利用できるほか、アルコール購入時の年齢確認等、様々な民間企業サービスでも利用可能。また、写真付き身分証明証としても使用できるとされ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ビジネス視点でのユースケースとしては、クライアントの身分証明書の迅速な照会・検証による新規顧客のオンボーディングコストの削減やマネーロンダリング防止、制裁対象者やリスクの高い個人の特定に利用できるとされている</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22" name="テキスト ボックス 21"/>
          <p:cNvSpPr txBox="1"/>
          <p:nvPr/>
        </p:nvSpPr>
        <p:spPr>
          <a:xfrm>
            <a:off x="348645" y="6217464"/>
            <a:ext cx="9259174" cy="321919"/>
          </a:xfrm>
          <a:prstGeom prst="rect">
            <a:avLst/>
          </a:prstGeom>
          <a:noFill/>
          <a:ln>
            <a:noFill/>
          </a:ln>
        </p:spPr>
        <p:txBody>
          <a:bodyPr wrap="square" lIns="36000" tIns="36000" rIns="36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出所）</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a:p>
            <a:pPr lvl="0">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1</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lang="en-US" altLang="ja-JP" sz="900" dirty="0">
                <a:solidFill>
                  <a:srgbClr val="000000"/>
                </a:solidFill>
                <a:latin typeface="Meiryo UI"/>
              </a:rPr>
              <a:t>https://www.mygovid.gov.au/</a:t>
            </a:r>
          </a:p>
          <a:p>
            <a:pPr lvl="0">
              <a:defRPr/>
            </a:pPr>
            <a:r>
              <a:rPr kumimoji="1" lang="en-US" altLang="ja-JP" sz="900" b="0" i="0" u="none" strike="noStrike" kern="1200" cap="none" spc="0" normalizeH="0" baseline="0" noProof="0" dirty="0">
                <a:ln>
                  <a:noFill/>
                </a:ln>
                <a:solidFill>
                  <a:srgbClr val="000000"/>
                </a:solidFill>
                <a:effectLst/>
                <a:uLnTx/>
                <a:uFillTx/>
                <a:latin typeface="Meiryo UI"/>
                <a:ea typeface="Meiryo UI"/>
                <a:cs typeface="+mn-cs"/>
              </a:rPr>
              <a:t>2</a:t>
            </a:r>
            <a:r>
              <a:rPr kumimoji="1" lang="ja-JP" altLang="en-US" sz="900" b="0" i="0" u="none" strike="noStrike" kern="1200" cap="none" spc="0" normalizeH="0" baseline="0" noProof="0" dirty="0">
                <a:ln>
                  <a:noFill/>
                </a:ln>
                <a:solidFill>
                  <a:srgbClr val="000000"/>
                </a:solidFill>
                <a:effectLst/>
                <a:uLnTx/>
                <a:uFillTx/>
                <a:latin typeface="Meiryo UI"/>
                <a:ea typeface="Meiryo UI"/>
                <a:cs typeface="+mn-cs"/>
              </a:rPr>
              <a:t>　</a:t>
            </a:r>
            <a:r>
              <a:rPr lang="en-US" altLang="ja-JP" sz="900" dirty="0">
                <a:solidFill>
                  <a:srgbClr val="000000"/>
                </a:solidFill>
                <a:latin typeface="Meiryo UI"/>
              </a:rPr>
              <a:t>https://www.digitalid.com/personal</a:t>
            </a:r>
            <a:endParaRPr kumimoji="1" lang="en-US" altLang="ja-JP" sz="900" b="0" i="0" u="none" strike="noStrike" kern="1200" cap="none" spc="0" normalizeH="0" baseline="0" noProof="0" dirty="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41414812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3" name="テキスト ボックス 12"/>
          <p:cNvSpPr txBox="1"/>
          <p:nvPr/>
        </p:nvSpPr>
        <p:spPr>
          <a:xfrm>
            <a:off x="321195"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eiryo UI"/>
              </a:rPr>
              <a:t>ニュージーランドでは統一的な共通識別</a:t>
            </a:r>
            <a:r>
              <a:rPr lang="ja-JP" altLang="en-US" sz="1600" b="1" dirty="0" smtClean="0">
                <a:solidFill>
                  <a:srgbClr val="000000"/>
                </a:solidFill>
                <a:latin typeface="Meiryo UI"/>
              </a:rPr>
              <a:t>番号は</a:t>
            </a:r>
            <a:r>
              <a:rPr lang="ja-JP" altLang="en-US" sz="1600" b="1" dirty="0">
                <a:solidFill>
                  <a:srgbClr val="000000"/>
                </a:solidFill>
                <a:latin typeface="Meiryo UI"/>
              </a:rPr>
              <a:t>採用されておらず、税務、医療、教育といった目的別に異なる識別番号を使用する状態が続いている</a:t>
            </a:r>
          </a:p>
        </p:txBody>
      </p:sp>
      <p:sp>
        <p:nvSpPr>
          <p:cNvPr id="7" name="四角形吹き出し 6"/>
          <p:cNvSpPr/>
          <p:nvPr/>
        </p:nvSpPr>
        <p:spPr>
          <a:xfrm>
            <a:off x="5923523" y="1630216"/>
            <a:ext cx="2837537" cy="1151354"/>
          </a:xfrm>
          <a:prstGeom prst="wedgeRectCallout">
            <a:avLst>
              <a:gd name="adj1" fmla="val 14998"/>
              <a:gd name="adj2" fmla="val 100620"/>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a:ln>
                  <a:noFill/>
                </a:ln>
                <a:solidFill>
                  <a:srgbClr val="000000"/>
                </a:solidFill>
                <a:effectLst/>
                <a:uLnTx/>
                <a:uFillTx/>
                <a:latin typeface="+mn-ea"/>
              </a:rPr>
              <a:t>NSN</a:t>
            </a:r>
            <a:r>
              <a:rPr kumimoji="1" lang="en-US" altLang="ja-JP" sz="1200" b="1" i="0" u="sng" strike="noStrike" kern="1200" cap="none" spc="0" normalizeH="0" noProof="0" dirty="0">
                <a:ln>
                  <a:noFill/>
                </a:ln>
                <a:solidFill>
                  <a:srgbClr val="000000"/>
                </a:solidFill>
                <a:effectLst/>
                <a:uLnTx/>
                <a:uFillTx/>
                <a:latin typeface="+mn-ea"/>
              </a:rPr>
              <a:t> number</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2010</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strike="noStrike" kern="1200" cap="none" spc="0" normalizeH="0" baseline="30000" noProof="0" dirty="0">
                <a:ln>
                  <a:noFill/>
                </a:ln>
                <a:solidFill>
                  <a:srgbClr val="000000"/>
                </a:solidFill>
                <a:effectLst/>
                <a:uLnTx/>
                <a:uFillTx/>
                <a:latin typeface="+mn-ea"/>
              </a:rPr>
              <a:t>3</a:t>
            </a:r>
          </a:p>
          <a:p>
            <a:pPr lvl="0">
              <a:defRPr/>
            </a:pPr>
            <a:r>
              <a:rPr lang="ja-JP" altLang="en-US" sz="1200" dirty="0">
                <a:solidFill>
                  <a:srgbClr val="000000"/>
                </a:solidFill>
                <a:latin typeface="+mn-ea"/>
              </a:rPr>
              <a:t>ニュージーランド教育省の所管する、全ての学生に対して付番される一意の識別子であり、ニュージーランドで就学する学生の識別・出席の管理、成績の記録、統計目的などで利用される</a:t>
            </a:r>
            <a:endParaRPr kumimoji="1" lang="ja-JP" altLang="en-US" sz="1200" b="0" i="0" u="none" strike="noStrike" kern="1200" cap="none" spc="0" normalizeH="0" baseline="0" noProof="0" dirty="0">
              <a:ln>
                <a:noFill/>
              </a:ln>
              <a:solidFill>
                <a:srgbClr val="000000"/>
              </a:solidFill>
              <a:effectLst/>
              <a:uLnTx/>
              <a:uFillTx/>
              <a:latin typeface="+mn-ea"/>
            </a:endParaRPr>
          </a:p>
        </p:txBody>
      </p:sp>
      <p:sp>
        <p:nvSpPr>
          <p:cNvPr id="9" name="ホームベース 8"/>
          <p:cNvSpPr/>
          <p:nvPr/>
        </p:nvSpPr>
        <p:spPr>
          <a:xfrm>
            <a:off x="546144" y="3300388"/>
            <a:ext cx="9243021" cy="30742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5" name="楕円 14"/>
          <p:cNvSpPr/>
          <p:nvPr/>
        </p:nvSpPr>
        <p:spPr>
          <a:xfrm>
            <a:off x="7509008" y="3224977"/>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6" name="テキスト ボックス 15"/>
          <p:cNvSpPr txBox="1"/>
          <p:nvPr/>
        </p:nvSpPr>
        <p:spPr>
          <a:xfrm>
            <a:off x="7559236" y="3338711"/>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2014</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17" name="四角形吹き出し 16"/>
          <p:cNvSpPr/>
          <p:nvPr/>
        </p:nvSpPr>
        <p:spPr>
          <a:xfrm>
            <a:off x="1013977" y="1630216"/>
            <a:ext cx="2837537" cy="1202937"/>
          </a:xfrm>
          <a:prstGeom prst="wedgeRectCallout">
            <a:avLst>
              <a:gd name="adj1" fmla="val -29259"/>
              <a:gd name="adj2" fmla="val 91316"/>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200" b="1" u="sng" dirty="0">
                <a:solidFill>
                  <a:srgbClr val="000000"/>
                </a:solidFill>
                <a:latin typeface="+mn-ea"/>
              </a:rPr>
              <a:t>IRD</a:t>
            </a:r>
            <a:r>
              <a:rPr lang="ja-JP" altLang="en-US" sz="1200" b="1" u="sng" dirty="0">
                <a:solidFill>
                  <a:srgbClr val="000000"/>
                </a:solidFill>
                <a:latin typeface="+mn-ea"/>
              </a:rPr>
              <a:t> </a:t>
            </a:r>
            <a:r>
              <a:rPr lang="en-US" altLang="ja-JP" sz="1200" b="1" u="sng" dirty="0">
                <a:solidFill>
                  <a:srgbClr val="000000"/>
                </a:solidFill>
                <a:latin typeface="+mn-ea"/>
              </a:rPr>
              <a:t>number</a:t>
            </a:r>
            <a:r>
              <a:rPr lang="ja-JP" altLang="en-US" sz="1200" b="1" u="sng" dirty="0">
                <a:solidFill>
                  <a:srgbClr val="000000"/>
                </a:solidFill>
                <a:latin typeface="+mn-ea"/>
              </a:rPr>
              <a:t>（</a:t>
            </a:r>
            <a:r>
              <a:rPr lang="en-US" altLang="ja-JP" sz="1200" b="1" u="sng" dirty="0">
                <a:solidFill>
                  <a:srgbClr val="000000"/>
                </a:solidFill>
                <a:latin typeface="+mn-ea"/>
              </a:rPr>
              <a:t>1952</a:t>
            </a:r>
            <a:r>
              <a:rPr lang="ja-JP" altLang="en-US" sz="1200" b="1" u="sng" dirty="0">
                <a:solidFill>
                  <a:srgbClr val="000000"/>
                </a:solidFill>
                <a:latin typeface="+mn-ea"/>
              </a:rPr>
              <a:t>～）</a:t>
            </a:r>
            <a:r>
              <a:rPr lang="en-US" altLang="ja-JP" sz="1200" b="1" baseline="30000" dirty="0">
                <a:solidFill>
                  <a:srgbClr val="000000"/>
                </a:solidFill>
                <a:latin typeface="+mn-ea"/>
              </a:rPr>
              <a:t>1</a:t>
            </a:r>
            <a:endParaRPr lang="ja-JP" altLang="en-US" sz="1200" b="1" baseline="30000" dirty="0">
              <a:solidFill>
                <a:srgbClr val="000000"/>
              </a:solidFill>
              <a:latin typeface="+mn-ea"/>
            </a:endParaRPr>
          </a:p>
          <a:p>
            <a:pPr lvl="0">
              <a:defRPr/>
            </a:pPr>
            <a:r>
              <a:rPr lang="ja-JP" altLang="en-US" sz="1200" dirty="0">
                <a:solidFill>
                  <a:srgbClr val="000000"/>
                </a:solidFill>
                <a:latin typeface="+mn-ea"/>
              </a:rPr>
              <a:t>国内の税制を所管している</a:t>
            </a:r>
            <a:r>
              <a:rPr lang="en-US" altLang="ja-JP" sz="1200" dirty="0">
                <a:solidFill>
                  <a:srgbClr val="000000"/>
                </a:solidFill>
                <a:latin typeface="+mn-ea"/>
              </a:rPr>
              <a:t>IRD</a:t>
            </a:r>
            <a:r>
              <a:rPr lang="ja-JP" altLang="en-US" sz="1200" dirty="0">
                <a:solidFill>
                  <a:srgbClr val="000000"/>
                </a:solidFill>
                <a:latin typeface="+mn-ea"/>
              </a:rPr>
              <a:t>（内国歳入庁）から発行される識別子であり、主に納税管理に使用され、銀行口座の開設や就労の際に必要となる</a:t>
            </a:r>
            <a:endParaRPr lang="en-US" altLang="ja-JP" sz="1200" dirty="0">
              <a:solidFill>
                <a:srgbClr val="000000"/>
              </a:solidFill>
              <a:latin typeface="+mn-ea"/>
            </a:endParaRPr>
          </a:p>
        </p:txBody>
      </p:sp>
      <p:sp>
        <p:nvSpPr>
          <p:cNvPr id="18" name="楕円 17"/>
          <p:cNvSpPr/>
          <p:nvPr/>
        </p:nvSpPr>
        <p:spPr>
          <a:xfrm>
            <a:off x="1319312" y="319791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9" name="テキスト ボックス 18"/>
          <p:cNvSpPr txBox="1"/>
          <p:nvPr/>
        </p:nvSpPr>
        <p:spPr>
          <a:xfrm>
            <a:off x="1369540" y="3311646"/>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1952</a:t>
            </a:r>
          </a:p>
        </p:txBody>
      </p:sp>
      <p:sp>
        <p:nvSpPr>
          <p:cNvPr id="20" name="楕円 19"/>
          <p:cNvSpPr/>
          <p:nvPr/>
        </p:nvSpPr>
        <p:spPr>
          <a:xfrm>
            <a:off x="5203565" y="3197911"/>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1" name="テキスト ボックス 20"/>
          <p:cNvSpPr txBox="1"/>
          <p:nvPr/>
        </p:nvSpPr>
        <p:spPr>
          <a:xfrm>
            <a:off x="5253793" y="3311645"/>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1993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7" name="四角形吹き出し 26"/>
          <p:cNvSpPr/>
          <p:nvPr/>
        </p:nvSpPr>
        <p:spPr>
          <a:xfrm>
            <a:off x="2933586" y="4237429"/>
            <a:ext cx="3531009" cy="1544811"/>
          </a:xfrm>
          <a:prstGeom prst="wedgeRectCallout">
            <a:avLst>
              <a:gd name="adj1" fmla="val 22269"/>
              <a:gd name="adj2" fmla="val -83884"/>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sng" strike="noStrike" kern="1200" cap="none" spc="0" normalizeH="0" baseline="0" noProof="0" dirty="0">
                <a:ln>
                  <a:noFill/>
                </a:ln>
                <a:solidFill>
                  <a:srgbClr val="000000"/>
                </a:solidFill>
                <a:effectLst/>
                <a:uLnTx/>
                <a:uFillTx/>
                <a:latin typeface="+mn-ea"/>
              </a:rPr>
              <a:t>NHI</a:t>
            </a:r>
            <a:r>
              <a:rPr kumimoji="1" lang="en-US" altLang="ja-JP" sz="1200" b="1" i="0" u="sng" strike="noStrike" kern="1200" cap="none" spc="0" normalizeH="0" noProof="0" dirty="0">
                <a:ln>
                  <a:noFill/>
                </a:ln>
                <a:solidFill>
                  <a:srgbClr val="000000"/>
                </a:solidFill>
                <a:effectLst/>
                <a:uLnTx/>
                <a:uFillTx/>
                <a:latin typeface="+mn-ea"/>
              </a:rPr>
              <a:t> number</a:t>
            </a:r>
            <a:r>
              <a:rPr kumimoji="1" lang="ja-JP" altLang="en-US" sz="1200" b="1" i="0" u="sng" strike="noStrike" kern="1200" cap="none" spc="0" normalizeH="0" baseline="0" noProof="0" dirty="0">
                <a:ln>
                  <a:noFill/>
                </a:ln>
                <a:solidFill>
                  <a:srgbClr val="000000"/>
                </a:solidFill>
                <a:effectLst/>
                <a:uLnTx/>
                <a:uFillTx/>
                <a:latin typeface="+mn-ea"/>
              </a:rPr>
              <a:t>（</a:t>
            </a:r>
            <a:r>
              <a:rPr lang="en-US" altLang="ja-JP" sz="1200" b="1" u="sng" dirty="0">
                <a:solidFill>
                  <a:srgbClr val="000000"/>
                </a:solidFill>
                <a:latin typeface="+mn-ea"/>
              </a:rPr>
              <a:t>1993</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strike="noStrike" kern="1200" cap="none" spc="0" normalizeH="0" baseline="30000" noProof="0" dirty="0">
                <a:ln>
                  <a:noFill/>
                </a:ln>
                <a:solidFill>
                  <a:srgbClr val="000000"/>
                </a:solidFill>
                <a:effectLst/>
                <a:uLnTx/>
                <a:uFillTx/>
                <a:latin typeface="+mn-ea"/>
              </a:rPr>
              <a:t>2</a:t>
            </a:r>
          </a:p>
          <a:p>
            <a:pPr lvl="0">
              <a:defRPr/>
            </a:pPr>
            <a:r>
              <a:rPr lang="ja-JP" altLang="en-US" sz="1200" dirty="0">
                <a:solidFill>
                  <a:srgbClr val="000000"/>
                </a:solidFill>
                <a:latin typeface="+mn-ea"/>
              </a:rPr>
              <a:t>ニュージーランド保健省が所管する、国民が医療サービスを利用する際に必要となる識別子であり、出生時、もしくは医療サービスの利用時に付番される</a:t>
            </a:r>
          </a:p>
          <a:p>
            <a:pPr lvl="0">
              <a:defRPr/>
            </a:pPr>
            <a:r>
              <a:rPr lang="ja-JP" altLang="en-US" sz="1200" dirty="0">
                <a:solidFill>
                  <a:srgbClr val="000000"/>
                </a:solidFill>
                <a:latin typeface="+mn-ea"/>
              </a:rPr>
              <a:t>個々の患者の識別と医療記録の管理に使用されるとともに、国家予防接種登録簿（</a:t>
            </a:r>
            <a:r>
              <a:rPr lang="en-US" altLang="ja-JP" sz="1200" dirty="0">
                <a:solidFill>
                  <a:srgbClr val="000000"/>
                </a:solidFill>
                <a:latin typeface="+mn-ea"/>
              </a:rPr>
              <a:t>NIR</a:t>
            </a:r>
            <a:r>
              <a:rPr lang="ja-JP" altLang="en-US" sz="1200" dirty="0">
                <a:solidFill>
                  <a:srgbClr val="000000"/>
                </a:solidFill>
                <a:latin typeface="+mn-ea"/>
              </a:rPr>
              <a:t>）などのデータベースへ医療従事者がアクセスする際に利用される</a:t>
            </a:r>
            <a:endParaRPr kumimoji="1" lang="ja-JP" altLang="en-US" sz="1200" b="0" i="0" u="none" strike="noStrike" kern="1200" cap="none" spc="0" normalizeH="0" baseline="0" noProof="0" dirty="0">
              <a:ln>
                <a:noFill/>
              </a:ln>
              <a:solidFill>
                <a:srgbClr val="000000"/>
              </a:solidFill>
              <a:effectLst/>
              <a:uLnTx/>
              <a:uFillTx/>
              <a:latin typeface="+mn-ea"/>
            </a:endParaRPr>
          </a:p>
        </p:txBody>
      </p:sp>
      <p:sp>
        <p:nvSpPr>
          <p:cNvPr id="22" name="正方形/長方形 21"/>
          <p:cNvSpPr/>
          <p:nvPr/>
        </p:nvSpPr>
        <p:spPr>
          <a:xfrm>
            <a:off x="136245" y="5911780"/>
            <a:ext cx="10134640" cy="923330"/>
          </a:xfrm>
          <a:prstGeom prst="rect">
            <a:avLst/>
          </a:prstGeom>
        </p:spPr>
        <p:txBody>
          <a:bodyPr wrap="square">
            <a:spAutoFit/>
          </a:bodyPr>
          <a:lstStyle/>
          <a:p>
            <a:pPr lvl="0">
              <a:defRPr/>
            </a:pPr>
            <a:r>
              <a:rPr kumimoji="1" lang="ja-JP" altLang="en-US" sz="900" b="0" i="0" u="none" strike="noStrike" kern="1200" cap="none" spc="0" normalizeH="0" baseline="0" noProof="0" dirty="0">
                <a:ln>
                  <a:noFill/>
                </a:ln>
                <a:solidFill>
                  <a:srgbClr val="000000"/>
                </a:solidFill>
                <a:effectLst/>
                <a:uLnTx/>
                <a:uFillTx/>
                <a:latin typeface="+mn-ea"/>
              </a:rPr>
              <a:t>出所）</a:t>
            </a:r>
            <a:endParaRPr kumimoji="1" lang="en-US" altLang="ja-JP" sz="900" b="0" i="0" u="none" strike="noStrike" kern="1200" cap="none" spc="0" normalizeH="0" baseline="0" noProof="0" dirty="0">
              <a:ln>
                <a:noFill/>
              </a:ln>
              <a:solidFill>
                <a:srgbClr val="000000"/>
              </a:solidFill>
              <a:effectLst/>
              <a:uLnTx/>
              <a:uFillTx/>
              <a:latin typeface="+mn-ea"/>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https://www.ird.govt.nz/managing-my-tax/ird-numbers</a:t>
            </a:r>
          </a:p>
          <a:p>
            <a:pPr lvl="0">
              <a:defRPr/>
            </a:pP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https://www.health.govt.nz/our-work/health-identity/national-health-index/nhi-information-health-consumers/national-health-index-questions-and-answers#bused</a:t>
            </a:r>
          </a:p>
          <a:p>
            <a:pPr lvl="0">
              <a:defRPr/>
            </a:pP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https://www.education.govt.nz/school/managing-and-supporting-students/national-student-number-nsn-for-schools/</a:t>
            </a:r>
          </a:p>
          <a:p>
            <a:pPr lvl="0">
              <a:defRPr/>
            </a:pPr>
            <a:r>
              <a:rPr lang="ja-JP" altLang="en-US" sz="900" dirty="0">
                <a:solidFill>
                  <a:srgbClr val="000000"/>
                </a:solidFill>
                <a:latin typeface="+mn-ea"/>
              </a:rPr>
              <a:t> </a:t>
            </a:r>
          </a:p>
          <a:p>
            <a:pPr lvl="0">
              <a:defRPr/>
            </a:pPr>
            <a:endParaRPr kumimoji="1" lang="en-US" altLang="ja-JP" sz="900" b="0" i="0" u="none" strike="noStrike" kern="1200" cap="none" spc="0" normalizeH="0" baseline="0" noProof="0" dirty="0">
              <a:ln>
                <a:noFill/>
              </a:ln>
              <a:solidFill>
                <a:srgbClr val="000000"/>
              </a:solidFill>
              <a:effectLst/>
              <a:uLnTx/>
              <a:uFillTx/>
              <a:latin typeface="+mn-ea"/>
            </a:endParaRPr>
          </a:p>
        </p:txBody>
      </p:sp>
    </p:spTree>
    <p:extLst>
      <p:ext uri="{BB962C8B-B14F-4D97-AF65-F5344CB8AC3E}">
        <p14:creationId xmlns:p14="http://schemas.microsoft.com/office/powerpoint/2010/main" val="15261608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主な</a:t>
            </a:r>
            <a:r>
              <a:rPr lang="zh-TW" altLang="en-US" sz="1800" dirty="0">
                <a:solidFill>
                  <a:schemeClr val="accent2">
                    <a:lumMod val="90000"/>
                    <a:lumOff val="10000"/>
                  </a:schemeClr>
                </a:solidFill>
              </a:rPr>
              <a:t>共通識別番号</a:t>
            </a:r>
            <a:r>
              <a:rPr lang="ja-JP" altLang="en-US" sz="1800" dirty="0">
                <a:solidFill>
                  <a:schemeClr val="accent2">
                    <a:lumMod val="90000"/>
                    <a:lumOff val="10000"/>
                  </a:schemeClr>
                </a:solidFill>
              </a:rPr>
              <a:t>の概要</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defTabSz="288000">
              <a:defRPr/>
            </a:pPr>
            <a:r>
              <a:rPr lang="ja-JP" altLang="en-US" sz="1600" b="1" dirty="0">
                <a:solidFill>
                  <a:srgbClr val="000000"/>
                </a:solidFill>
                <a:latin typeface="+mn-ea"/>
              </a:rPr>
              <a:t>ニュージーランドにおいて</a:t>
            </a:r>
            <a:r>
              <a:rPr lang="ja-JP" altLang="en-US" sz="1600" b="1" dirty="0" smtClean="0">
                <a:solidFill>
                  <a:srgbClr val="000000"/>
                </a:solidFill>
                <a:latin typeface="+mn-ea"/>
              </a:rPr>
              <a:t>は一般的</a:t>
            </a:r>
            <a:r>
              <a:rPr lang="ja-JP" altLang="en-US" sz="1600" b="1" dirty="0">
                <a:solidFill>
                  <a:srgbClr val="000000"/>
                </a:solidFill>
                <a:latin typeface="+mn-ea"/>
              </a:rPr>
              <a:t>な運転</a:t>
            </a:r>
            <a:r>
              <a:rPr lang="ja-JP" altLang="en-US" sz="1600" b="1" dirty="0" smtClean="0">
                <a:solidFill>
                  <a:srgbClr val="000000"/>
                </a:solidFill>
                <a:latin typeface="+mn-ea"/>
              </a:rPr>
              <a:t>免許証やパスポート</a:t>
            </a:r>
            <a:r>
              <a:rPr lang="ja-JP" altLang="en-US" sz="1600" b="1" dirty="0">
                <a:solidFill>
                  <a:srgbClr val="000000"/>
                </a:solidFill>
                <a:latin typeface="+mn-ea"/>
              </a:rPr>
              <a:t>等のほか、アルコールの販売・購入において年齢を証明する</a:t>
            </a:r>
            <a:r>
              <a:rPr lang="en-US" altLang="ja-JP" sz="1600" b="1" dirty="0">
                <a:solidFill>
                  <a:srgbClr val="000000"/>
                </a:solidFill>
                <a:latin typeface="+mn-ea"/>
              </a:rPr>
              <a:t>Kiwi</a:t>
            </a:r>
            <a:r>
              <a:rPr lang="ja-JP" altLang="en-US" sz="1600" b="1" dirty="0">
                <a:solidFill>
                  <a:srgbClr val="000000"/>
                </a:solidFill>
                <a:latin typeface="+mn-ea"/>
              </a:rPr>
              <a:t>アクセスカードなどが識別手段として用いられ、識別番号としては</a:t>
            </a:r>
            <a:r>
              <a:rPr lang="en-US" altLang="ja-JP" sz="1600" b="1" dirty="0">
                <a:solidFill>
                  <a:srgbClr val="000000"/>
                </a:solidFill>
                <a:latin typeface="+mn-ea"/>
              </a:rPr>
              <a:t>IRD</a:t>
            </a:r>
            <a:r>
              <a:rPr lang="ja-JP" altLang="en-US" sz="1600" b="1" dirty="0">
                <a:solidFill>
                  <a:srgbClr val="000000"/>
                </a:solidFill>
                <a:latin typeface="+mn-ea"/>
              </a:rPr>
              <a:t>番号、</a:t>
            </a:r>
            <a:r>
              <a:rPr lang="en-US" altLang="ja-JP" sz="1600" b="1" dirty="0">
                <a:solidFill>
                  <a:srgbClr val="000000"/>
                </a:solidFill>
                <a:latin typeface="+mn-ea"/>
              </a:rPr>
              <a:t>NHI</a:t>
            </a:r>
            <a:r>
              <a:rPr lang="ja-JP" altLang="en-US" sz="1600" b="1" dirty="0">
                <a:solidFill>
                  <a:srgbClr val="000000"/>
                </a:solidFill>
                <a:latin typeface="+mn-ea"/>
              </a:rPr>
              <a:t>番号、</a:t>
            </a:r>
            <a:r>
              <a:rPr lang="en-US" altLang="ja-JP" sz="1600" b="1" dirty="0">
                <a:solidFill>
                  <a:srgbClr val="000000"/>
                </a:solidFill>
                <a:latin typeface="+mn-ea"/>
              </a:rPr>
              <a:t>NSN</a:t>
            </a:r>
            <a:r>
              <a:rPr lang="ja-JP" altLang="en-US" sz="1600" b="1" dirty="0">
                <a:solidFill>
                  <a:srgbClr val="000000"/>
                </a:solidFill>
                <a:latin typeface="+mn-ea"/>
              </a:rPr>
              <a:t>など複数存在しており、それぞれ税務、医療、教育といった目的別に使用されている</a:t>
            </a:r>
            <a:endParaRPr lang="en-US" altLang="ja-JP" sz="1600" b="1" dirty="0">
              <a:solidFill>
                <a:srgbClr val="000000"/>
              </a:solidFill>
              <a:latin typeface="+mn-ea"/>
            </a:endParaRPr>
          </a:p>
          <a:p>
            <a:pPr lvl="0" defTabSz="288000">
              <a:defRPr/>
            </a:pPr>
            <a:endParaRPr lang="ja-JP" altLang="en-US" b="1" dirty="0">
              <a:solidFill>
                <a:srgbClr val="000000"/>
              </a:solidFill>
              <a:latin typeface="Meiryo UI"/>
            </a:endParaRPr>
          </a:p>
        </p:txBody>
      </p:sp>
      <p:sp>
        <p:nvSpPr>
          <p:cNvPr id="7" name="正方形/長方形 6"/>
          <p:cNvSpPr/>
          <p:nvPr/>
        </p:nvSpPr>
        <p:spPr>
          <a:xfrm>
            <a:off x="288858" y="5657671"/>
            <a:ext cx="9617142" cy="1061829"/>
          </a:xfrm>
          <a:prstGeom prst="rect">
            <a:avLst/>
          </a:prstGeom>
        </p:spPr>
        <p:txBody>
          <a:bodyPr wrap="square">
            <a:spAutoFit/>
          </a:bodyPr>
          <a:lstStyle/>
          <a:p>
            <a:pPr lvl="0">
              <a:defRPr/>
            </a:pPr>
            <a:r>
              <a:rPr kumimoji="1" lang="ja-JP" altLang="en-US" sz="900" b="0" i="0" u="none" strike="noStrike" kern="1200" cap="none" spc="0" normalizeH="0" baseline="0" noProof="0" dirty="0">
                <a:ln>
                  <a:noFill/>
                </a:ln>
                <a:solidFill>
                  <a:srgbClr val="000000"/>
                </a:solidFill>
                <a:effectLst/>
                <a:uLnTx/>
                <a:uFillTx/>
                <a:latin typeface="+mn-ea"/>
              </a:rPr>
              <a:t>出所）</a:t>
            </a:r>
            <a:endParaRPr kumimoji="1" lang="en-US" altLang="ja-JP" sz="900" b="0" i="0" u="none" strike="noStrike" kern="1200" cap="none" spc="0" normalizeH="0" baseline="0" noProof="0" dirty="0">
              <a:ln>
                <a:noFill/>
              </a:ln>
              <a:solidFill>
                <a:srgbClr val="000000"/>
              </a:solidFill>
              <a:effectLst/>
              <a:uLnTx/>
              <a:uFillTx/>
              <a:latin typeface="+mn-ea"/>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https://www.nzta.govt.nz/driver-licences/getting-a-licence/identification</a:t>
            </a:r>
          </a:p>
          <a:p>
            <a:pPr lvl="0">
              <a:defRPr/>
            </a:pP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https://kiwiaccess.co.nz/</a:t>
            </a:r>
            <a:r>
              <a:rPr lang="ja-JP" altLang="en-US" sz="900" dirty="0">
                <a:solidFill>
                  <a:srgbClr val="000000"/>
                </a:solidFill>
                <a:latin typeface="+mn-ea"/>
              </a:rPr>
              <a:t>　　</a:t>
            </a:r>
          </a:p>
          <a:p>
            <a:pPr lvl="0">
              <a:defRPr/>
            </a:pP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https://www.dia.govt.nz/identity-check</a:t>
            </a:r>
            <a:r>
              <a:rPr lang="ja-JP" altLang="en-US" sz="900" dirty="0">
                <a:solidFill>
                  <a:srgbClr val="000000"/>
                </a:solidFill>
                <a:latin typeface="+mn-ea"/>
              </a:rPr>
              <a:t>　</a:t>
            </a:r>
            <a:endParaRPr lang="en-US" altLang="ja-JP" sz="900" dirty="0">
              <a:solidFill>
                <a:srgbClr val="000000"/>
              </a:solidFill>
              <a:latin typeface="+mn-ea"/>
            </a:endParaRPr>
          </a:p>
          <a:p>
            <a:pPr lvl="0">
              <a:defRPr/>
            </a:pPr>
            <a:r>
              <a:rPr lang="en-US" altLang="ja-JP" sz="900" dirty="0">
                <a:solidFill>
                  <a:srgbClr val="000000"/>
                </a:solidFill>
                <a:latin typeface="+mn-ea"/>
              </a:rPr>
              <a:t>4</a:t>
            </a:r>
            <a:r>
              <a:rPr lang="ja-JP" altLang="en-US" sz="900" dirty="0">
                <a:solidFill>
                  <a:srgbClr val="000000"/>
                </a:solidFill>
                <a:latin typeface="+mn-ea"/>
              </a:rPr>
              <a:t>　</a:t>
            </a:r>
            <a:r>
              <a:rPr lang="en-US" altLang="ja-JP" sz="900" dirty="0">
                <a:solidFill>
                  <a:srgbClr val="000000"/>
                </a:solidFill>
                <a:latin typeface="+mn-ea"/>
              </a:rPr>
              <a:t>https://www.ird.govt.nz/managing-my-tax/ird-numbers</a:t>
            </a:r>
          </a:p>
          <a:p>
            <a:pPr lvl="0">
              <a:defRPr/>
            </a:pPr>
            <a:r>
              <a:rPr lang="en-US" altLang="ja-JP" sz="900" dirty="0">
                <a:solidFill>
                  <a:srgbClr val="000000"/>
                </a:solidFill>
                <a:latin typeface="+mn-ea"/>
              </a:rPr>
              <a:t>5</a:t>
            </a:r>
            <a:r>
              <a:rPr lang="ja-JP" altLang="en-US" sz="900" dirty="0">
                <a:solidFill>
                  <a:srgbClr val="000000"/>
                </a:solidFill>
                <a:latin typeface="+mn-ea"/>
              </a:rPr>
              <a:t>　</a:t>
            </a:r>
            <a:r>
              <a:rPr lang="en-US" altLang="ja-JP" sz="900" dirty="0">
                <a:solidFill>
                  <a:srgbClr val="000000"/>
                </a:solidFill>
                <a:latin typeface="+mn-ea"/>
              </a:rPr>
              <a:t>https://www.health.govt.nz/our-work/health-identity/national-health-index/nhi-information-health-consumers/national-health-index-questions-and-answers#bused</a:t>
            </a:r>
          </a:p>
          <a:p>
            <a:pPr lvl="0">
              <a:defRPr/>
            </a:pPr>
            <a:r>
              <a:rPr lang="en-US" altLang="ja-JP" sz="900" dirty="0">
                <a:solidFill>
                  <a:srgbClr val="000000"/>
                </a:solidFill>
                <a:latin typeface="+mn-ea"/>
              </a:rPr>
              <a:t>6</a:t>
            </a:r>
            <a:r>
              <a:rPr lang="ja-JP" altLang="en-US" sz="900" dirty="0">
                <a:solidFill>
                  <a:srgbClr val="000000"/>
                </a:solidFill>
                <a:latin typeface="+mn-ea"/>
              </a:rPr>
              <a:t>　</a:t>
            </a:r>
            <a:r>
              <a:rPr lang="en-US" altLang="ja-JP" sz="900" dirty="0">
                <a:solidFill>
                  <a:srgbClr val="000000"/>
                </a:solidFill>
                <a:latin typeface="+mn-ea"/>
              </a:rPr>
              <a:t>https://www.education.govt.nz/school/managing-and-supporting-students/national-student-number-nsn-for-schools/</a:t>
            </a:r>
          </a:p>
        </p:txBody>
      </p:sp>
      <p:sp>
        <p:nvSpPr>
          <p:cNvPr id="9" name="正方形/長方形 8"/>
          <p:cNvSpPr/>
          <p:nvPr/>
        </p:nvSpPr>
        <p:spPr>
          <a:xfrm>
            <a:off x="436030" y="3470886"/>
            <a:ext cx="9033641" cy="156157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12" name="正方形/長方形 11"/>
          <p:cNvSpPr/>
          <p:nvPr/>
        </p:nvSpPr>
        <p:spPr>
          <a:xfrm>
            <a:off x="331788" y="3005660"/>
            <a:ext cx="9221258" cy="2654942"/>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14" name="正方形/長方形 13"/>
          <p:cNvSpPr/>
          <p:nvPr/>
        </p:nvSpPr>
        <p:spPr>
          <a:xfrm>
            <a:off x="414863" y="3348847"/>
            <a:ext cx="9054807" cy="2166628"/>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400" b="1" u="sng" dirty="0">
                <a:solidFill>
                  <a:srgbClr val="000000"/>
                </a:solidFill>
                <a:latin typeface="+mn-ea"/>
              </a:rPr>
              <a:t>IRD</a:t>
            </a:r>
            <a:r>
              <a:rPr lang="ja-JP" altLang="en-US" sz="1400" b="1" u="sng" dirty="0">
                <a:solidFill>
                  <a:srgbClr val="000000"/>
                </a:solidFill>
                <a:latin typeface="+mn-ea"/>
              </a:rPr>
              <a:t>（内国歳入庁）番号</a:t>
            </a:r>
            <a:r>
              <a:rPr lang="en-US" altLang="ja-JP" sz="1200" b="1" baseline="30000" dirty="0">
                <a:solidFill>
                  <a:srgbClr val="000000"/>
                </a:solidFill>
                <a:latin typeface="+mn-ea"/>
              </a:rPr>
              <a:t>4</a:t>
            </a:r>
            <a:endParaRPr kumimoji="1" lang="en-US" altLang="ja-JP" sz="1200" b="1" i="0" strike="noStrike" kern="1200" cap="none" spc="0" normalizeH="0" baseline="30000" noProof="0" dirty="0">
              <a:ln>
                <a:noFill/>
              </a:ln>
              <a:solidFill>
                <a:srgbClr val="000000"/>
              </a:solidFill>
              <a:effectLst/>
              <a:uLnTx/>
              <a:uFillTx/>
              <a:latin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n-ea"/>
              </a:rPr>
              <a:t>ニュージーランド国内の税制を所管している</a:t>
            </a:r>
            <a:r>
              <a:rPr lang="en-US" altLang="ja-JP" sz="1200" dirty="0">
                <a:solidFill>
                  <a:srgbClr val="000000"/>
                </a:solidFill>
                <a:latin typeface="+mn-ea"/>
              </a:rPr>
              <a:t>IRD</a:t>
            </a:r>
            <a:r>
              <a:rPr lang="ja-JP" altLang="en-US" sz="1200" dirty="0">
                <a:solidFill>
                  <a:srgbClr val="000000"/>
                </a:solidFill>
                <a:latin typeface="+mn-ea"/>
              </a:rPr>
              <a:t>（内国歳入庁）から発行される識別子であり、主に納税管理に使用され、銀行口座の開設や就労の際に必要となる</a:t>
            </a:r>
            <a:endParaRPr lang="en-US" altLang="ja-JP" sz="1200" dirty="0">
              <a:solidFill>
                <a:srgbClr val="000000"/>
              </a:solidFill>
              <a:latin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n-ea"/>
              </a:rPr>
              <a:t>納税者である個人（自然人）と、企業及び組織（法人）向けに異なる</a:t>
            </a:r>
            <a:r>
              <a:rPr lang="en-US" altLang="ja-JP" sz="1200" dirty="0">
                <a:solidFill>
                  <a:srgbClr val="000000"/>
                </a:solidFill>
                <a:latin typeface="+mn-ea"/>
              </a:rPr>
              <a:t>IRD</a:t>
            </a:r>
            <a:r>
              <a:rPr lang="ja-JP" altLang="en-US" sz="1200" dirty="0">
                <a:solidFill>
                  <a:srgbClr val="000000"/>
                </a:solidFill>
                <a:latin typeface="+mn-ea"/>
              </a:rPr>
              <a:t>番号が必要となる</a:t>
            </a:r>
            <a:endParaRPr lang="en-US" altLang="ja-JP" sz="1200" dirty="0">
              <a:solidFill>
                <a:srgbClr val="000000"/>
              </a:solidFill>
              <a:latin typeface="+mn-ea"/>
            </a:endParaRPr>
          </a:p>
          <a:p>
            <a:pPr marR="0" lvl="0" algn="l" defTabSz="914400" rtl="0" eaLnBrk="1" fontAlgn="auto" latinLnBrk="0" hangingPunct="1">
              <a:lnSpc>
                <a:spcPct val="100000"/>
              </a:lnSpc>
              <a:spcBef>
                <a:spcPts val="0"/>
              </a:spcBef>
              <a:spcAft>
                <a:spcPts val="0"/>
              </a:spcAft>
              <a:buClrTx/>
              <a:buSzTx/>
              <a:tabLst/>
              <a:defRPr/>
            </a:pPr>
            <a:endParaRPr kumimoji="1" lang="en-US" altLang="ja-JP" sz="300" b="0" i="0" u="none" strike="noStrike" kern="1200" cap="none" spc="0" normalizeH="0" baseline="0" noProof="0" dirty="0">
              <a:ln>
                <a:noFill/>
              </a:ln>
              <a:solidFill>
                <a:srgbClr val="000000"/>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400" b="1" u="sng" dirty="0">
                <a:solidFill>
                  <a:srgbClr val="000000"/>
                </a:solidFill>
                <a:latin typeface="+mn-ea"/>
              </a:rPr>
              <a:t>NHI</a:t>
            </a:r>
            <a:r>
              <a:rPr lang="ja-JP" altLang="en-US" sz="1400" b="1" u="sng" dirty="0">
                <a:solidFill>
                  <a:srgbClr val="000000"/>
                </a:solidFill>
                <a:latin typeface="+mn-ea"/>
              </a:rPr>
              <a:t>（国民健康指数）番号</a:t>
            </a:r>
            <a:r>
              <a:rPr lang="en-US" altLang="ja-JP" sz="1200" b="1" baseline="30000" dirty="0">
                <a:solidFill>
                  <a:srgbClr val="000000"/>
                </a:solidFill>
                <a:latin typeface="+mn-ea"/>
              </a:rPr>
              <a:t>5</a:t>
            </a:r>
            <a:endParaRPr kumimoji="1" lang="en-US" altLang="ja-JP" sz="1200" b="1" i="0" strike="noStrike" kern="1200" cap="none" spc="0" normalizeH="0" baseline="30000" noProof="0" dirty="0">
              <a:ln>
                <a:noFill/>
              </a:ln>
              <a:solidFill>
                <a:srgbClr val="000000"/>
              </a:solidFill>
              <a:effectLst/>
              <a:uLnTx/>
              <a:uFillTx/>
              <a:latin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n-ea"/>
              </a:rPr>
              <a:t>ニュージーランド保健省が所管する、国民が医療サービスを利用する際に必要となる識別子であり、出生時、もしくは医療サービスの利用時に付番される</a:t>
            </a:r>
            <a:endParaRPr kumimoji="1" lang="en-US" altLang="ja-JP" sz="1200" b="0" i="0" u="none" strike="noStrike" kern="1200" cap="none" spc="0" normalizeH="0" baseline="0" noProof="0" dirty="0">
              <a:ln>
                <a:noFill/>
              </a:ln>
              <a:solidFill>
                <a:srgbClr val="000000"/>
              </a:solidFill>
              <a:effectLst/>
              <a:uLnTx/>
              <a:uFillTx/>
              <a:latin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n-ea"/>
              </a:rPr>
              <a:t>個々の患者の識別と医療記録の管理に使用されるとともに、国家予防接種登録簿（</a:t>
            </a:r>
            <a:r>
              <a:rPr lang="en-US" altLang="ja-JP" sz="1200" dirty="0">
                <a:solidFill>
                  <a:srgbClr val="000000"/>
                </a:solidFill>
                <a:latin typeface="+mn-ea"/>
              </a:rPr>
              <a:t>NIR</a:t>
            </a:r>
            <a:r>
              <a:rPr lang="ja-JP" altLang="en-US" sz="1200" dirty="0">
                <a:solidFill>
                  <a:srgbClr val="000000"/>
                </a:solidFill>
                <a:latin typeface="+mn-ea"/>
              </a:rPr>
              <a:t>）などのデータベースへ医療従事者がアクセスする際に利用される</a:t>
            </a:r>
            <a:endParaRPr kumimoji="1" lang="en-US" altLang="ja-JP" sz="1200" b="0" i="0" u="none" strike="noStrike" kern="1200" cap="none" spc="0" normalizeH="0" baseline="0" noProof="0" dirty="0">
              <a:ln>
                <a:noFill/>
              </a:ln>
              <a:solidFill>
                <a:srgbClr val="000000"/>
              </a:solidFill>
              <a:effectLst/>
              <a:uLnTx/>
              <a:uFillTx/>
              <a:latin typeface="+mn-ea"/>
            </a:endParaRPr>
          </a:p>
          <a:p>
            <a:pPr marR="0" lvl="0" algn="l" defTabSz="914400" rtl="0" eaLnBrk="1" fontAlgn="auto" latinLnBrk="0" hangingPunct="1">
              <a:lnSpc>
                <a:spcPct val="100000"/>
              </a:lnSpc>
              <a:spcBef>
                <a:spcPts val="0"/>
              </a:spcBef>
              <a:spcAft>
                <a:spcPts val="0"/>
              </a:spcAft>
              <a:buClrTx/>
              <a:buSzTx/>
              <a:tabLst/>
              <a:defRPr/>
            </a:pPr>
            <a:endParaRPr lang="en-US" altLang="ja-JP" sz="300" dirty="0">
              <a:solidFill>
                <a:srgbClr val="000000"/>
              </a:solidFill>
              <a:latin typeface="+mn-ea"/>
            </a:endParaRPr>
          </a:p>
          <a:p>
            <a:pPr marR="0" lvl="0" algn="l" defTabSz="914400" rtl="0" eaLnBrk="1" fontAlgn="auto" latinLnBrk="0" hangingPunct="1">
              <a:lnSpc>
                <a:spcPct val="100000"/>
              </a:lnSpc>
              <a:spcBef>
                <a:spcPts val="0"/>
              </a:spcBef>
              <a:spcAft>
                <a:spcPts val="0"/>
              </a:spcAft>
              <a:buClrTx/>
              <a:buSzTx/>
              <a:tabLst/>
              <a:defRPr/>
            </a:pPr>
            <a:r>
              <a:rPr kumimoji="1" lang="en-US" altLang="ja-JP" sz="1400" b="1" i="0" u="sng" strike="noStrike" kern="1200" cap="none" spc="0" normalizeH="0" baseline="0" noProof="0" dirty="0">
                <a:ln>
                  <a:noFill/>
                </a:ln>
                <a:solidFill>
                  <a:srgbClr val="000000"/>
                </a:solidFill>
                <a:effectLst/>
                <a:uLnTx/>
                <a:uFillTx/>
                <a:latin typeface="+mn-ea"/>
              </a:rPr>
              <a:t>NSN</a:t>
            </a:r>
            <a:r>
              <a:rPr kumimoji="1" lang="ja-JP" altLang="en-US" sz="1400" b="1" i="0" u="sng" strike="noStrike" kern="1200" cap="none" spc="0" normalizeH="0" baseline="0" noProof="0" dirty="0">
                <a:ln>
                  <a:noFill/>
                </a:ln>
                <a:solidFill>
                  <a:srgbClr val="000000"/>
                </a:solidFill>
                <a:effectLst/>
                <a:uLnTx/>
                <a:uFillTx/>
                <a:latin typeface="+mn-ea"/>
              </a:rPr>
              <a:t>（全国学生番号</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strike="noStrike" kern="1200" cap="none" spc="0" normalizeH="0" baseline="30000" noProof="0" dirty="0">
                <a:ln>
                  <a:noFill/>
                </a:ln>
                <a:solidFill>
                  <a:srgbClr val="000000"/>
                </a:solidFill>
                <a:effectLst/>
                <a:uLnTx/>
                <a:uFillTx/>
                <a:latin typeface="+mn-ea"/>
              </a:rPr>
              <a:t>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rgbClr val="000000"/>
                </a:solidFill>
                <a:latin typeface="+mn-ea"/>
              </a:rPr>
              <a:t>ニュージーランド教育省の所管する、全ての学生に対して付番される一意の識別子であり、ニュージーランドで就学する学生の識別・出席の管理、成績の記録、統計目的などで利用される</a:t>
            </a:r>
            <a:endParaRPr lang="en-US" altLang="ja-JP" sz="1200" dirty="0">
              <a:solidFill>
                <a:srgbClr val="000000"/>
              </a:solidFill>
              <a:latin typeface="+mn-ea"/>
            </a:endParaRPr>
          </a:p>
        </p:txBody>
      </p:sp>
      <p:sp>
        <p:nvSpPr>
          <p:cNvPr id="15" name="正方形/長方形 14"/>
          <p:cNvSpPr/>
          <p:nvPr/>
        </p:nvSpPr>
        <p:spPr>
          <a:xfrm>
            <a:off x="331787" y="3005660"/>
            <a:ext cx="3297449"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ja-JP" altLang="en-US" sz="1400" b="1" dirty="0">
                <a:solidFill>
                  <a:srgbClr val="FFFFFF"/>
                </a:solidFill>
                <a:latin typeface="+mn-ea"/>
              </a:rPr>
              <a:t>ニュージーランドの識別番号制度</a:t>
            </a:r>
            <a:endParaRPr kumimoji="1" lang="en-US" altLang="ja-JP" sz="1400" b="1" i="0" u="none" strike="noStrike" kern="1200" cap="none" spc="0" normalizeH="0" baseline="30000" noProof="0" dirty="0">
              <a:ln>
                <a:noFill/>
              </a:ln>
              <a:solidFill>
                <a:srgbClr val="FFFFFF"/>
              </a:solidFill>
              <a:effectLst/>
              <a:uLnTx/>
              <a:uFillTx/>
              <a:latin typeface="+mn-ea"/>
            </a:endParaRPr>
          </a:p>
        </p:txBody>
      </p:sp>
      <p:sp>
        <p:nvSpPr>
          <p:cNvPr id="16" name="正方形/長方形 15"/>
          <p:cNvSpPr/>
          <p:nvPr/>
        </p:nvSpPr>
        <p:spPr>
          <a:xfrm>
            <a:off x="344774" y="1543666"/>
            <a:ext cx="9208272" cy="1456661"/>
          </a:xfrm>
          <a:prstGeom prst="rect">
            <a:avLst/>
          </a:prstGeom>
          <a:noFill/>
          <a:ln>
            <a:solidFill>
              <a:schemeClr val="accent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17" name="正方形/長方形 16"/>
          <p:cNvSpPr/>
          <p:nvPr/>
        </p:nvSpPr>
        <p:spPr>
          <a:xfrm>
            <a:off x="436330" y="1787079"/>
            <a:ext cx="7329950" cy="120323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mn-ea"/>
              </a:rPr>
              <a:t>ニュージーランド国内では、一般的に運転免許証、パスポート、銃器免許証、出生証明書及び市民権証明書などが身分証明に用いられている</a:t>
            </a:r>
            <a:r>
              <a:rPr kumimoji="1" lang="en-US" altLang="ja-JP" sz="1200" b="0" i="0" u="none" strike="noStrike" kern="1200" cap="none" spc="0" normalizeH="0" baseline="30000" noProof="0" dirty="0">
                <a:ln>
                  <a:noFill/>
                </a:ln>
                <a:solidFill>
                  <a:srgbClr val="000000"/>
                </a:solidFill>
                <a:effectLst/>
                <a:uLnTx/>
                <a:uFillTx/>
                <a:latin typeface="+mn-ea"/>
              </a:rPr>
              <a:t>1</a:t>
            </a:r>
          </a:p>
          <a:p>
            <a:pPr marR="0" lvl="0" algn="l" defTabSz="914400" rtl="0" eaLnBrk="1" fontAlgn="auto" latinLnBrk="0" hangingPunct="1">
              <a:lnSpc>
                <a:spcPct val="100000"/>
              </a:lnSpc>
              <a:spcBef>
                <a:spcPts val="0"/>
              </a:spcBef>
              <a:spcAft>
                <a:spcPts val="0"/>
              </a:spcAft>
              <a:buClrTx/>
              <a:buSzTx/>
              <a:tabLst/>
              <a:defRPr/>
            </a:pPr>
            <a:endParaRPr kumimoji="1" lang="en-US" altLang="ja-JP" sz="600" b="0" i="0" u="none" strike="noStrike" kern="1200" cap="none" spc="0" normalizeH="0" baseline="0" noProof="0" dirty="0">
              <a:ln>
                <a:noFill/>
              </a:ln>
              <a:solidFill>
                <a:srgbClr val="000000"/>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400" b="1" u="sng" dirty="0">
                <a:solidFill>
                  <a:srgbClr val="000000"/>
                </a:solidFill>
                <a:latin typeface="+mn-ea"/>
              </a:rPr>
              <a:t>Kiwi</a:t>
            </a:r>
            <a:r>
              <a:rPr lang="ja-JP" altLang="en-US" sz="1400" b="1" u="sng" dirty="0">
                <a:solidFill>
                  <a:srgbClr val="000000"/>
                </a:solidFill>
                <a:latin typeface="+mn-ea"/>
              </a:rPr>
              <a:t>アクセスカード</a:t>
            </a:r>
            <a:r>
              <a:rPr lang="en-US" altLang="ja-JP" sz="1200" b="1" baseline="30000" dirty="0">
                <a:solidFill>
                  <a:srgbClr val="000000"/>
                </a:solidFill>
                <a:latin typeface="+mn-ea"/>
              </a:rPr>
              <a:t>2,3</a:t>
            </a:r>
            <a:endParaRPr kumimoji="1" lang="en-US" altLang="ja-JP" sz="1200" b="1" i="0" strike="noStrike" kern="1200" cap="none" spc="0" normalizeH="0" baseline="30000" noProof="0" dirty="0">
              <a:ln>
                <a:noFill/>
              </a:ln>
              <a:solidFill>
                <a:srgbClr val="000000"/>
              </a:solidFill>
              <a:effectLst/>
              <a:uLnTx/>
              <a:uFillTx/>
              <a:latin typeface="+mn-ea"/>
            </a:endParaRPr>
          </a:p>
          <a:p>
            <a:pPr marL="285750" lvl="0" indent="-285750">
              <a:buFont typeface="Arial" panose="020B0604020202020204" pitchFamily="34" charset="0"/>
              <a:buChar char="•"/>
            </a:pPr>
            <a:r>
              <a:rPr lang="ja-JP" altLang="en-US" sz="1200" dirty="0">
                <a:solidFill>
                  <a:srgbClr val="000000"/>
                </a:solidFill>
                <a:latin typeface="+mn-ea"/>
              </a:rPr>
              <a:t>アルコールの販売・購入において年齢を証明するためのカードであり、また写真付き身分証明書として運転免許証、パスポートなどの代替として用いることができる。ニュージーランドのホスピタリティ産業、商業宿泊施設の業界団体であるホスピタリティ・</a:t>
            </a:r>
            <a:r>
              <a:rPr lang="ja-JP" altLang="en-US" sz="1200" dirty="0" smtClean="0">
                <a:solidFill>
                  <a:srgbClr val="000000"/>
                </a:solidFill>
                <a:latin typeface="+mn-ea"/>
              </a:rPr>
              <a:t>ニュージーランド</a:t>
            </a:r>
            <a:r>
              <a:rPr lang="ja-JP" altLang="en-US" sz="1200" dirty="0">
                <a:solidFill>
                  <a:srgbClr val="000000"/>
                </a:solidFill>
                <a:latin typeface="+mn-ea"/>
              </a:rPr>
              <a:t>に</a:t>
            </a:r>
            <a:r>
              <a:rPr lang="ja-JP" altLang="en-US" sz="1200" dirty="0" smtClean="0">
                <a:solidFill>
                  <a:srgbClr val="000000"/>
                </a:solidFill>
                <a:latin typeface="+mn-ea"/>
              </a:rPr>
              <a:t>よって</a:t>
            </a:r>
            <a:r>
              <a:rPr lang="en-US" altLang="ja-JP" sz="1200" dirty="0" smtClean="0">
                <a:solidFill>
                  <a:srgbClr val="000000"/>
                </a:solidFill>
                <a:latin typeface="+mn-ea"/>
              </a:rPr>
              <a:t>2019</a:t>
            </a:r>
            <a:r>
              <a:rPr lang="ja-JP" altLang="en-US" sz="1200" dirty="0" smtClean="0">
                <a:solidFill>
                  <a:srgbClr val="000000"/>
                </a:solidFill>
                <a:latin typeface="+mn-ea"/>
              </a:rPr>
              <a:t>年から発行</a:t>
            </a:r>
            <a:r>
              <a:rPr lang="ja-JP" altLang="en-US" sz="1200" dirty="0">
                <a:solidFill>
                  <a:srgbClr val="000000"/>
                </a:solidFill>
                <a:latin typeface="+mn-ea"/>
              </a:rPr>
              <a:t>されている</a:t>
            </a:r>
            <a:endParaRPr kumimoji="1" lang="en-US" altLang="ja-JP" sz="1200" b="0" i="0" u="none" strike="noStrike" kern="1200" cap="none" spc="0" normalizeH="0" baseline="0" noProof="0" dirty="0">
              <a:ln>
                <a:noFill/>
              </a:ln>
              <a:solidFill>
                <a:srgbClr val="000000"/>
              </a:solidFill>
              <a:effectLst/>
              <a:uLnTx/>
              <a:uFillTx/>
              <a:latin typeface="+mn-ea"/>
            </a:endParaRPr>
          </a:p>
        </p:txBody>
      </p:sp>
      <p:pic>
        <p:nvPicPr>
          <p:cNvPr id="18" name="図 17"/>
          <p:cNvPicPr>
            <a:picLocks noChangeAspect="1"/>
          </p:cNvPicPr>
          <p:nvPr/>
        </p:nvPicPr>
        <p:blipFill>
          <a:blip r:embed="rId2"/>
          <a:stretch>
            <a:fillRect/>
          </a:stretch>
        </p:blipFill>
        <p:spPr>
          <a:xfrm>
            <a:off x="8004057" y="2012456"/>
            <a:ext cx="1466350" cy="933131"/>
          </a:xfrm>
          <a:prstGeom prst="rect">
            <a:avLst/>
          </a:prstGeom>
        </p:spPr>
      </p:pic>
      <p:sp>
        <p:nvSpPr>
          <p:cNvPr id="19" name="テキスト ボックス 18"/>
          <p:cNvSpPr txBox="1"/>
          <p:nvPr/>
        </p:nvSpPr>
        <p:spPr>
          <a:xfrm>
            <a:off x="7810956" y="1690594"/>
            <a:ext cx="1742090" cy="316695"/>
          </a:xfrm>
          <a:prstGeom prst="rect">
            <a:avLst/>
          </a:prstGeom>
        </p:spPr>
        <p:txBody>
          <a:bodyPr vert="horz" wrap="none" lIns="0" tIns="45720" rIns="0" bIns="45720" rtlCol="0" anchor="t" anchorCtr="0">
            <a:noAutofit/>
          </a:bodyPr>
          <a:lstStyle/>
          <a:p>
            <a:pPr algn="ctr"/>
            <a:r>
              <a:rPr lang="en-US" altLang="ja-JP" sz="1600" b="1" u="sng" dirty="0">
                <a:solidFill>
                  <a:schemeClr val="accent2">
                    <a:lumMod val="75000"/>
                    <a:lumOff val="25000"/>
                  </a:schemeClr>
                </a:solidFill>
                <a:latin typeface="+mn-ea"/>
              </a:rPr>
              <a:t>Kiwi</a:t>
            </a:r>
            <a:r>
              <a:rPr lang="ja-JP" altLang="en-US" sz="1600" b="1" u="sng" dirty="0">
                <a:solidFill>
                  <a:schemeClr val="accent2">
                    <a:lumMod val="75000"/>
                    <a:lumOff val="25000"/>
                  </a:schemeClr>
                </a:solidFill>
                <a:latin typeface="+mn-ea"/>
              </a:rPr>
              <a:t>アクセスカード</a:t>
            </a:r>
            <a:endParaRPr kumimoji="1" lang="ja-JP" altLang="en-US" sz="1600" b="1" u="sng" dirty="0">
              <a:solidFill>
                <a:schemeClr val="accent2">
                  <a:lumMod val="75000"/>
                  <a:lumOff val="25000"/>
                </a:schemeClr>
              </a:solidFill>
              <a:latin typeface="+mn-ea"/>
            </a:endParaRPr>
          </a:p>
        </p:txBody>
      </p:sp>
      <p:sp>
        <p:nvSpPr>
          <p:cNvPr id="20" name="正方形/長方形 19"/>
          <p:cNvSpPr/>
          <p:nvPr/>
        </p:nvSpPr>
        <p:spPr>
          <a:xfrm>
            <a:off x="331490" y="1543666"/>
            <a:ext cx="3303446"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spcBef>
                <a:spcPts val="300"/>
              </a:spcBef>
              <a:defRPr/>
            </a:pPr>
            <a:r>
              <a:rPr kumimoji="1" lang="ja-JP" altLang="en-US" sz="1600" b="1" i="0" u="none" strike="noStrike" kern="1200" cap="none" spc="0" normalizeH="0" baseline="0" noProof="0" dirty="0">
                <a:ln>
                  <a:noFill/>
                </a:ln>
                <a:solidFill>
                  <a:srgbClr val="FFFFFF"/>
                </a:solidFill>
                <a:effectLst/>
                <a:uLnTx/>
                <a:uFillTx/>
                <a:latin typeface="+mn-ea"/>
              </a:rPr>
              <a:t>一般的に用いられる</a:t>
            </a:r>
            <a:r>
              <a:rPr lang="ja-JP" altLang="en-US" sz="1600" b="1" dirty="0">
                <a:solidFill>
                  <a:srgbClr val="FFFFFF"/>
                </a:solidFill>
                <a:latin typeface="+mn-ea"/>
              </a:rPr>
              <a:t>識別手段</a:t>
            </a:r>
            <a:endParaRPr kumimoji="1" lang="en-US" altLang="ja-JP" sz="1600" b="1" i="0" u="none" strike="noStrike" kern="1200" cap="none" spc="0" normalizeH="0" baseline="0" noProof="0" dirty="0">
              <a:ln>
                <a:noFill/>
              </a:ln>
              <a:solidFill>
                <a:srgbClr val="FFFFFF"/>
              </a:solidFill>
              <a:effectLst/>
              <a:uLnTx/>
              <a:uFillTx/>
              <a:latin typeface="+mn-ea"/>
            </a:endParaRPr>
          </a:p>
        </p:txBody>
      </p:sp>
      <p:sp>
        <p:nvSpPr>
          <p:cNvPr id="21" name="正方形/長方形 20"/>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22" name="正方形/長方形 21"/>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Tree>
    <p:extLst>
      <p:ext uri="{BB962C8B-B14F-4D97-AF65-F5344CB8AC3E}">
        <p14:creationId xmlns:p14="http://schemas.microsoft.com/office/powerpoint/2010/main" val="18686605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統一的</a:t>
            </a:r>
            <a:r>
              <a:rPr lang="ja-JP" altLang="en-US" sz="1800" dirty="0" smtClean="0">
                <a:solidFill>
                  <a:schemeClr val="accent2">
                    <a:lumMod val="90000"/>
                    <a:lumOff val="10000"/>
                  </a:schemeClr>
                </a:solidFill>
              </a:rPr>
              <a:t>な識別子付与に対する制限</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defTabSz="288000">
              <a:defRPr/>
            </a:pPr>
            <a:r>
              <a:rPr lang="ja-JP" altLang="en-US" sz="1600" b="1" dirty="0" smtClean="0">
                <a:solidFill>
                  <a:srgbClr val="000000"/>
                </a:solidFill>
                <a:latin typeface="+mn-ea"/>
              </a:rPr>
              <a:t>ニュージーランドではプライバシー法（</a:t>
            </a:r>
            <a:r>
              <a:rPr lang="en-US" altLang="ja-JP" sz="1600" b="1" dirty="0" smtClean="0">
                <a:solidFill>
                  <a:srgbClr val="000000"/>
                </a:solidFill>
                <a:latin typeface="+mn-ea"/>
              </a:rPr>
              <a:t>2020</a:t>
            </a:r>
            <a:r>
              <a:rPr lang="ja-JP" altLang="en-US" sz="1600" b="1" dirty="0" smtClean="0">
                <a:solidFill>
                  <a:srgbClr val="000000"/>
                </a:solidFill>
                <a:latin typeface="+mn-ea"/>
              </a:rPr>
              <a:t>年に改正）によって、個人に対して機関を横断した統一的な識別子を付与することを制限している</a:t>
            </a:r>
            <a:r>
              <a:rPr lang="en-US" altLang="ja-JP" sz="1600" b="1" baseline="30000" dirty="0" smtClean="0">
                <a:solidFill>
                  <a:srgbClr val="000000"/>
                </a:solidFill>
                <a:latin typeface="+mn-ea"/>
              </a:rPr>
              <a:t>1,2</a:t>
            </a:r>
            <a:endParaRPr lang="ja-JP" altLang="en-US" b="1" baseline="30000" dirty="0">
              <a:solidFill>
                <a:srgbClr val="000000"/>
              </a:solidFill>
              <a:latin typeface="Meiryo UI"/>
            </a:endParaRPr>
          </a:p>
        </p:txBody>
      </p:sp>
      <p:sp>
        <p:nvSpPr>
          <p:cNvPr id="7" name="正方形/長方形 6"/>
          <p:cNvSpPr/>
          <p:nvPr/>
        </p:nvSpPr>
        <p:spPr>
          <a:xfrm>
            <a:off x="310025" y="6168433"/>
            <a:ext cx="9264188" cy="507831"/>
          </a:xfrm>
          <a:prstGeom prst="rect">
            <a:avLst/>
          </a:prstGeom>
        </p:spPr>
        <p:txBody>
          <a:bodyPr wrap="square">
            <a:spAutoFit/>
          </a:bodyPr>
          <a:lstStyle/>
          <a:p>
            <a:pPr lvl="0">
              <a:defRPr/>
            </a:pPr>
            <a:r>
              <a:rPr kumimoji="1" lang="ja-JP" altLang="en-US" sz="900" b="0" i="0" u="none" strike="noStrike" kern="1200" cap="none" spc="0" normalizeH="0" baseline="0" noProof="0" dirty="0">
                <a:ln>
                  <a:noFill/>
                </a:ln>
                <a:solidFill>
                  <a:srgbClr val="000000"/>
                </a:solidFill>
                <a:effectLst/>
                <a:uLnTx/>
                <a:uFillTx/>
                <a:latin typeface="+mn-ea"/>
              </a:rPr>
              <a:t>出所）</a:t>
            </a:r>
            <a:endParaRPr kumimoji="1" lang="en-US" altLang="ja-JP" sz="900" b="0" i="0" u="none" strike="noStrike" kern="1200" cap="none" spc="0" normalizeH="0" baseline="0" noProof="0" dirty="0">
              <a:ln>
                <a:noFill/>
              </a:ln>
              <a:solidFill>
                <a:srgbClr val="000000"/>
              </a:solidFill>
              <a:effectLst/>
              <a:uLnTx/>
              <a:uFillTx/>
              <a:latin typeface="+mn-ea"/>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https://www.legislation.govt.nz/act/public/1993/0028/latest/DLM297038.html</a:t>
            </a:r>
            <a:endParaRPr lang="en-US" altLang="ja-JP" sz="900" dirty="0" smtClean="0">
              <a:solidFill>
                <a:srgbClr val="000000"/>
              </a:solidFill>
              <a:latin typeface="+mn-ea"/>
            </a:endParaRPr>
          </a:p>
          <a:p>
            <a:pPr lvl="0">
              <a:defRPr/>
            </a:pPr>
            <a:r>
              <a:rPr lang="en-US" altLang="ja-JP" sz="900" dirty="0" smtClean="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https://legislation.govt.nz/act/public/2020/0031/latest/LMS23376.html</a:t>
            </a:r>
          </a:p>
        </p:txBody>
      </p:sp>
      <p:sp>
        <p:nvSpPr>
          <p:cNvPr id="9" name="正方形/長方形 8"/>
          <p:cNvSpPr/>
          <p:nvPr/>
        </p:nvSpPr>
        <p:spPr>
          <a:xfrm>
            <a:off x="436030" y="2676404"/>
            <a:ext cx="9033641" cy="156157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12" name="正方形/長方形 11"/>
          <p:cNvSpPr/>
          <p:nvPr/>
        </p:nvSpPr>
        <p:spPr>
          <a:xfrm>
            <a:off x="331787" y="3209399"/>
            <a:ext cx="9242723" cy="1609866"/>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cs typeface="+mn-cs"/>
            </a:endParaRPr>
          </a:p>
        </p:txBody>
      </p:sp>
      <p:sp>
        <p:nvSpPr>
          <p:cNvPr id="14" name="正方形/長方形 13"/>
          <p:cNvSpPr/>
          <p:nvPr/>
        </p:nvSpPr>
        <p:spPr>
          <a:xfrm>
            <a:off x="414863" y="3552585"/>
            <a:ext cx="9054807" cy="915016"/>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endParaRPr lang="en-US" altLang="ja-JP" sz="1400" dirty="0">
              <a:solidFill>
                <a:srgbClr val="000000"/>
              </a:solidFill>
              <a:latin typeface="+mn-ea"/>
            </a:endParaRPr>
          </a:p>
          <a:p>
            <a:pPr marL="171450" lvl="0" indent="-171450">
              <a:buFont typeface="Arial" panose="020B0604020202020204" pitchFamily="34" charset="0"/>
              <a:buChar char="•"/>
              <a:defRPr/>
            </a:pPr>
            <a:r>
              <a:rPr lang="ja-JP" altLang="en-US" sz="1400" dirty="0">
                <a:solidFill>
                  <a:srgbClr val="000000"/>
                </a:solidFill>
                <a:latin typeface="+mn-ea"/>
              </a:rPr>
              <a:t>機関 </a:t>
            </a:r>
            <a:r>
              <a:rPr lang="en-US" altLang="ja-JP" sz="1400" dirty="0" smtClean="0">
                <a:solidFill>
                  <a:srgbClr val="000000"/>
                </a:solidFill>
                <a:latin typeface="+mn-ea"/>
              </a:rPr>
              <a:t>( A ) </a:t>
            </a:r>
            <a:r>
              <a:rPr lang="ja-JP" altLang="en-US" sz="1400" dirty="0" smtClean="0">
                <a:solidFill>
                  <a:srgbClr val="000000"/>
                </a:solidFill>
                <a:latin typeface="+mn-ea"/>
              </a:rPr>
              <a:t>は</a:t>
            </a:r>
            <a:r>
              <a:rPr lang="ja-JP" altLang="en-US" sz="1400" dirty="0">
                <a:solidFill>
                  <a:srgbClr val="000000"/>
                </a:solidFill>
                <a:latin typeface="+mn-ea"/>
              </a:rPr>
              <a:t>、</a:t>
            </a:r>
            <a:r>
              <a:rPr lang="en-US" altLang="ja-JP" sz="1400" dirty="0">
                <a:solidFill>
                  <a:srgbClr val="000000"/>
                </a:solidFill>
                <a:latin typeface="+mn-ea"/>
              </a:rPr>
              <a:t>A </a:t>
            </a:r>
            <a:r>
              <a:rPr lang="ja-JP" altLang="en-US" sz="1400" dirty="0">
                <a:solidFill>
                  <a:srgbClr val="000000"/>
                </a:solidFill>
                <a:latin typeface="+mn-ea"/>
              </a:rPr>
              <a:t>がその機能</a:t>
            </a:r>
            <a:r>
              <a:rPr lang="ja-JP" altLang="en-US" sz="1400" dirty="0" smtClean="0">
                <a:solidFill>
                  <a:srgbClr val="000000"/>
                </a:solidFill>
                <a:latin typeface="+mn-ea"/>
              </a:rPr>
              <a:t>の</a:t>
            </a:r>
            <a:r>
              <a:rPr lang="en-US" altLang="ja-JP" sz="1400" dirty="0" smtClean="0">
                <a:solidFill>
                  <a:srgbClr val="000000"/>
                </a:solidFill>
                <a:latin typeface="+mn-ea"/>
              </a:rPr>
              <a:t>1</a:t>
            </a:r>
            <a:r>
              <a:rPr lang="ja-JP" altLang="en-US" sz="1400" dirty="0" smtClean="0">
                <a:solidFill>
                  <a:srgbClr val="000000"/>
                </a:solidFill>
                <a:latin typeface="+mn-ea"/>
              </a:rPr>
              <a:t>つ</a:t>
            </a:r>
            <a:r>
              <a:rPr lang="ja-JP" altLang="en-US" sz="1400" dirty="0">
                <a:solidFill>
                  <a:srgbClr val="000000"/>
                </a:solidFill>
                <a:latin typeface="+mn-ea"/>
              </a:rPr>
              <a:t>または複数を効率的に実行できるようにするために</a:t>
            </a:r>
            <a:r>
              <a:rPr lang="ja-JP" altLang="en-US" sz="1400" b="1" u="sng" dirty="0">
                <a:solidFill>
                  <a:schemeClr val="accent2">
                    <a:lumMod val="75000"/>
                    <a:lumOff val="25000"/>
                  </a:schemeClr>
                </a:solidFill>
                <a:latin typeface="+mn-ea"/>
              </a:rPr>
              <a:t>その識別子が必要な場合にのみ、その運用で使用するために一意の識別子を個人に割り当てることが</a:t>
            </a:r>
            <a:r>
              <a:rPr lang="ja-JP" altLang="en-US" sz="1400" b="1" u="sng" dirty="0" smtClean="0">
                <a:solidFill>
                  <a:schemeClr val="accent2">
                    <a:lumMod val="75000"/>
                    <a:lumOff val="25000"/>
                  </a:schemeClr>
                </a:solidFill>
                <a:latin typeface="+mn-ea"/>
              </a:rPr>
              <a:t>できる</a:t>
            </a:r>
            <a:endParaRPr lang="en-US" altLang="ja-JP" sz="1400" b="1" u="sng" dirty="0">
              <a:solidFill>
                <a:schemeClr val="accent2">
                  <a:lumMod val="75000"/>
                  <a:lumOff val="25000"/>
                </a:schemeClr>
              </a:solidFill>
              <a:latin typeface="+mn-ea"/>
            </a:endParaRPr>
          </a:p>
          <a:p>
            <a:pPr marL="171450" lvl="0" indent="-171450">
              <a:buFont typeface="Arial" panose="020B0604020202020204" pitchFamily="34" charset="0"/>
              <a:buChar char="•"/>
              <a:defRPr/>
            </a:pPr>
            <a:r>
              <a:rPr lang="en-US" altLang="ja-JP" sz="1400" dirty="0">
                <a:solidFill>
                  <a:srgbClr val="000000"/>
                </a:solidFill>
                <a:latin typeface="+mn-ea"/>
              </a:rPr>
              <a:t>A </a:t>
            </a:r>
            <a:r>
              <a:rPr lang="ja-JP" altLang="en-US" sz="1400" dirty="0">
                <a:solidFill>
                  <a:srgbClr val="000000"/>
                </a:solidFill>
                <a:latin typeface="+mn-ea"/>
              </a:rPr>
              <a:t>は、</a:t>
            </a:r>
            <a:r>
              <a:rPr lang="en-US" altLang="ja-JP" sz="1400" dirty="0">
                <a:solidFill>
                  <a:srgbClr val="000000"/>
                </a:solidFill>
                <a:latin typeface="+mn-ea"/>
              </a:rPr>
              <a:t>A </a:t>
            </a:r>
            <a:r>
              <a:rPr lang="ja-JP" altLang="en-US" sz="1400" dirty="0">
                <a:solidFill>
                  <a:srgbClr val="000000"/>
                </a:solidFill>
                <a:latin typeface="+mn-ea"/>
              </a:rPr>
              <a:t>の知る限り、</a:t>
            </a:r>
            <a:r>
              <a:rPr lang="ja-JP" altLang="en-US" sz="1400" b="1" u="sng" dirty="0">
                <a:solidFill>
                  <a:schemeClr val="accent2">
                    <a:lumMod val="75000"/>
                    <a:lumOff val="25000"/>
                  </a:schemeClr>
                </a:solidFill>
                <a:latin typeface="+mn-ea"/>
              </a:rPr>
              <a:t>別の機関 </a:t>
            </a:r>
            <a:r>
              <a:rPr lang="en-US" altLang="ja-JP" sz="1400" b="1" u="sng" dirty="0">
                <a:solidFill>
                  <a:schemeClr val="accent2">
                    <a:lumMod val="75000"/>
                    <a:lumOff val="25000"/>
                  </a:schemeClr>
                </a:solidFill>
                <a:latin typeface="+mn-ea"/>
              </a:rPr>
              <a:t>( B )</a:t>
            </a:r>
            <a:r>
              <a:rPr lang="ja-JP" altLang="en-US" sz="1400" b="1" u="sng" dirty="0">
                <a:solidFill>
                  <a:schemeClr val="accent2">
                    <a:lumMod val="75000"/>
                    <a:lumOff val="25000"/>
                  </a:schemeClr>
                </a:solidFill>
                <a:latin typeface="+mn-ea"/>
              </a:rPr>
              <a:t>によってその個人に割り当てられた一意の識別子と同じ一意の識別子を個人に割り当てることは</a:t>
            </a:r>
            <a:r>
              <a:rPr lang="ja-JP" altLang="en-US" sz="1400" b="1" u="sng" dirty="0" smtClean="0">
                <a:solidFill>
                  <a:schemeClr val="accent2">
                    <a:lumMod val="75000"/>
                    <a:lumOff val="25000"/>
                  </a:schemeClr>
                </a:solidFill>
                <a:latin typeface="+mn-ea"/>
              </a:rPr>
              <a:t>できない</a:t>
            </a:r>
            <a:endParaRPr lang="ja-JP" altLang="en-US" sz="1400" b="1" u="sng" dirty="0">
              <a:solidFill>
                <a:schemeClr val="accent2">
                  <a:lumMod val="75000"/>
                  <a:lumOff val="25000"/>
                </a:schemeClr>
              </a:solidFill>
              <a:latin typeface="+mn-ea"/>
            </a:endParaRPr>
          </a:p>
          <a:p>
            <a:pPr marL="628650" lvl="1" indent="-171450">
              <a:buFont typeface="Arial" panose="020B0604020202020204" pitchFamily="34" charset="0"/>
              <a:buChar char="•"/>
              <a:defRPr/>
            </a:pPr>
            <a:r>
              <a:rPr lang="en-US" altLang="ja-JP" sz="1400" dirty="0" smtClean="0">
                <a:solidFill>
                  <a:srgbClr val="000000"/>
                </a:solidFill>
                <a:latin typeface="+mn-ea"/>
              </a:rPr>
              <a:t>A </a:t>
            </a:r>
            <a:r>
              <a:rPr lang="ja-JP" altLang="en-US" sz="1400" dirty="0">
                <a:solidFill>
                  <a:srgbClr val="000000"/>
                </a:solidFill>
                <a:latin typeface="+mn-ea"/>
              </a:rPr>
              <a:t>と </a:t>
            </a:r>
            <a:r>
              <a:rPr lang="en-US" altLang="ja-JP" sz="1400" dirty="0">
                <a:solidFill>
                  <a:srgbClr val="000000"/>
                </a:solidFill>
                <a:latin typeface="+mn-ea"/>
              </a:rPr>
              <a:t>B </a:t>
            </a:r>
            <a:r>
              <a:rPr lang="ja-JP" altLang="en-US" sz="1400" dirty="0">
                <a:solidFill>
                  <a:srgbClr val="000000"/>
                </a:solidFill>
                <a:latin typeface="+mn-ea"/>
              </a:rPr>
              <a:t>は、</a:t>
            </a:r>
            <a:r>
              <a:rPr lang="en-US" altLang="ja-JP" sz="1400" dirty="0">
                <a:solidFill>
                  <a:srgbClr val="000000"/>
                </a:solidFill>
                <a:latin typeface="+mn-ea"/>
              </a:rPr>
              <a:t>2007 </a:t>
            </a:r>
            <a:r>
              <a:rPr lang="ja-JP" altLang="en-US" sz="1400" dirty="0">
                <a:solidFill>
                  <a:srgbClr val="000000"/>
                </a:solidFill>
                <a:latin typeface="+mn-ea"/>
              </a:rPr>
              <a:t>年所得税法のサブパート </a:t>
            </a:r>
            <a:r>
              <a:rPr lang="en-US" altLang="ja-JP" sz="1400" dirty="0">
                <a:solidFill>
                  <a:srgbClr val="000000"/>
                </a:solidFill>
                <a:latin typeface="+mn-ea"/>
              </a:rPr>
              <a:t>YB</a:t>
            </a:r>
            <a:r>
              <a:rPr lang="ja-JP" altLang="en-US" sz="1400" dirty="0">
                <a:solidFill>
                  <a:srgbClr val="000000"/>
                </a:solidFill>
                <a:latin typeface="+mn-ea"/>
              </a:rPr>
              <a:t>の意味における</a:t>
            </a:r>
            <a:r>
              <a:rPr lang="ja-JP" altLang="en-US" sz="1400" dirty="0" smtClean="0">
                <a:solidFill>
                  <a:srgbClr val="000000"/>
                </a:solidFill>
                <a:latin typeface="+mn-ea"/>
              </a:rPr>
              <a:t>関連者</a:t>
            </a:r>
            <a:r>
              <a:rPr lang="ja-JP" altLang="en-US" sz="1400" dirty="0">
                <a:solidFill>
                  <a:srgbClr val="000000"/>
                </a:solidFill>
                <a:latin typeface="+mn-ea"/>
              </a:rPr>
              <a:t>である</a:t>
            </a:r>
          </a:p>
          <a:p>
            <a:pPr marL="628650" lvl="1" indent="-171450">
              <a:buFont typeface="Arial" panose="020B0604020202020204" pitchFamily="34" charset="0"/>
              <a:buChar char="•"/>
              <a:defRPr/>
            </a:pPr>
            <a:r>
              <a:rPr lang="ja-JP" altLang="en-US" sz="1400" dirty="0" smtClean="0">
                <a:solidFill>
                  <a:srgbClr val="000000"/>
                </a:solidFill>
                <a:latin typeface="+mn-ea"/>
              </a:rPr>
              <a:t>一意</a:t>
            </a:r>
            <a:r>
              <a:rPr lang="ja-JP" altLang="en-US" sz="1400" dirty="0">
                <a:solidFill>
                  <a:srgbClr val="000000"/>
                </a:solidFill>
                <a:latin typeface="+mn-ea"/>
              </a:rPr>
              <a:t>の識別子は、統計または研究目的で </a:t>
            </a:r>
            <a:r>
              <a:rPr lang="en-US" altLang="ja-JP" sz="1400" dirty="0">
                <a:solidFill>
                  <a:srgbClr val="000000"/>
                </a:solidFill>
                <a:latin typeface="+mn-ea"/>
              </a:rPr>
              <a:t>A </a:t>
            </a:r>
            <a:r>
              <a:rPr lang="ja-JP" altLang="en-US" sz="1400" dirty="0">
                <a:solidFill>
                  <a:srgbClr val="000000"/>
                </a:solidFill>
                <a:latin typeface="+mn-ea"/>
              </a:rPr>
              <a:t>によって使用され、他の目的では使用</a:t>
            </a:r>
            <a:r>
              <a:rPr lang="ja-JP" altLang="en-US" sz="1400" dirty="0" smtClean="0">
                <a:solidFill>
                  <a:srgbClr val="000000"/>
                </a:solidFill>
                <a:latin typeface="+mn-ea"/>
              </a:rPr>
              <a:t>されない</a:t>
            </a:r>
            <a:endParaRPr lang="en-US" altLang="ja-JP" sz="1400" dirty="0">
              <a:solidFill>
                <a:srgbClr val="000000"/>
              </a:solidFill>
              <a:latin typeface="+mn-ea"/>
            </a:endParaRPr>
          </a:p>
        </p:txBody>
      </p:sp>
      <p:sp>
        <p:nvSpPr>
          <p:cNvPr id="15" name="正方形/長方形 14"/>
          <p:cNvSpPr/>
          <p:nvPr/>
        </p:nvSpPr>
        <p:spPr>
          <a:xfrm>
            <a:off x="331787" y="3209398"/>
            <a:ext cx="4376571"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spcBef>
                <a:spcPts val="300"/>
              </a:spcBef>
              <a:defRPr/>
            </a:pPr>
            <a:r>
              <a:rPr lang="en-US" altLang="ja-JP" sz="1600" b="1" dirty="0">
                <a:solidFill>
                  <a:srgbClr val="FFFFFF"/>
                </a:solidFill>
                <a:latin typeface="+mn-ea"/>
              </a:rPr>
              <a:t>2020</a:t>
            </a:r>
            <a:r>
              <a:rPr lang="ja-JP" altLang="en-US" sz="1600" b="1" dirty="0" smtClean="0">
                <a:solidFill>
                  <a:srgbClr val="FFFFFF"/>
                </a:solidFill>
                <a:latin typeface="+mn-ea"/>
              </a:rPr>
              <a:t>年</a:t>
            </a:r>
            <a:r>
              <a:rPr lang="ja-JP" altLang="en-US" sz="1600" b="1" dirty="0">
                <a:solidFill>
                  <a:srgbClr val="FFFFFF"/>
                </a:solidFill>
                <a:latin typeface="+mn-ea"/>
              </a:rPr>
              <a:t>プライバシー法における固有識別子の原則</a:t>
            </a:r>
            <a:endParaRPr lang="en-US" altLang="ja-JP" sz="1600" b="1" dirty="0">
              <a:solidFill>
                <a:srgbClr val="FFFFFF"/>
              </a:solidFill>
              <a:latin typeface="+mn-ea"/>
            </a:endParaRPr>
          </a:p>
        </p:txBody>
      </p:sp>
      <p:sp>
        <p:nvSpPr>
          <p:cNvPr id="16" name="正方形/長方形 15"/>
          <p:cNvSpPr/>
          <p:nvPr/>
        </p:nvSpPr>
        <p:spPr>
          <a:xfrm>
            <a:off x="344773" y="1450224"/>
            <a:ext cx="9229737" cy="1456661"/>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17" name="正方形/長方形 16"/>
          <p:cNvSpPr/>
          <p:nvPr/>
        </p:nvSpPr>
        <p:spPr>
          <a:xfrm>
            <a:off x="436330" y="1693637"/>
            <a:ext cx="9033340" cy="1203239"/>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lvl="0" indent="-285750">
              <a:buFont typeface="Arial" panose="020B0604020202020204" pitchFamily="34" charset="0"/>
              <a:buChar char="•"/>
              <a:defRPr/>
            </a:pPr>
            <a:r>
              <a:rPr lang="ja-JP" altLang="en-US" sz="1400" dirty="0" smtClean="0">
                <a:solidFill>
                  <a:srgbClr val="000000"/>
                </a:solidFill>
                <a:latin typeface="+mn-ea"/>
              </a:rPr>
              <a:t>機関</a:t>
            </a:r>
            <a:r>
              <a:rPr lang="ja-JP" altLang="en-US" sz="1400" dirty="0">
                <a:solidFill>
                  <a:srgbClr val="000000"/>
                </a:solidFill>
                <a:latin typeface="+mn-ea"/>
              </a:rPr>
              <a:t>は、機関がその機能</a:t>
            </a:r>
            <a:r>
              <a:rPr lang="ja-JP" altLang="en-US" sz="1400" dirty="0" smtClean="0">
                <a:solidFill>
                  <a:srgbClr val="000000"/>
                </a:solidFill>
                <a:latin typeface="+mn-ea"/>
              </a:rPr>
              <a:t>の</a:t>
            </a:r>
            <a:r>
              <a:rPr lang="en-US" altLang="ja-JP" sz="1400" dirty="0" smtClean="0">
                <a:solidFill>
                  <a:srgbClr val="000000"/>
                </a:solidFill>
                <a:latin typeface="+mn-ea"/>
              </a:rPr>
              <a:t>1</a:t>
            </a:r>
            <a:r>
              <a:rPr lang="ja-JP" altLang="en-US" sz="1400" dirty="0" smtClean="0">
                <a:solidFill>
                  <a:srgbClr val="000000"/>
                </a:solidFill>
                <a:latin typeface="+mn-ea"/>
              </a:rPr>
              <a:t>つ</a:t>
            </a:r>
            <a:r>
              <a:rPr lang="ja-JP" altLang="en-US" sz="1400" dirty="0">
                <a:solidFill>
                  <a:srgbClr val="000000"/>
                </a:solidFill>
                <a:latin typeface="+mn-ea"/>
              </a:rPr>
              <a:t>または複数を効率的に実行できるようにするため</a:t>
            </a:r>
            <a:r>
              <a:rPr lang="ja-JP" altLang="en-US" sz="1400" dirty="0" smtClean="0">
                <a:solidFill>
                  <a:srgbClr val="000000"/>
                </a:solidFill>
                <a:latin typeface="+mn-ea"/>
              </a:rPr>
              <a:t>に、</a:t>
            </a:r>
            <a:r>
              <a:rPr lang="ja-JP" altLang="en-US" sz="1400" b="1" u="sng" dirty="0" smtClean="0">
                <a:solidFill>
                  <a:schemeClr val="accent2">
                    <a:lumMod val="75000"/>
                    <a:lumOff val="25000"/>
                  </a:schemeClr>
                </a:solidFill>
                <a:latin typeface="+mn-ea"/>
              </a:rPr>
              <a:t>その</a:t>
            </a:r>
            <a:r>
              <a:rPr lang="ja-JP" altLang="en-US" sz="1400" b="1" u="sng" dirty="0">
                <a:solidFill>
                  <a:schemeClr val="accent2">
                    <a:lumMod val="75000"/>
                    <a:lumOff val="25000"/>
                  </a:schemeClr>
                </a:solidFill>
                <a:latin typeface="+mn-ea"/>
              </a:rPr>
              <a:t>識別子の割り当てが必要でない限り、個人に一意の識別子を割り当てては</a:t>
            </a:r>
            <a:r>
              <a:rPr lang="ja-JP" altLang="en-US" sz="1400" b="1" u="sng" dirty="0" smtClean="0">
                <a:solidFill>
                  <a:schemeClr val="accent2">
                    <a:lumMod val="75000"/>
                    <a:lumOff val="25000"/>
                  </a:schemeClr>
                </a:solidFill>
                <a:latin typeface="+mn-ea"/>
              </a:rPr>
              <a:t>ならない</a:t>
            </a:r>
            <a:r>
              <a:rPr lang="en-US" altLang="ja-JP" sz="1400" dirty="0">
                <a:solidFill>
                  <a:srgbClr val="000000"/>
                </a:solidFill>
                <a:latin typeface="+mn-ea"/>
              </a:rPr>
              <a:t>	</a:t>
            </a:r>
          </a:p>
          <a:p>
            <a:pPr marL="285750" lvl="0" indent="-285750">
              <a:buFont typeface="Arial" panose="020B0604020202020204" pitchFamily="34" charset="0"/>
              <a:buChar char="•"/>
              <a:defRPr/>
            </a:pPr>
            <a:r>
              <a:rPr lang="ja-JP" altLang="en-US" sz="1400" dirty="0">
                <a:solidFill>
                  <a:srgbClr val="000000"/>
                </a:solidFill>
                <a:latin typeface="+mn-ea"/>
              </a:rPr>
              <a:t>政府機関は、</a:t>
            </a:r>
            <a:r>
              <a:rPr lang="en-US" altLang="ja-JP" sz="1400" dirty="0">
                <a:solidFill>
                  <a:srgbClr val="000000"/>
                </a:solidFill>
                <a:latin typeface="+mn-ea"/>
              </a:rPr>
              <a:t>2007 </a:t>
            </a:r>
            <a:r>
              <a:rPr lang="ja-JP" altLang="en-US" sz="1400" dirty="0">
                <a:solidFill>
                  <a:srgbClr val="000000"/>
                </a:solidFill>
                <a:latin typeface="+mn-ea"/>
              </a:rPr>
              <a:t>年所得税法のサブパート </a:t>
            </a:r>
            <a:r>
              <a:rPr lang="en-US" altLang="ja-JP" sz="1400" dirty="0">
                <a:solidFill>
                  <a:srgbClr val="000000"/>
                </a:solidFill>
                <a:latin typeface="+mn-ea"/>
              </a:rPr>
              <a:t>YB </a:t>
            </a:r>
            <a:r>
              <a:rPr lang="ja-JP" altLang="en-US" sz="1400" dirty="0">
                <a:solidFill>
                  <a:srgbClr val="000000"/>
                </a:solidFill>
                <a:latin typeface="+mn-ea"/>
              </a:rPr>
              <a:t>の意味する関係者である場合を除き、</a:t>
            </a:r>
            <a:r>
              <a:rPr lang="ja-JP" altLang="en-US" sz="1400" b="1" u="sng" dirty="0">
                <a:solidFill>
                  <a:schemeClr val="accent2">
                    <a:lumMod val="75000"/>
                    <a:lumOff val="25000"/>
                  </a:schemeClr>
                </a:solidFill>
                <a:latin typeface="+mn-ea"/>
              </a:rPr>
              <a:t>その機関の知る限り、別の機関によってその個人に割り当てられた一意の識別子を個人に割り当てては</a:t>
            </a:r>
            <a:r>
              <a:rPr lang="ja-JP" altLang="en-US" sz="1400" b="1" u="sng" dirty="0" smtClean="0">
                <a:solidFill>
                  <a:schemeClr val="accent2">
                    <a:lumMod val="75000"/>
                    <a:lumOff val="25000"/>
                  </a:schemeClr>
                </a:solidFill>
                <a:latin typeface="+mn-ea"/>
              </a:rPr>
              <a:t>ならない</a:t>
            </a:r>
            <a:endParaRPr kumimoji="1" lang="en-US" altLang="ja-JP" sz="1400" b="1" i="0" u="sng" strike="noStrike" kern="1200" cap="none" spc="0" normalizeH="0" baseline="0" noProof="0" dirty="0">
              <a:ln>
                <a:noFill/>
              </a:ln>
              <a:solidFill>
                <a:schemeClr val="accent2">
                  <a:lumMod val="75000"/>
                  <a:lumOff val="25000"/>
                </a:schemeClr>
              </a:solidFill>
              <a:effectLst/>
              <a:uLnTx/>
              <a:uFillTx/>
              <a:latin typeface="+mn-ea"/>
            </a:endParaRPr>
          </a:p>
        </p:txBody>
      </p:sp>
      <p:sp>
        <p:nvSpPr>
          <p:cNvPr id="20" name="正方形/長方形 19"/>
          <p:cNvSpPr/>
          <p:nvPr/>
        </p:nvSpPr>
        <p:spPr>
          <a:xfrm>
            <a:off x="331490" y="1450224"/>
            <a:ext cx="4376868"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spcBef>
                <a:spcPts val="300"/>
              </a:spcBef>
              <a:defRPr/>
            </a:pPr>
            <a:r>
              <a:rPr lang="en-US" altLang="ja-JP" sz="1600" b="1" dirty="0" smtClean="0">
                <a:solidFill>
                  <a:srgbClr val="FFFFFF"/>
                </a:solidFill>
                <a:latin typeface="+mn-ea"/>
              </a:rPr>
              <a:t>1993</a:t>
            </a:r>
            <a:r>
              <a:rPr lang="ja-JP" altLang="en-US" sz="1600" b="1" dirty="0" smtClean="0">
                <a:solidFill>
                  <a:srgbClr val="FFFFFF"/>
                </a:solidFill>
                <a:latin typeface="+mn-ea"/>
              </a:rPr>
              <a:t>年プライバシー法における固有識別子の原則</a:t>
            </a:r>
            <a:endParaRPr kumimoji="1" lang="en-US" altLang="ja-JP" sz="1600" b="1" i="0" u="none" strike="noStrike" kern="1200" cap="none" spc="0" normalizeH="0" baseline="0" noProof="0" dirty="0">
              <a:ln>
                <a:noFill/>
              </a:ln>
              <a:solidFill>
                <a:srgbClr val="FFFFFF"/>
              </a:solidFill>
              <a:effectLst/>
              <a:uLnTx/>
              <a:uFillTx/>
              <a:latin typeface="+mn-ea"/>
            </a:endParaRPr>
          </a:p>
        </p:txBody>
      </p:sp>
      <p:sp>
        <p:nvSpPr>
          <p:cNvPr id="21" name="正方形/長方形 20"/>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22" name="正方形/長方形 21"/>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Tree>
    <p:extLst>
      <p:ext uri="{BB962C8B-B14F-4D97-AF65-F5344CB8AC3E}">
        <p14:creationId xmlns:p14="http://schemas.microsoft.com/office/powerpoint/2010/main" val="24456239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defTabSz="288000">
              <a:defRPr/>
            </a:pPr>
            <a:r>
              <a:rPr lang="ja-JP" altLang="en-US" sz="1600" b="1" dirty="0">
                <a:solidFill>
                  <a:srgbClr val="000000"/>
                </a:solidFill>
                <a:latin typeface="+mn-ea"/>
              </a:rPr>
              <a:t>ニュージーランドでは、行政サービスの利用を効率化するための</a:t>
            </a:r>
            <a:r>
              <a:rPr lang="en-US" altLang="ja-JP" sz="1600" b="1" dirty="0" err="1">
                <a:solidFill>
                  <a:srgbClr val="000000"/>
                </a:solidFill>
                <a:latin typeface="+mn-ea"/>
              </a:rPr>
              <a:t>RealMe</a:t>
            </a:r>
            <a:r>
              <a:rPr lang="ja-JP" altLang="en-US" sz="1600" b="1" dirty="0" err="1">
                <a:solidFill>
                  <a:srgbClr val="000000"/>
                </a:solidFill>
                <a:latin typeface="+mn-ea"/>
              </a:rPr>
              <a:t>、</a:t>
            </a:r>
            <a:r>
              <a:rPr lang="en-US" altLang="ja-JP" sz="1600" b="1" dirty="0">
                <a:solidFill>
                  <a:srgbClr val="000000"/>
                </a:solidFill>
                <a:latin typeface="+mn-ea"/>
              </a:rPr>
              <a:t>Identity</a:t>
            </a:r>
            <a:r>
              <a:rPr lang="ja-JP" altLang="en-US" sz="1600" b="1" dirty="0">
                <a:solidFill>
                  <a:srgbClr val="000000"/>
                </a:solidFill>
                <a:latin typeface="+mn-ea"/>
              </a:rPr>
              <a:t>　</a:t>
            </a:r>
            <a:r>
              <a:rPr lang="en-US" altLang="ja-JP" sz="1600" b="1" dirty="0">
                <a:solidFill>
                  <a:srgbClr val="000000"/>
                </a:solidFill>
                <a:latin typeface="+mn-ea"/>
              </a:rPr>
              <a:t>Check</a:t>
            </a:r>
            <a:r>
              <a:rPr lang="ja-JP" altLang="en-US" sz="1600" b="1" dirty="0">
                <a:solidFill>
                  <a:srgbClr val="000000"/>
                </a:solidFill>
                <a:latin typeface="+mn-ea"/>
              </a:rPr>
              <a:t>などが提供されているほか、</a:t>
            </a:r>
            <a:r>
              <a:rPr lang="en-US" altLang="ja-JP" sz="1600" b="1" dirty="0">
                <a:solidFill>
                  <a:srgbClr val="000000"/>
                </a:solidFill>
                <a:latin typeface="+mn-ea"/>
              </a:rPr>
              <a:t>2018</a:t>
            </a:r>
            <a:r>
              <a:rPr lang="ja-JP" altLang="en-US" sz="1600" b="1" dirty="0">
                <a:solidFill>
                  <a:srgbClr val="000000"/>
                </a:solidFill>
                <a:latin typeface="+mn-ea"/>
              </a:rPr>
              <a:t>年からは</a:t>
            </a:r>
            <a:r>
              <a:rPr lang="en-US" altLang="ja-JP" sz="1600" b="1" dirty="0">
                <a:solidFill>
                  <a:srgbClr val="000000"/>
                </a:solidFill>
                <a:latin typeface="+mn-ea"/>
              </a:rPr>
              <a:t>Digital Identity </a:t>
            </a:r>
            <a:r>
              <a:rPr lang="en-US" altLang="ja-JP" sz="1600" b="1" dirty="0" err="1">
                <a:solidFill>
                  <a:srgbClr val="000000"/>
                </a:solidFill>
                <a:latin typeface="+mn-ea"/>
              </a:rPr>
              <a:t>Programme</a:t>
            </a:r>
            <a:r>
              <a:rPr lang="ja-JP" altLang="en-US" sz="1600" b="1" dirty="0">
                <a:solidFill>
                  <a:srgbClr val="000000"/>
                </a:solidFill>
                <a:latin typeface="+mn-ea"/>
              </a:rPr>
              <a:t>が実施され、デジタル</a:t>
            </a:r>
            <a:r>
              <a:rPr lang="en-US" altLang="ja-JP" sz="1600" b="1" dirty="0">
                <a:solidFill>
                  <a:srgbClr val="000000"/>
                </a:solidFill>
                <a:latin typeface="+mn-ea"/>
              </a:rPr>
              <a:t>ID</a:t>
            </a:r>
            <a:r>
              <a:rPr lang="ja-JP" altLang="en-US" sz="1600" b="1" dirty="0">
                <a:solidFill>
                  <a:srgbClr val="000000"/>
                </a:solidFill>
                <a:latin typeface="+mn-ea"/>
              </a:rPr>
              <a:t>システムやトラストフレームワークといった、全体的な</a:t>
            </a:r>
            <a:r>
              <a:rPr lang="en-US" altLang="ja-JP" sz="1600" b="1" dirty="0">
                <a:solidFill>
                  <a:srgbClr val="000000"/>
                </a:solidFill>
                <a:latin typeface="+mn-ea"/>
              </a:rPr>
              <a:t>ID</a:t>
            </a:r>
            <a:r>
              <a:rPr lang="ja-JP" altLang="en-US" sz="1600" b="1" dirty="0">
                <a:solidFill>
                  <a:srgbClr val="000000"/>
                </a:solidFill>
                <a:latin typeface="+mn-ea"/>
              </a:rPr>
              <a:t>ガバナンスの構築に向けた取り組みを実施している</a:t>
            </a:r>
          </a:p>
          <a:p>
            <a:pPr lvl="0" defTabSz="288000">
              <a:defRPr/>
            </a:pPr>
            <a:endParaRPr lang="ja-JP" altLang="en-US" b="1" dirty="0">
              <a:solidFill>
                <a:srgbClr val="000000"/>
              </a:solidFill>
              <a:latin typeface="Meiryo UI"/>
            </a:endParaRPr>
          </a:p>
        </p:txBody>
      </p:sp>
      <p:sp>
        <p:nvSpPr>
          <p:cNvPr id="9" name="四角形吹き出し 8"/>
          <p:cNvSpPr/>
          <p:nvPr/>
        </p:nvSpPr>
        <p:spPr>
          <a:xfrm>
            <a:off x="5923523" y="1997471"/>
            <a:ext cx="2979472" cy="1151354"/>
          </a:xfrm>
          <a:prstGeom prst="wedgeRectCallout">
            <a:avLst>
              <a:gd name="adj1" fmla="val 13571"/>
              <a:gd name="adj2" fmla="val 87691"/>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200" b="1" u="sng" dirty="0">
                <a:solidFill>
                  <a:srgbClr val="000000"/>
                </a:solidFill>
                <a:latin typeface="+mn-ea"/>
              </a:rPr>
              <a:t>Identity Check</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2022</a:t>
            </a:r>
            <a:r>
              <a:rPr kumimoji="1" lang="ja-JP" altLang="en-US" sz="1200" b="1" i="0" u="sng" strike="noStrike" kern="1200" cap="none" spc="0" normalizeH="0" baseline="0" noProof="0" dirty="0">
                <a:ln>
                  <a:noFill/>
                </a:ln>
                <a:solidFill>
                  <a:srgbClr val="000000"/>
                </a:solidFill>
                <a:effectLst/>
                <a:uLnTx/>
                <a:uFillTx/>
                <a:latin typeface="+mn-ea"/>
              </a:rPr>
              <a:t>～）</a:t>
            </a:r>
            <a:r>
              <a:rPr lang="en-US" altLang="ja-JP" sz="1200" b="1" baseline="30000" dirty="0">
                <a:solidFill>
                  <a:srgbClr val="000000"/>
                </a:solidFill>
                <a:latin typeface="+mn-ea"/>
              </a:rPr>
              <a:t> 2</a:t>
            </a:r>
            <a:endParaRPr kumimoji="1" lang="en-US" altLang="ja-JP" sz="1200" b="1" i="0" u="sng" strike="noStrike" kern="1200" cap="none" spc="0" normalizeH="0" baseline="0" noProof="0" dirty="0">
              <a:ln>
                <a:noFill/>
              </a:ln>
              <a:solidFill>
                <a:srgbClr val="000000"/>
              </a:solidFill>
              <a:effectLst/>
              <a:uLnTx/>
              <a:uFillTx/>
              <a:latin typeface="+mn-ea"/>
            </a:endParaRPr>
          </a:p>
          <a:p>
            <a:pPr lvl="0">
              <a:defRPr/>
            </a:pPr>
            <a:r>
              <a:rPr lang="en-US" altLang="ja-JP" sz="1200" dirty="0">
                <a:solidFill>
                  <a:srgbClr val="000000"/>
                </a:solidFill>
                <a:latin typeface="+mn-ea"/>
              </a:rPr>
              <a:t>DIA</a:t>
            </a:r>
            <a:r>
              <a:rPr lang="ja-JP" altLang="en-US" sz="1200" dirty="0">
                <a:solidFill>
                  <a:srgbClr val="000000"/>
                </a:solidFill>
                <a:latin typeface="+mn-ea"/>
              </a:rPr>
              <a:t>によって開発され</a:t>
            </a:r>
            <a:r>
              <a:rPr lang="en-US" altLang="ja-JP" sz="1200" dirty="0">
                <a:solidFill>
                  <a:srgbClr val="000000"/>
                </a:solidFill>
                <a:latin typeface="+mn-ea"/>
              </a:rPr>
              <a:t>2022</a:t>
            </a:r>
            <a:r>
              <a:rPr lang="ja-JP" altLang="en-US" sz="1200" dirty="0">
                <a:solidFill>
                  <a:srgbClr val="000000"/>
                </a:solidFill>
                <a:latin typeface="+mn-ea"/>
              </a:rPr>
              <a:t>年</a:t>
            </a:r>
            <a:r>
              <a:rPr lang="en-US" altLang="ja-JP" sz="1200" dirty="0">
                <a:solidFill>
                  <a:srgbClr val="000000"/>
                </a:solidFill>
                <a:latin typeface="+mn-ea"/>
              </a:rPr>
              <a:t>9</a:t>
            </a:r>
            <a:r>
              <a:rPr lang="ja-JP" altLang="en-US" sz="1200" dirty="0">
                <a:solidFill>
                  <a:srgbClr val="000000"/>
                </a:solidFill>
                <a:latin typeface="+mn-ea"/>
              </a:rPr>
              <a:t>月からパイロットが行われている</a:t>
            </a:r>
            <a:r>
              <a:rPr lang="en-US" altLang="ja-JP" sz="1200" dirty="0">
                <a:solidFill>
                  <a:srgbClr val="000000"/>
                </a:solidFill>
                <a:latin typeface="+mn-ea"/>
              </a:rPr>
              <a:t>ID</a:t>
            </a:r>
            <a:r>
              <a:rPr lang="ja-JP" altLang="en-US" sz="1200" dirty="0">
                <a:solidFill>
                  <a:srgbClr val="000000"/>
                </a:solidFill>
                <a:latin typeface="+mn-ea"/>
              </a:rPr>
              <a:t>検証サービスであり、オンラインの身元証明において、入力された個人情報を政府データベースの情報と比較することで検証を行う</a:t>
            </a:r>
          </a:p>
        </p:txBody>
      </p:sp>
      <p:sp>
        <p:nvSpPr>
          <p:cNvPr id="12" name="ホームベース 11"/>
          <p:cNvSpPr/>
          <p:nvPr/>
        </p:nvSpPr>
        <p:spPr>
          <a:xfrm>
            <a:off x="546144" y="3667643"/>
            <a:ext cx="9243021" cy="30742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4" name="楕円 13"/>
          <p:cNvSpPr/>
          <p:nvPr/>
        </p:nvSpPr>
        <p:spPr>
          <a:xfrm>
            <a:off x="7509008" y="359223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5" name="テキスト ボックス 14"/>
          <p:cNvSpPr txBox="1"/>
          <p:nvPr/>
        </p:nvSpPr>
        <p:spPr>
          <a:xfrm>
            <a:off x="7559236" y="3705966"/>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noProof="0" dirty="0">
                <a:solidFill>
                  <a:srgbClr val="000000"/>
                </a:solidFill>
                <a:latin typeface="+mn-ea"/>
              </a:rPr>
              <a:t>2022</a:t>
            </a: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16" name="四角形吹き出し 15"/>
          <p:cNvSpPr/>
          <p:nvPr/>
        </p:nvSpPr>
        <p:spPr>
          <a:xfrm>
            <a:off x="1013977" y="1997471"/>
            <a:ext cx="2837537" cy="1202937"/>
          </a:xfrm>
          <a:prstGeom prst="wedgeRectCallout">
            <a:avLst>
              <a:gd name="adj1" fmla="val 34941"/>
              <a:gd name="adj2" fmla="val 78942"/>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defRPr/>
            </a:pPr>
            <a:r>
              <a:rPr lang="en-US" altLang="ja-JP" sz="1200" b="1" u="sng" dirty="0" err="1">
                <a:solidFill>
                  <a:srgbClr val="000000"/>
                </a:solidFill>
                <a:latin typeface="+mn-ea"/>
              </a:rPr>
              <a:t>RealMe</a:t>
            </a:r>
            <a:r>
              <a:rPr lang="ja-JP" altLang="en-US" sz="1200" b="1" u="sng" dirty="0">
                <a:solidFill>
                  <a:srgbClr val="000000"/>
                </a:solidFill>
                <a:latin typeface="+mn-ea"/>
              </a:rPr>
              <a:t>（</a:t>
            </a:r>
            <a:r>
              <a:rPr lang="en-US" altLang="ja-JP" sz="1200" b="1" u="sng" dirty="0">
                <a:solidFill>
                  <a:srgbClr val="000000"/>
                </a:solidFill>
                <a:latin typeface="+mn-ea"/>
              </a:rPr>
              <a:t>2011</a:t>
            </a:r>
            <a:r>
              <a:rPr lang="ja-JP" altLang="en-US" sz="1200" b="1" u="sng" dirty="0">
                <a:solidFill>
                  <a:srgbClr val="000000"/>
                </a:solidFill>
                <a:latin typeface="+mn-ea"/>
              </a:rPr>
              <a:t>～）</a:t>
            </a:r>
            <a:r>
              <a:rPr lang="en-US" altLang="ja-JP" sz="1200" b="1" baseline="30000" dirty="0">
                <a:solidFill>
                  <a:srgbClr val="000000"/>
                </a:solidFill>
                <a:latin typeface="+mn-ea"/>
              </a:rPr>
              <a:t>1</a:t>
            </a:r>
            <a:endParaRPr lang="ja-JP" altLang="en-US" sz="1200" b="1" baseline="30000" dirty="0">
              <a:solidFill>
                <a:srgbClr val="000000"/>
              </a:solidFill>
              <a:latin typeface="+mn-ea"/>
            </a:endParaRPr>
          </a:p>
          <a:p>
            <a:pPr lvl="0"/>
            <a:r>
              <a:rPr lang="ja-JP" altLang="en-US" sz="1200" dirty="0">
                <a:solidFill>
                  <a:srgbClr val="000000"/>
                </a:solidFill>
                <a:latin typeface="+mn-ea"/>
              </a:rPr>
              <a:t>ニュージーランド内務省（</a:t>
            </a:r>
            <a:r>
              <a:rPr lang="en-US" altLang="ja-JP" sz="1200" dirty="0">
                <a:solidFill>
                  <a:srgbClr val="000000"/>
                </a:solidFill>
                <a:latin typeface="+mn-ea"/>
              </a:rPr>
              <a:t>DIA</a:t>
            </a:r>
            <a:r>
              <a:rPr lang="ja-JP" altLang="en-US" sz="1200" dirty="0">
                <a:solidFill>
                  <a:srgbClr val="000000"/>
                </a:solidFill>
                <a:latin typeface="+mn-ea"/>
              </a:rPr>
              <a:t>）の提供するデジタル</a:t>
            </a:r>
            <a:r>
              <a:rPr lang="en-US" altLang="ja-JP" sz="1200" dirty="0">
                <a:solidFill>
                  <a:srgbClr val="000000"/>
                </a:solidFill>
                <a:latin typeface="+mn-ea"/>
              </a:rPr>
              <a:t>ID</a:t>
            </a:r>
            <a:r>
              <a:rPr lang="ja-JP" altLang="en-US" sz="1200" dirty="0">
                <a:solidFill>
                  <a:srgbClr val="000000"/>
                </a:solidFill>
                <a:latin typeface="+mn-ea"/>
              </a:rPr>
              <a:t>サービスであり、単一のアカウントを</a:t>
            </a:r>
            <a:r>
              <a:rPr lang="ja-JP" altLang="en-US" sz="1200" dirty="0" err="1">
                <a:solidFill>
                  <a:srgbClr val="000000"/>
                </a:solidFill>
                <a:latin typeface="+mn-ea"/>
              </a:rPr>
              <a:t>に</a:t>
            </a:r>
            <a:r>
              <a:rPr lang="ja-JP" altLang="en-US" sz="1200" dirty="0">
                <a:solidFill>
                  <a:srgbClr val="000000"/>
                </a:solidFill>
                <a:latin typeface="+mn-ea"/>
              </a:rPr>
              <a:t>よる複数の公共サービスへのログインや、検証済み</a:t>
            </a:r>
            <a:r>
              <a:rPr lang="en-US" altLang="ja-JP" sz="1200" dirty="0">
                <a:solidFill>
                  <a:srgbClr val="000000"/>
                </a:solidFill>
                <a:latin typeface="+mn-ea"/>
              </a:rPr>
              <a:t>ID</a:t>
            </a:r>
            <a:r>
              <a:rPr lang="ja-JP" altLang="en-US" sz="1200" dirty="0">
                <a:solidFill>
                  <a:srgbClr val="000000"/>
                </a:solidFill>
                <a:latin typeface="+mn-ea"/>
              </a:rPr>
              <a:t>の作成が可能</a:t>
            </a:r>
            <a:endParaRPr lang="en-US" altLang="ja-JP" sz="1200" dirty="0">
              <a:solidFill>
                <a:srgbClr val="000000"/>
              </a:solidFill>
              <a:latin typeface="+mn-ea"/>
            </a:endParaRPr>
          </a:p>
        </p:txBody>
      </p:sp>
      <p:sp>
        <p:nvSpPr>
          <p:cNvPr id="17" name="楕円 16"/>
          <p:cNvSpPr/>
          <p:nvPr/>
        </p:nvSpPr>
        <p:spPr>
          <a:xfrm>
            <a:off x="3126842" y="3558079"/>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18" name="テキスト ボックス 17"/>
          <p:cNvSpPr txBox="1"/>
          <p:nvPr/>
        </p:nvSpPr>
        <p:spPr>
          <a:xfrm>
            <a:off x="3177070" y="3671813"/>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mn-ea"/>
              </a:rPr>
              <a:t>2011</a:t>
            </a:r>
            <a:endParaRPr lang="en-US" altLang="ja-JP" sz="1600" noProof="0" dirty="0">
              <a:solidFill>
                <a:srgbClr val="000000"/>
              </a:solidFill>
              <a:latin typeface="+mn-ea"/>
            </a:endParaRPr>
          </a:p>
        </p:txBody>
      </p:sp>
      <p:sp>
        <p:nvSpPr>
          <p:cNvPr id="19" name="楕円 18"/>
          <p:cNvSpPr/>
          <p:nvPr/>
        </p:nvSpPr>
        <p:spPr>
          <a:xfrm>
            <a:off x="6238465" y="3572254"/>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0" name="テキスト ボックス 19"/>
          <p:cNvSpPr txBox="1"/>
          <p:nvPr/>
        </p:nvSpPr>
        <p:spPr>
          <a:xfrm>
            <a:off x="6288693" y="3685988"/>
            <a:ext cx="517330" cy="330553"/>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dirty="0">
                <a:solidFill>
                  <a:srgbClr val="000000"/>
                </a:solidFill>
                <a:latin typeface="+mn-ea"/>
              </a:rPr>
              <a:t>2018</a:t>
            </a:r>
            <a:endParaRPr lang="en-US" altLang="ja-JP" sz="1600" noProof="0" dirty="0">
              <a:solidFill>
                <a:srgbClr val="000000"/>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srgbClr val="000000"/>
              </a:solidFill>
              <a:effectLst/>
              <a:uLnTx/>
              <a:uFillTx/>
              <a:latin typeface="+mn-ea"/>
            </a:endParaRPr>
          </a:p>
        </p:txBody>
      </p:sp>
      <p:sp>
        <p:nvSpPr>
          <p:cNvPr id="21" name="四角形吹き出し 20"/>
          <p:cNvSpPr/>
          <p:nvPr/>
        </p:nvSpPr>
        <p:spPr>
          <a:xfrm>
            <a:off x="3968486" y="4611772"/>
            <a:ext cx="3672779" cy="1287643"/>
          </a:xfrm>
          <a:prstGeom prst="wedgeRectCallout">
            <a:avLst>
              <a:gd name="adj1" fmla="val 22269"/>
              <a:gd name="adj2" fmla="val -89595"/>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b="1" u="sng" dirty="0">
                <a:solidFill>
                  <a:srgbClr val="000000"/>
                </a:solidFill>
                <a:latin typeface="+mn-ea"/>
              </a:rPr>
              <a:t>Digital Identity </a:t>
            </a:r>
            <a:r>
              <a:rPr lang="en-US" altLang="ja-JP" sz="1200" b="1" u="sng" dirty="0" err="1">
                <a:solidFill>
                  <a:srgbClr val="000000"/>
                </a:solidFill>
                <a:latin typeface="+mn-ea"/>
              </a:rPr>
              <a:t>Programme</a:t>
            </a:r>
            <a:r>
              <a:rPr kumimoji="1" lang="ja-JP" altLang="en-US" sz="1200" b="1" i="0" u="sng" strike="noStrike" kern="1200" cap="none" spc="0" normalizeH="0" baseline="0" noProof="0" dirty="0">
                <a:ln>
                  <a:noFill/>
                </a:ln>
                <a:solidFill>
                  <a:srgbClr val="000000"/>
                </a:solidFill>
                <a:effectLst/>
                <a:uLnTx/>
                <a:uFillTx/>
                <a:latin typeface="+mn-ea"/>
              </a:rPr>
              <a:t>（</a:t>
            </a:r>
            <a:r>
              <a:rPr lang="en-US" altLang="ja-JP" sz="1200" b="1" u="sng" noProof="0" dirty="0">
                <a:solidFill>
                  <a:srgbClr val="000000"/>
                </a:solidFill>
                <a:latin typeface="+mn-ea"/>
              </a:rPr>
              <a:t>2018</a:t>
            </a:r>
            <a:r>
              <a:rPr kumimoji="1" lang="ja-JP" altLang="en-US" sz="1200" b="1" i="0" u="sng" strike="noStrike" kern="1200" cap="none" spc="0" normalizeH="0" baseline="0" noProof="0" dirty="0">
                <a:ln>
                  <a:noFill/>
                </a:ln>
                <a:solidFill>
                  <a:srgbClr val="000000"/>
                </a:solidFill>
                <a:effectLst/>
                <a:uLnTx/>
                <a:uFillTx/>
                <a:latin typeface="+mn-ea"/>
              </a:rPr>
              <a:t>～</a:t>
            </a:r>
            <a:r>
              <a:rPr kumimoji="1" lang="en-US" altLang="ja-JP" sz="1200" b="1" i="0" u="sng" strike="noStrike" kern="1200" cap="none" spc="0" normalizeH="0" baseline="0" noProof="0" dirty="0">
                <a:ln>
                  <a:noFill/>
                </a:ln>
                <a:solidFill>
                  <a:srgbClr val="000000"/>
                </a:solidFill>
                <a:effectLst/>
                <a:uLnTx/>
                <a:uFillTx/>
                <a:latin typeface="+mn-ea"/>
              </a:rPr>
              <a:t>2020</a:t>
            </a:r>
            <a:r>
              <a:rPr kumimoji="1" lang="ja-JP" altLang="en-US" sz="1200" b="1" i="0" u="sng" strike="noStrike" kern="1200" cap="none" spc="0" normalizeH="0" baseline="0" noProof="0" dirty="0">
                <a:ln>
                  <a:noFill/>
                </a:ln>
                <a:solidFill>
                  <a:srgbClr val="000000"/>
                </a:solidFill>
                <a:effectLst/>
                <a:uLnTx/>
                <a:uFillTx/>
                <a:latin typeface="+mn-ea"/>
              </a:rPr>
              <a:t>）</a:t>
            </a:r>
          </a:p>
          <a:p>
            <a:pPr lvl="0">
              <a:defRPr/>
            </a:pPr>
            <a:r>
              <a:rPr lang="ja-JP" altLang="en-US" sz="1200" dirty="0">
                <a:solidFill>
                  <a:srgbClr val="000000"/>
                </a:solidFill>
                <a:latin typeface="+mn-ea"/>
              </a:rPr>
              <a:t>ニュージーランド政府は、デジタル</a:t>
            </a:r>
            <a:r>
              <a:rPr lang="en-US" altLang="ja-JP" sz="1200" dirty="0">
                <a:solidFill>
                  <a:srgbClr val="000000"/>
                </a:solidFill>
                <a:latin typeface="+mn-ea"/>
              </a:rPr>
              <a:t>ID</a:t>
            </a:r>
            <a:r>
              <a:rPr lang="ja-JP" altLang="en-US" sz="1200" dirty="0">
                <a:solidFill>
                  <a:srgbClr val="000000"/>
                </a:solidFill>
                <a:latin typeface="+mn-ea"/>
              </a:rPr>
              <a:t>に新しいテクノロジーを活用し、市民のニーズと期待に応えるために適切な規則と環境を設定する方法を</a:t>
            </a:r>
            <a:r>
              <a:rPr lang="en-US" altLang="ja-JP" sz="1200" dirty="0">
                <a:solidFill>
                  <a:srgbClr val="000000"/>
                </a:solidFill>
                <a:latin typeface="+mn-ea"/>
              </a:rPr>
              <a:t>2018</a:t>
            </a:r>
            <a:r>
              <a:rPr lang="ja-JP" altLang="en-US" sz="1200" dirty="0">
                <a:solidFill>
                  <a:srgbClr val="000000"/>
                </a:solidFill>
                <a:latin typeface="+mn-ea"/>
              </a:rPr>
              <a:t>年から</a:t>
            </a:r>
            <a:r>
              <a:rPr lang="en-US" altLang="ja-JP" sz="1200" dirty="0">
                <a:solidFill>
                  <a:srgbClr val="000000"/>
                </a:solidFill>
                <a:latin typeface="+mn-ea"/>
              </a:rPr>
              <a:t>2</a:t>
            </a:r>
            <a:r>
              <a:rPr lang="ja-JP" altLang="en-US" sz="1200" dirty="0">
                <a:solidFill>
                  <a:srgbClr val="000000"/>
                </a:solidFill>
                <a:latin typeface="+mn-ea"/>
              </a:rPr>
              <a:t>年間調査した。</a:t>
            </a:r>
            <a:endParaRPr lang="en-US" altLang="ja-JP" sz="1200" noProof="0" dirty="0">
              <a:solidFill>
                <a:srgbClr val="000000"/>
              </a:solidFill>
              <a:latin typeface="+mn-ea"/>
            </a:endParaRPr>
          </a:p>
          <a:p>
            <a:pPr lvl="0">
              <a:defRPr/>
            </a:pPr>
            <a:r>
              <a:rPr kumimoji="1" lang="ja-JP" altLang="en-US" sz="1200" b="0" i="0" u="none" strike="noStrike" kern="1200" cap="none" spc="0" normalizeH="0" baseline="0" noProof="0" dirty="0">
                <a:ln>
                  <a:noFill/>
                </a:ln>
                <a:solidFill>
                  <a:srgbClr val="000000"/>
                </a:solidFill>
                <a:effectLst/>
                <a:uLnTx/>
                <a:uFillTx/>
                <a:latin typeface="+mn-ea"/>
              </a:rPr>
              <a:t>その結果、トラストフレームワーク法案や、デジタル</a:t>
            </a:r>
            <a:r>
              <a:rPr kumimoji="1" lang="en-US" altLang="ja-JP" sz="1200" b="0" i="0" u="none" strike="noStrike" kern="1200" cap="none" spc="0" normalizeH="0" baseline="0" noProof="0" dirty="0">
                <a:ln>
                  <a:noFill/>
                </a:ln>
                <a:solidFill>
                  <a:srgbClr val="000000"/>
                </a:solidFill>
                <a:effectLst/>
                <a:uLnTx/>
                <a:uFillTx/>
                <a:latin typeface="+mn-ea"/>
              </a:rPr>
              <a:t>ID</a:t>
            </a:r>
            <a:r>
              <a:rPr kumimoji="1" lang="ja-JP" altLang="en-US" sz="1200" b="0" i="0" u="none" strike="noStrike" kern="1200" cap="none" spc="0" normalizeH="0" baseline="0" noProof="0" dirty="0">
                <a:ln>
                  <a:noFill/>
                </a:ln>
                <a:solidFill>
                  <a:srgbClr val="000000"/>
                </a:solidFill>
                <a:effectLst/>
                <a:uLnTx/>
                <a:uFillTx/>
                <a:latin typeface="+mn-ea"/>
              </a:rPr>
              <a:t>システムの推進といった取り組みが行われることとなった</a:t>
            </a:r>
          </a:p>
        </p:txBody>
      </p:sp>
      <p:sp>
        <p:nvSpPr>
          <p:cNvPr id="22" name="正方形/長方形 21"/>
          <p:cNvSpPr/>
          <p:nvPr/>
        </p:nvSpPr>
        <p:spPr>
          <a:xfrm>
            <a:off x="331490" y="6145572"/>
            <a:ext cx="9716400" cy="507831"/>
          </a:xfrm>
          <a:prstGeom prst="rect">
            <a:avLst/>
          </a:prstGeom>
        </p:spPr>
        <p:txBody>
          <a:bodyPr wrap="square">
            <a:spAutoFit/>
          </a:bodyPr>
          <a:lstStyle/>
          <a:p>
            <a:pPr lvl="0">
              <a:defRPr/>
            </a:pPr>
            <a:r>
              <a:rPr kumimoji="1" lang="ja-JP" altLang="en-US" sz="900" b="0" i="0" u="none" strike="noStrike" kern="1200" cap="none" spc="0" normalizeH="0" baseline="0" noProof="0" dirty="0">
                <a:ln>
                  <a:noFill/>
                </a:ln>
                <a:solidFill>
                  <a:srgbClr val="000000"/>
                </a:solidFill>
                <a:effectLst/>
                <a:uLnTx/>
                <a:uFillTx/>
                <a:latin typeface="+mn-ea"/>
              </a:rPr>
              <a:t>出所）</a:t>
            </a:r>
            <a:endParaRPr kumimoji="1" lang="en-US" altLang="ja-JP" sz="900" b="0" i="0" u="none" strike="noStrike" kern="1200" cap="none" spc="0" normalizeH="0" baseline="0" noProof="0" dirty="0">
              <a:ln>
                <a:noFill/>
              </a:ln>
              <a:solidFill>
                <a:srgbClr val="000000"/>
              </a:solidFill>
              <a:effectLst/>
              <a:uLnTx/>
              <a:uFillTx/>
              <a:latin typeface="+mn-ea"/>
            </a:endParaRPr>
          </a:p>
          <a:p>
            <a:pPr>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https://www.realme.govt.nz/privacy/identity-verification-service-privacy-statement/</a:t>
            </a:r>
            <a:r>
              <a:rPr kumimoji="1" lang="en-US" altLang="ja-JP" sz="900" b="0" i="0" u="none" strike="noStrike" kern="1200" cap="none" spc="0" normalizeH="0" baseline="0" noProof="0" dirty="0">
                <a:ln>
                  <a:noFill/>
                </a:ln>
                <a:solidFill>
                  <a:srgbClr val="000000"/>
                </a:solidFill>
                <a:effectLst/>
                <a:uLnTx/>
                <a:uFillTx/>
                <a:latin typeface="+mn-ea"/>
              </a:rPr>
              <a:t> </a:t>
            </a:r>
            <a:br>
              <a:rPr kumimoji="1" lang="en-US" altLang="ja-JP" sz="900" b="0" i="0" u="none" strike="noStrike" kern="1200" cap="none" spc="0" normalizeH="0" baseline="0" noProof="0" dirty="0">
                <a:ln>
                  <a:noFill/>
                </a:ln>
                <a:solidFill>
                  <a:srgbClr val="000000"/>
                </a:solidFill>
                <a:effectLst/>
                <a:uLnTx/>
                <a:uFillTx/>
                <a:latin typeface="+mn-ea"/>
              </a:rPr>
            </a:br>
            <a:r>
              <a:rPr kumimoji="1" lang="en-US" altLang="ja-JP" sz="900" b="0" i="0" u="none" strike="noStrike" kern="1200" cap="none" spc="0" normalizeH="0" baseline="0" noProof="0" dirty="0">
                <a:ln>
                  <a:noFill/>
                </a:ln>
                <a:solidFill>
                  <a:srgbClr val="000000"/>
                </a:solidFill>
                <a:effectLst/>
                <a:uLnTx/>
                <a:uFillTx/>
                <a:latin typeface="+mn-ea"/>
              </a:rPr>
              <a:t>2</a:t>
            </a:r>
            <a:r>
              <a:rPr kumimoji="1" lang="ja-JP" altLang="en-US" sz="900" b="0" i="0" u="none" strike="noStrike" kern="1200" cap="none" spc="0" normalizeH="0" baseline="0" noProof="0" dirty="0">
                <a:ln>
                  <a:noFill/>
                </a:ln>
                <a:solidFill>
                  <a:srgbClr val="000000"/>
                </a:solidFill>
                <a:effectLst/>
                <a:uLnTx/>
                <a:uFillTx/>
                <a:latin typeface="+mn-ea"/>
              </a:rPr>
              <a:t>　</a:t>
            </a:r>
            <a:r>
              <a:rPr lang="en-US" altLang="ja-JP" sz="900" dirty="0">
                <a:solidFill>
                  <a:srgbClr val="000000"/>
                </a:solidFill>
                <a:latin typeface="+mn-ea"/>
              </a:rPr>
              <a:t>https://www.dia.govt.nz/identity-check</a:t>
            </a:r>
            <a:endParaRPr kumimoji="1" lang="en-US" altLang="ja-JP" sz="900" b="0" i="0" u="none" strike="noStrike" kern="1200" cap="none" spc="0" normalizeH="0" baseline="0" noProof="0" dirty="0">
              <a:ln>
                <a:noFill/>
              </a:ln>
              <a:solidFill>
                <a:srgbClr val="000000"/>
              </a:solidFill>
              <a:effectLst/>
              <a:uLnTx/>
              <a:uFillTx/>
              <a:latin typeface="+mn-ea"/>
            </a:endParaRPr>
          </a:p>
        </p:txBody>
      </p:sp>
    </p:spTree>
    <p:extLst>
      <p:ext uri="{BB962C8B-B14F-4D97-AF65-F5344CB8AC3E}">
        <p14:creationId xmlns:p14="http://schemas.microsoft.com/office/powerpoint/2010/main" val="21140231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dirty="0">
                <a:solidFill>
                  <a:schemeClr val="accent2">
                    <a:lumMod val="90000"/>
                    <a:lumOff val="10000"/>
                  </a:schemeClr>
                </a:solidFill>
              </a:rPr>
              <a:t>The Digital Strategy for </a:t>
            </a:r>
            <a:r>
              <a:rPr lang="en-US" altLang="ja-JP" sz="1800" dirty="0" err="1">
                <a:solidFill>
                  <a:schemeClr val="accent2">
                    <a:lumMod val="90000"/>
                    <a:lumOff val="10000"/>
                  </a:schemeClr>
                </a:solidFill>
              </a:rPr>
              <a:t>Aotearoa</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ニュージーランド政府の主要な</a:t>
            </a:r>
            <a:r>
              <a:rPr lang="en-US" altLang="ja-JP" sz="1600" b="1" dirty="0">
                <a:solidFill>
                  <a:srgbClr val="000000"/>
                </a:solidFill>
                <a:latin typeface="+mn-ea"/>
              </a:rPr>
              <a:t>DX</a:t>
            </a:r>
            <a:r>
              <a:rPr lang="ja-JP" altLang="en-US" sz="1600" b="1" dirty="0">
                <a:solidFill>
                  <a:srgbClr val="000000"/>
                </a:solidFill>
                <a:latin typeface="+mn-ea"/>
              </a:rPr>
              <a:t>戦略である「</a:t>
            </a:r>
            <a:r>
              <a:rPr lang="en-US" altLang="ja-JP" sz="1600" b="1" dirty="0">
                <a:solidFill>
                  <a:srgbClr val="000000"/>
                </a:solidFill>
                <a:latin typeface="+mn-ea"/>
              </a:rPr>
              <a:t>The Digital Strategy for </a:t>
            </a:r>
            <a:r>
              <a:rPr lang="en-US" altLang="ja-JP" sz="1600" b="1" dirty="0" err="1">
                <a:solidFill>
                  <a:srgbClr val="000000"/>
                </a:solidFill>
                <a:latin typeface="+mn-ea"/>
              </a:rPr>
              <a:t>Aotearoa</a:t>
            </a:r>
            <a:r>
              <a:rPr lang="ja-JP" altLang="en-US" sz="1600" b="1" dirty="0">
                <a:solidFill>
                  <a:srgbClr val="000000"/>
                </a:solidFill>
                <a:latin typeface="+mn-ea"/>
              </a:rPr>
              <a:t>（マオリ語でニュージーランドの意）」</a:t>
            </a:r>
            <a:r>
              <a:rPr lang="en-US" altLang="ja-JP" sz="1600" b="1" baseline="30000" dirty="0">
                <a:solidFill>
                  <a:srgbClr val="000000"/>
                </a:solidFill>
                <a:latin typeface="+mn-ea"/>
              </a:rPr>
              <a:t>1</a:t>
            </a:r>
            <a:r>
              <a:rPr lang="ja-JP" altLang="en-US" sz="1600" b="1" dirty="0">
                <a:solidFill>
                  <a:srgbClr val="000000"/>
                </a:solidFill>
                <a:latin typeface="+mn-ea"/>
              </a:rPr>
              <a:t>の３つの戦略テーマの一つである「政府・企業のデジタル信頼性の向上」において、デジタルアイデンティティ・トラストフレームワークの策定が重点的取り組み事項となっており、デジタルアイデンティティ・トラストフレームワークの策定法案は、</a:t>
            </a:r>
            <a:r>
              <a:rPr lang="en-US" altLang="ja-JP" sz="1600" b="1" dirty="0">
                <a:solidFill>
                  <a:srgbClr val="000000"/>
                </a:solidFill>
                <a:latin typeface="+mn-ea"/>
              </a:rPr>
              <a:t>2021</a:t>
            </a:r>
            <a:r>
              <a:rPr lang="ja-JP" altLang="en-US" sz="1600" b="1" dirty="0">
                <a:solidFill>
                  <a:srgbClr val="000000"/>
                </a:solidFill>
                <a:latin typeface="+mn-ea"/>
              </a:rPr>
              <a:t>年</a:t>
            </a:r>
            <a:r>
              <a:rPr lang="en-US" altLang="ja-JP" sz="1600" b="1" dirty="0">
                <a:solidFill>
                  <a:srgbClr val="000000"/>
                </a:solidFill>
                <a:latin typeface="+mn-ea"/>
              </a:rPr>
              <a:t>12</a:t>
            </a:r>
            <a:r>
              <a:rPr lang="ja-JP" altLang="en-US" sz="1600" b="1" dirty="0">
                <a:solidFill>
                  <a:srgbClr val="000000"/>
                </a:solidFill>
                <a:latin typeface="+mn-ea"/>
              </a:rPr>
              <a:t>月に政府で承認された</a:t>
            </a:r>
          </a:p>
        </p:txBody>
      </p:sp>
      <p:sp>
        <p:nvSpPr>
          <p:cNvPr id="24" name="正方形/長方形 23"/>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25" name="正方形/長方形 24"/>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26" name="テキスト ボックス 25"/>
          <p:cNvSpPr txBox="1"/>
          <p:nvPr/>
        </p:nvSpPr>
        <p:spPr>
          <a:xfrm>
            <a:off x="985399" y="2248916"/>
            <a:ext cx="7863927" cy="358501"/>
          </a:xfrm>
          <a:prstGeom prst="rect">
            <a:avLst/>
          </a:prstGeom>
          <a:solidFill>
            <a:schemeClr val="accent2">
              <a:lumMod val="90000"/>
              <a:lumOff val="1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ja-JP"/>
            </a:defPPr>
            <a:lvl1pPr marL="342900" indent="-342900">
              <a:buFont typeface="+mj-ea"/>
              <a:buAutoNum type="circleNumDbPlain"/>
              <a:defRPr sz="1400">
                <a:solidFill>
                  <a:schemeClr val="accent2">
                    <a:lumMod val="75000"/>
                  </a:schemeClr>
                </a:solidFill>
                <a:latin typeface="ＭＳ Ｐゴシック" panose="020B0600070205080204" pitchFamily="50" charset="-128"/>
                <a:ea typeface="ＭＳ Ｐゴシック" panose="020B060007020508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 typeface="+mj-ea"/>
              <a:buNone/>
              <a:tabLst/>
              <a:defRPr/>
            </a:pPr>
            <a:r>
              <a:rPr kumimoji="1" lang="en-US" altLang="ja-JP" sz="1600" b="1" i="0" u="none" strike="noStrike" kern="1200" cap="none" spc="0" normalizeH="0" baseline="0" noProof="0" dirty="0">
                <a:ln>
                  <a:noFill/>
                </a:ln>
                <a:solidFill>
                  <a:srgbClr val="FFFFFF"/>
                </a:solidFill>
                <a:effectLst/>
                <a:uLnTx/>
                <a:uFillTx/>
                <a:latin typeface="+mn-ea"/>
                <a:ea typeface="+mn-ea"/>
                <a:cs typeface="+mn-cs"/>
              </a:rPr>
              <a:t>The Digital Strategy for </a:t>
            </a:r>
            <a:r>
              <a:rPr kumimoji="1" lang="en-US" altLang="ja-JP" sz="1600" b="1" i="0" u="none" strike="noStrike" kern="1200" cap="none" spc="0" normalizeH="0" baseline="0" noProof="0" dirty="0" err="1">
                <a:ln>
                  <a:noFill/>
                </a:ln>
                <a:solidFill>
                  <a:srgbClr val="FFFFFF"/>
                </a:solidFill>
                <a:effectLst/>
                <a:uLnTx/>
                <a:uFillTx/>
                <a:latin typeface="+mn-ea"/>
                <a:ea typeface="+mn-ea"/>
                <a:cs typeface="+mn-cs"/>
              </a:rPr>
              <a:t>Aotearoa</a:t>
            </a:r>
            <a:r>
              <a:rPr kumimoji="1" lang="ja-JP" altLang="en-US" sz="1600" b="1" i="0" u="none" strike="noStrike" kern="1200" cap="none" spc="0" normalizeH="0" baseline="0" noProof="0" dirty="0">
                <a:ln>
                  <a:noFill/>
                </a:ln>
                <a:solidFill>
                  <a:srgbClr val="FFFFFF"/>
                </a:solidFill>
                <a:effectLst/>
                <a:uLnTx/>
                <a:uFillTx/>
                <a:latin typeface="+mn-ea"/>
                <a:ea typeface="+mn-ea"/>
                <a:cs typeface="+mn-cs"/>
              </a:rPr>
              <a:t>（政府の</a:t>
            </a:r>
            <a:r>
              <a:rPr kumimoji="1" lang="en-US" altLang="ja-JP" sz="1600" b="1" i="0" u="none" strike="noStrike" kern="1200" cap="none" spc="0" normalizeH="0" baseline="0" noProof="0" dirty="0">
                <a:ln>
                  <a:noFill/>
                </a:ln>
                <a:solidFill>
                  <a:srgbClr val="FFFFFF"/>
                </a:solidFill>
                <a:effectLst/>
                <a:uLnTx/>
                <a:uFillTx/>
                <a:latin typeface="+mn-ea"/>
                <a:ea typeface="+mn-ea"/>
                <a:cs typeface="+mn-cs"/>
              </a:rPr>
              <a:t>DX</a:t>
            </a:r>
            <a:r>
              <a:rPr kumimoji="1" lang="ja-JP" altLang="en-US" sz="1600" b="1" i="0" u="none" strike="noStrike" kern="1200" cap="none" spc="0" normalizeH="0" baseline="0" noProof="0" dirty="0">
                <a:ln>
                  <a:noFill/>
                </a:ln>
                <a:solidFill>
                  <a:srgbClr val="FFFFFF"/>
                </a:solidFill>
                <a:effectLst/>
                <a:uLnTx/>
                <a:uFillTx/>
                <a:latin typeface="+mn-ea"/>
                <a:ea typeface="+mn-ea"/>
                <a:cs typeface="+mn-cs"/>
              </a:rPr>
              <a:t>政策方針）　</a:t>
            </a:r>
          </a:p>
        </p:txBody>
      </p:sp>
      <p:sp>
        <p:nvSpPr>
          <p:cNvPr id="27" name="テキスト ボックス 26"/>
          <p:cNvSpPr txBox="1"/>
          <p:nvPr/>
        </p:nvSpPr>
        <p:spPr>
          <a:xfrm>
            <a:off x="985399" y="2671745"/>
            <a:ext cx="752933" cy="3675435"/>
          </a:xfrm>
          <a:prstGeom prst="rect">
            <a:avLst/>
          </a:prstGeom>
          <a:solidFill>
            <a:schemeClr val="accent2">
              <a:lumMod val="10000"/>
              <a:lumOff val="9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ja-JP"/>
            </a:defPPr>
            <a:lvl1pPr indent="0">
              <a:buFont typeface="+mj-ea"/>
              <a:buNone/>
              <a:defRPr sz="1400">
                <a:solidFill>
                  <a:schemeClr val="accent2">
                    <a:lumMod val="75000"/>
                  </a:schemeClr>
                </a:solidFill>
                <a:latin typeface="+mj-ea"/>
                <a:ea typeface="+mj-ea"/>
              </a:defRPr>
            </a:lvl1pPr>
          </a:lstStyle>
          <a:p>
            <a:pPr marL="0" marR="0" lvl="0" indent="0" algn="ctr" defTabSz="914400" rtl="0" eaLnBrk="1" fontAlgn="auto" latinLnBrk="0" hangingPunct="1">
              <a:lnSpc>
                <a:spcPct val="100000"/>
              </a:lnSpc>
              <a:spcBef>
                <a:spcPts val="0"/>
              </a:spcBef>
              <a:spcAft>
                <a:spcPts val="0"/>
              </a:spcAft>
              <a:buClrTx/>
              <a:buSzTx/>
              <a:buFont typeface="+mj-ea"/>
              <a:buNone/>
              <a:tabLst/>
              <a:defRPr/>
            </a:pPr>
            <a:r>
              <a:rPr kumimoji="1" lang="ja-JP" altLang="en-US" sz="1400" b="0" i="0" u="none" strike="noStrike" kern="1200" cap="none" spc="0" normalizeH="0" baseline="0" noProof="0" dirty="0">
                <a:ln>
                  <a:noFill/>
                </a:ln>
                <a:solidFill>
                  <a:srgbClr val="000000"/>
                </a:solidFill>
                <a:effectLst/>
                <a:uLnTx/>
                <a:uFillTx/>
                <a:latin typeface="+mn-ea"/>
                <a:ea typeface="+mn-ea"/>
                <a:cs typeface="+mn-cs"/>
              </a:rPr>
              <a:t>戦略的</a:t>
            </a:r>
            <a:endParaRPr kumimoji="1" lang="en-US" altLang="ja-JP" sz="1400" b="0" i="0" u="none" strike="noStrike" kern="1200" cap="none" spc="0" normalizeH="0" baseline="0" noProof="0" dirty="0">
              <a:ln>
                <a:noFill/>
              </a:ln>
              <a:solidFill>
                <a:srgbClr val="000000"/>
              </a:solidFill>
              <a:effectLst/>
              <a:uLnTx/>
              <a:uFillTx/>
              <a:latin typeface="+mn-ea"/>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mj-ea"/>
              <a:buNone/>
              <a:tabLst/>
              <a:defRPr/>
            </a:pPr>
            <a:r>
              <a:rPr kumimoji="1" lang="ja-JP" altLang="en-US" sz="1400" b="0" i="0" u="none" strike="noStrike" kern="1200" cap="none" spc="0" normalizeH="0" baseline="0" noProof="0" dirty="0">
                <a:ln>
                  <a:noFill/>
                </a:ln>
                <a:solidFill>
                  <a:srgbClr val="000000"/>
                </a:solidFill>
                <a:effectLst/>
                <a:uLnTx/>
                <a:uFillTx/>
                <a:latin typeface="+mn-ea"/>
                <a:ea typeface="+mn-ea"/>
                <a:cs typeface="+mn-cs"/>
              </a:rPr>
              <a:t>テーマ</a:t>
            </a:r>
            <a:endParaRPr kumimoji="1" lang="en-US" altLang="ja-JP" sz="1400" b="0" i="0" u="none" strike="noStrike" kern="1200" cap="none" spc="0" normalizeH="0" baseline="0" noProof="0" dirty="0">
              <a:ln>
                <a:noFill/>
              </a:ln>
              <a:solidFill>
                <a:srgbClr val="000000"/>
              </a:solidFill>
              <a:effectLst/>
              <a:uLnTx/>
              <a:uFillTx/>
              <a:latin typeface="+mn-ea"/>
              <a:ea typeface="+mn-ea"/>
              <a:cs typeface="+mn-cs"/>
            </a:endParaRPr>
          </a:p>
        </p:txBody>
      </p:sp>
      <p:sp>
        <p:nvSpPr>
          <p:cNvPr id="28" name="正方形/長方形 27"/>
          <p:cNvSpPr/>
          <p:nvPr/>
        </p:nvSpPr>
        <p:spPr>
          <a:xfrm>
            <a:off x="1854905" y="2671746"/>
            <a:ext cx="3454315" cy="1467704"/>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①信頼：政府・企業のデジタル信頼性の向上</a:t>
            </a:r>
          </a:p>
        </p:txBody>
      </p:sp>
      <p:sp>
        <p:nvSpPr>
          <p:cNvPr id="29" name="正方形/長方形 28"/>
          <p:cNvSpPr/>
          <p:nvPr/>
        </p:nvSpPr>
        <p:spPr>
          <a:xfrm>
            <a:off x="1854905" y="4224649"/>
            <a:ext cx="3454315" cy="1154189"/>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②包摂：デジタル・インクルージョンの向上</a:t>
            </a:r>
          </a:p>
        </p:txBody>
      </p:sp>
      <p:sp>
        <p:nvSpPr>
          <p:cNvPr id="30" name="正方形/長方形 29"/>
          <p:cNvSpPr/>
          <p:nvPr/>
        </p:nvSpPr>
        <p:spPr>
          <a:xfrm>
            <a:off x="1854904" y="5464037"/>
            <a:ext cx="3454315" cy="883143"/>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③成長：デジタル・イノベーション、生産性向上</a:t>
            </a:r>
          </a:p>
        </p:txBody>
      </p:sp>
      <p:sp>
        <p:nvSpPr>
          <p:cNvPr id="31" name="正方形/長方形 30"/>
          <p:cNvSpPr/>
          <p:nvPr/>
        </p:nvSpPr>
        <p:spPr>
          <a:xfrm>
            <a:off x="5398729" y="2686132"/>
            <a:ext cx="3450597" cy="333040"/>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政府機関向けのクラウド導入</a:t>
            </a:r>
          </a:p>
        </p:txBody>
      </p:sp>
      <p:sp>
        <p:nvSpPr>
          <p:cNvPr id="32" name="正方形/長方形 31"/>
          <p:cNvSpPr/>
          <p:nvPr/>
        </p:nvSpPr>
        <p:spPr>
          <a:xfrm>
            <a:off x="5398729" y="3104759"/>
            <a:ext cx="3450597" cy="333040"/>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サイバーセキュリティ戦略</a:t>
            </a:r>
          </a:p>
        </p:txBody>
      </p:sp>
      <p:sp>
        <p:nvSpPr>
          <p:cNvPr id="33" name="正方形/長方形 32"/>
          <p:cNvSpPr/>
          <p:nvPr/>
        </p:nvSpPr>
        <p:spPr>
          <a:xfrm>
            <a:off x="5398728" y="3523386"/>
            <a:ext cx="3450597" cy="333040"/>
          </a:xfrm>
          <a:prstGeom prst="rect">
            <a:avLst/>
          </a:prstGeom>
          <a:solidFill>
            <a:srgbClr val="9DB2ED"/>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デジタルアイデンティティ・トラストフレームワーク</a:t>
            </a:r>
          </a:p>
        </p:txBody>
      </p:sp>
      <p:sp>
        <p:nvSpPr>
          <p:cNvPr id="34" name="正方形/長方形 33"/>
          <p:cNvSpPr/>
          <p:nvPr/>
        </p:nvSpPr>
        <p:spPr>
          <a:xfrm>
            <a:off x="5398729" y="4239815"/>
            <a:ext cx="3450597" cy="333040"/>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高齢者へのデジタルスキル教育・サポート</a:t>
            </a:r>
          </a:p>
        </p:txBody>
      </p:sp>
      <p:sp>
        <p:nvSpPr>
          <p:cNvPr id="35" name="正方形/長方形 34"/>
          <p:cNvSpPr/>
          <p:nvPr/>
        </p:nvSpPr>
        <p:spPr>
          <a:xfrm>
            <a:off x="5398729" y="4660014"/>
            <a:ext cx="3450597" cy="333040"/>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農村部のデジタル接続</a:t>
            </a:r>
          </a:p>
        </p:txBody>
      </p:sp>
      <p:sp>
        <p:nvSpPr>
          <p:cNvPr id="36" name="テキスト ボックス 35"/>
          <p:cNvSpPr txBox="1"/>
          <p:nvPr/>
        </p:nvSpPr>
        <p:spPr>
          <a:xfrm rot="5400000">
            <a:off x="6890417" y="4001775"/>
            <a:ext cx="427571" cy="275353"/>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a:t>
            </a:r>
          </a:p>
        </p:txBody>
      </p:sp>
      <p:sp>
        <p:nvSpPr>
          <p:cNvPr id="37" name="テキスト ボックス 36"/>
          <p:cNvSpPr txBox="1"/>
          <p:nvPr/>
        </p:nvSpPr>
        <p:spPr>
          <a:xfrm rot="5400000">
            <a:off x="6905140" y="5153029"/>
            <a:ext cx="427571" cy="281940"/>
          </a:xfrm>
          <a:prstGeom prst="rect">
            <a:avLst/>
          </a:prstGeom>
          <a:noFill/>
        </p:spPr>
        <p:txBody>
          <a:bodyPr wrap="squar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a:t>
            </a:r>
          </a:p>
        </p:txBody>
      </p:sp>
      <p:sp>
        <p:nvSpPr>
          <p:cNvPr id="38" name="テキスト ボックス 37"/>
          <p:cNvSpPr txBox="1"/>
          <p:nvPr/>
        </p:nvSpPr>
        <p:spPr>
          <a:xfrm>
            <a:off x="331788" y="6345559"/>
            <a:ext cx="9059423" cy="331931"/>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rPr>
              <a:t>出所</a:t>
            </a:r>
            <a:r>
              <a:rPr lang="ja-JP" altLang="en-US" sz="900" dirty="0">
                <a:solidFill>
                  <a:srgbClr val="000000"/>
                </a:solidFill>
                <a:latin typeface="+mn-ea"/>
              </a:rPr>
              <a:t>）</a:t>
            </a:r>
            <a:r>
              <a:rPr kumimoji="1" lang="en-US" altLang="ja-JP" sz="900" b="0" i="0" u="none" strike="noStrike" kern="1200" cap="none" spc="0" normalizeH="0" baseline="0" noProof="0" dirty="0">
                <a:ln>
                  <a:noFill/>
                </a:ln>
                <a:solidFill>
                  <a:srgbClr val="000000"/>
                </a:solidFill>
                <a:effectLst/>
                <a:uLnTx/>
                <a:uFillTx/>
                <a:latin typeface="+mn-ea"/>
              </a:rPr>
              <a:t> </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rPr>
              <a:t>1</a:t>
            </a:r>
            <a:r>
              <a:rPr kumimoji="1" lang="ja-JP" altLang="en-US" sz="900" b="0" i="0" u="none" strike="noStrike" kern="1200" cap="none" spc="0" normalizeH="0" baseline="0" noProof="0" dirty="0">
                <a:ln>
                  <a:noFill/>
                </a:ln>
                <a:solidFill>
                  <a:srgbClr val="000000"/>
                </a:solidFill>
                <a:effectLst/>
                <a:uLnTx/>
                <a:uFillTx/>
                <a:latin typeface="+mn-ea"/>
              </a:rPr>
              <a:t>　</a:t>
            </a:r>
            <a:r>
              <a:rPr kumimoji="1" lang="en-US" altLang="ja-JP" sz="900" b="0" i="0" u="none" strike="noStrike" kern="1200" cap="none" spc="0" normalizeH="0" baseline="0" noProof="0" dirty="0">
                <a:ln>
                  <a:noFill/>
                </a:ln>
                <a:solidFill>
                  <a:srgbClr val="000000"/>
                </a:solidFill>
                <a:effectLst/>
                <a:uLnTx/>
                <a:uFillTx/>
                <a:latin typeface="+mn-ea"/>
              </a:rPr>
              <a:t>https://www.digital.govt.nz/dmsdocument/237~the-digital-strategy-for-aotearoa/html#focus-areasmahi-tika-trust</a:t>
            </a:r>
          </a:p>
        </p:txBody>
      </p:sp>
      <p:sp>
        <p:nvSpPr>
          <p:cNvPr id="19" name="テキスト ボックス 18"/>
          <p:cNvSpPr txBox="1"/>
          <p:nvPr/>
        </p:nvSpPr>
        <p:spPr>
          <a:xfrm>
            <a:off x="1738332" y="1883416"/>
            <a:ext cx="6482451" cy="281940"/>
          </a:xfrm>
          <a:prstGeom prst="rect">
            <a:avLst/>
          </a:prstGeom>
          <a:noFill/>
        </p:spPr>
        <p:txBody>
          <a:bodyPr wrap="square" lIns="0" rIns="0" rtlCol="0">
            <a:noAutofit/>
          </a:bodyPr>
          <a:lstStyle/>
          <a:p>
            <a:pPr lvl="0" algn="ctr" defTabSz="288000">
              <a:defRPr/>
            </a:pPr>
            <a:r>
              <a:rPr lang="en-US" altLang="ja-JP" sz="1600" b="1" u="sng" dirty="0">
                <a:solidFill>
                  <a:schemeClr val="accent2">
                    <a:lumMod val="75000"/>
                    <a:lumOff val="25000"/>
                  </a:schemeClr>
                </a:solidFill>
                <a:latin typeface="+mn-ea"/>
              </a:rPr>
              <a:t>The Digital Strategy for </a:t>
            </a:r>
            <a:r>
              <a:rPr lang="en-US" altLang="ja-JP" sz="1600" b="1" u="sng" dirty="0" err="1" smtClean="0">
                <a:solidFill>
                  <a:schemeClr val="accent2">
                    <a:lumMod val="75000"/>
                    <a:lumOff val="25000"/>
                  </a:schemeClr>
                </a:solidFill>
                <a:latin typeface="+mn-ea"/>
              </a:rPr>
              <a:t>Aotearoa</a:t>
            </a:r>
            <a:r>
              <a:rPr lang="ja-JP" altLang="en-US" sz="1600" b="1" u="sng" dirty="0" smtClean="0">
                <a:solidFill>
                  <a:schemeClr val="accent2">
                    <a:lumMod val="75000"/>
                    <a:lumOff val="25000"/>
                  </a:schemeClr>
                </a:solidFill>
                <a:latin typeface="+mn-ea"/>
              </a:rPr>
              <a:t>におけるデジタル</a:t>
            </a:r>
            <a:r>
              <a:rPr lang="en-US" altLang="ja-JP" sz="1600" b="1" u="sng" dirty="0" smtClean="0">
                <a:solidFill>
                  <a:schemeClr val="accent2">
                    <a:lumMod val="75000"/>
                    <a:lumOff val="25000"/>
                  </a:schemeClr>
                </a:solidFill>
                <a:latin typeface="+mn-ea"/>
              </a:rPr>
              <a:t>ID</a:t>
            </a:r>
            <a:r>
              <a:rPr lang="ja-JP" altLang="en-US" sz="1600" b="1" u="sng" dirty="0" smtClean="0">
                <a:solidFill>
                  <a:schemeClr val="accent2">
                    <a:lumMod val="75000"/>
                    <a:lumOff val="25000"/>
                  </a:schemeClr>
                </a:solidFill>
                <a:latin typeface="+mn-ea"/>
              </a:rPr>
              <a:t>の取り組み</a:t>
            </a:r>
            <a:endParaRPr lang="ja-JP" altLang="en-US" sz="1600" b="1" u="sng" dirty="0">
              <a:solidFill>
                <a:schemeClr val="accent2">
                  <a:lumMod val="75000"/>
                  <a:lumOff val="25000"/>
                </a:schemeClr>
              </a:solidFill>
              <a:latin typeface="+mn-ea"/>
            </a:endParaRPr>
          </a:p>
        </p:txBody>
      </p:sp>
    </p:spTree>
    <p:extLst>
      <p:ext uri="{BB962C8B-B14F-4D97-AF65-F5344CB8AC3E}">
        <p14:creationId xmlns:p14="http://schemas.microsoft.com/office/powerpoint/2010/main" val="33568247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ja-JP" altLang="en-US" sz="1800" dirty="0">
                <a:solidFill>
                  <a:schemeClr val="accent2">
                    <a:lumMod val="90000"/>
                    <a:lumOff val="10000"/>
                  </a:schemeClr>
                </a:solidFill>
              </a:rPr>
              <a:t>デジタルアイデンティティ・トラストフレームワーク法案</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デジタルアイデンティティ・トラストフレームワーク法案は、ニュージーランドにおけるデジタル</a:t>
            </a:r>
            <a:r>
              <a:rPr lang="en-US" altLang="ja-JP" sz="1600" b="1" dirty="0">
                <a:solidFill>
                  <a:srgbClr val="000000"/>
                </a:solidFill>
                <a:latin typeface="+mn-ea"/>
              </a:rPr>
              <a:t>ID</a:t>
            </a:r>
            <a:r>
              <a:rPr lang="ja-JP" altLang="en-US" sz="1600" b="1" dirty="0">
                <a:solidFill>
                  <a:srgbClr val="000000"/>
                </a:solidFill>
                <a:latin typeface="+mn-ea"/>
              </a:rPr>
              <a:t>サービスの法的な枠組みを規定するものであり、デジタル</a:t>
            </a:r>
            <a:r>
              <a:rPr lang="en-US" altLang="ja-JP" sz="1600" b="1" dirty="0">
                <a:solidFill>
                  <a:srgbClr val="000000"/>
                </a:solidFill>
                <a:latin typeface="+mn-ea"/>
              </a:rPr>
              <a:t>ID</a:t>
            </a:r>
            <a:r>
              <a:rPr lang="ja-JP" altLang="en-US" sz="1600" b="1" dirty="0">
                <a:solidFill>
                  <a:srgbClr val="000000"/>
                </a:solidFill>
                <a:latin typeface="+mn-ea"/>
              </a:rPr>
              <a:t>サービスの定義などを定める</a:t>
            </a:r>
            <a:r>
              <a:rPr lang="ja-JP" altLang="en-US" sz="1600" b="1" dirty="0" smtClean="0">
                <a:solidFill>
                  <a:srgbClr val="000000"/>
                </a:solidFill>
                <a:latin typeface="+mn-ea"/>
              </a:rPr>
              <a:t>ほか、法律</a:t>
            </a:r>
            <a:r>
              <a:rPr lang="ja-JP" altLang="en-US" sz="1600" b="1" dirty="0">
                <a:solidFill>
                  <a:srgbClr val="000000"/>
                </a:solidFill>
                <a:latin typeface="+mn-ea"/>
              </a:rPr>
              <a:t>の認定を受けた信頼できるデジタル</a:t>
            </a:r>
            <a:r>
              <a:rPr lang="en-US" altLang="ja-JP" sz="1600" b="1" dirty="0">
                <a:solidFill>
                  <a:srgbClr val="000000"/>
                </a:solidFill>
                <a:latin typeface="+mn-ea"/>
              </a:rPr>
              <a:t>ID</a:t>
            </a:r>
            <a:r>
              <a:rPr lang="ja-JP" altLang="en-US" sz="1600" b="1" dirty="0">
                <a:solidFill>
                  <a:srgbClr val="000000"/>
                </a:solidFill>
                <a:latin typeface="+mn-ea"/>
              </a:rPr>
              <a:t>サービス事業者を「</a:t>
            </a:r>
            <a:r>
              <a:rPr lang="en-US" altLang="ja-JP" sz="1600" b="1" dirty="0">
                <a:solidFill>
                  <a:srgbClr val="000000"/>
                </a:solidFill>
                <a:latin typeface="+mn-ea"/>
              </a:rPr>
              <a:t>TF</a:t>
            </a:r>
            <a:r>
              <a:rPr lang="ja-JP" altLang="en-US" sz="1600" b="1" dirty="0">
                <a:solidFill>
                  <a:srgbClr val="000000"/>
                </a:solidFill>
                <a:latin typeface="+mn-ea"/>
              </a:rPr>
              <a:t>プロバイダー」として定義・登録するなどの仕組みを定めている</a:t>
            </a:r>
            <a:r>
              <a:rPr lang="en-US" altLang="ja-JP" sz="1600" b="1" baseline="30000" dirty="0">
                <a:solidFill>
                  <a:srgbClr val="000000"/>
                </a:solidFill>
                <a:latin typeface="+mn-ea"/>
              </a:rPr>
              <a:t>1</a:t>
            </a:r>
            <a:endParaRPr lang="ja-JP" altLang="en-US" sz="1600" b="1" baseline="30000" dirty="0">
              <a:solidFill>
                <a:srgbClr val="000000"/>
              </a:solidFill>
              <a:latin typeface="+mn-ea"/>
            </a:endParaRPr>
          </a:p>
        </p:txBody>
      </p:sp>
      <p:sp>
        <p:nvSpPr>
          <p:cNvPr id="24" name="正方形/長方形 23"/>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25" name="正方形/長方形 24"/>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9" name="テキスト ボックス 18"/>
          <p:cNvSpPr txBox="1"/>
          <p:nvPr/>
        </p:nvSpPr>
        <p:spPr>
          <a:xfrm>
            <a:off x="335693" y="6201540"/>
            <a:ext cx="9059423" cy="331931"/>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r>
              <a:rPr kumimoji="1" lang="en-US" altLang="ja-JP" sz="900" b="0" i="0" u="none" strike="noStrike" kern="1200" cap="none" spc="0" normalizeH="0" baseline="0" noProof="0" dirty="0">
                <a:ln>
                  <a:noFill/>
                </a:ln>
                <a:solidFill>
                  <a:srgbClr val="000000"/>
                </a:solidFill>
                <a:effectLst/>
                <a:uLnTx/>
                <a:uFillTx/>
                <a:latin typeface="+mn-ea"/>
                <a:cs typeface="+mn-cs"/>
              </a:rPr>
              <a:t>) </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https://www.parliament.nz/en/pb/bills-and-laws/bills-proposed-laws/document/BILL_116015/digital-identity-services-trust-framework-bill</a:t>
            </a:r>
          </a:p>
        </p:txBody>
      </p:sp>
      <p:sp>
        <p:nvSpPr>
          <p:cNvPr id="20" name="角丸四角形 19"/>
          <p:cNvSpPr/>
          <p:nvPr/>
        </p:nvSpPr>
        <p:spPr>
          <a:xfrm>
            <a:off x="768497" y="2346237"/>
            <a:ext cx="3909848" cy="3846789"/>
          </a:xfrm>
          <a:prstGeom prst="roundRect">
            <a:avLst>
              <a:gd name="adj" fmla="val 3750"/>
            </a:avLst>
          </a:prstGeom>
          <a:no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mn-ea"/>
              <a:cs typeface="+mn-cs"/>
            </a:endParaRPr>
          </a:p>
        </p:txBody>
      </p:sp>
      <p:sp>
        <p:nvSpPr>
          <p:cNvPr id="21" name="角丸四角形 20"/>
          <p:cNvSpPr/>
          <p:nvPr/>
        </p:nvSpPr>
        <p:spPr>
          <a:xfrm>
            <a:off x="939845" y="2706253"/>
            <a:ext cx="3541432" cy="433551"/>
          </a:xfrm>
          <a:prstGeom prst="round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１．総則</a:t>
            </a:r>
          </a:p>
        </p:txBody>
      </p:sp>
      <p:sp>
        <p:nvSpPr>
          <p:cNvPr id="22" name="角丸四角形 21"/>
          <p:cNvSpPr/>
          <p:nvPr/>
        </p:nvSpPr>
        <p:spPr>
          <a:xfrm>
            <a:off x="939844" y="3207241"/>
            <a:ext cx="3546476" cy="433551"/>
          </a:xfrm>
          <a:prstGeom prst="roundRect">
            <a:avLst/>
          </a:prstGeom>
          <a:solidFill>
            <a:srgbClr val="9DB2ED"/>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２．デジタル</a:t>
            </a:r>
            <a:r>
              <a:rPr kumimoji="1" lang="en-US" altLang="ja-JP" sz="1400" b="1" i="0" u="none" strike="noStrike" kern="1200" cap="none" spc="0" normalizeH="0" baseline="0" noProof="0" dirty="0">
                <a:ln>
                  <a:noFill/>
                </a:ln>
                <a:solidFill>
                  <a:srgbClr val="000000"/>
                </a:solidFill>
                <a:effectLst/>
                <a:uLnTx/>
                <a:uFillTx/>
                <a:latin typeface="+mn-ea"/>
                <a:cs typeface="+mn-cs"/>
              </a:rPr>
              <a:t>ID</a:t>
            </a:r>
            <a:r>
              <a:rPr kumimoji="1" lang="ja-JP" altLang="en-US" sz="1400" b="1" i="0" u="none" strike="noStrike" kern="1200" cap="none" spc="0" normalizeH="0" baseline="0" noProof="0" dirty="0">
                <a:ln>
                  <a:noFill/>
                </a:ln>
                <a:solidFill>
                  <a:srgbClr val="000000"/>
                </a:solidFill>
                <a:effectLst/>
                <a:uLnTx/>
                <a:uFillTx/>
                <a:latin typeface="+mn-ea"/>
                <a:cs typeface="+mn-cs"/>
              </a:rPr>
              <a:t>サービストラストフレームワーク</a:t>
            </a:r>
          </a:p>
        </p:txBody>
      </p:sp>
      <p:sp>
        <p:nvSpPr>
          <p:cNvPr id="23" name="角丸四角形 22"/>
          <p:cNvSpPr/>
          <p:nvPr/>
        </p:nvSpPr>
        <p:spPr>
          <a:xfrm>
            <a:off x="939844" y="4157551"/>
            <a:ext cx="3541433" cy="433551"/>
          </a:xfrm>
          <a:prstGeom prst="round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４．</a:t>
            </a:r>
            <a:r>
              <a:rPr kumimoji="1" lang="en-US" altLang="ja-JP" sz="1400" b="1" i="0" u="none" strike="noStrike" kern="1200" cap="none" spc="0" normalizeH="0" baseline="0" noProof="0" dirty="0">
                <a:ln>
                  <a:noFill/>
                </a:ln>
                <a:solidFill>
                  <a:srgbClr val="000000"/>
                </a:solidFill>
                <a:effectLst/>
                <a:uLnTx/>
                <a:uFillTx/>
                <a:latin typeface="+mn-ea"/>
                <a:cs typeface="+mn-cs"/>
              </a:rPr>
              <a:t>TF</a:t>
            </a:r>
            <a:r>
              <a:rPr kumimoji="1" lang="ja-JP" altLang="en-US" sz="1400" b="1" i="0" u="none" strike="noStrike" kern="1200" cap="none" spc="0" normalizeH="0" baseline="0" noProof="0" dirty="0">
                <a:ln>
                  <a:noFill/>
                </a:ln>
                <a:solidFill>
                  <a:srgbClr val="000000"/>
                </a:solidFill>
                <a:effectLst/>
                <a:uLnTx/>
                <a:uFillTx/>
                <a:latin typeface="+mn-ea"/>
                <a:cs typeface="+mn-cs"/>
              </a:rPr>
              <a:t>委員</a:t>
            </a:r>
          </a:p>
        </p:txBody>
      </p:sp>
      <p:sp>
        <p:nvSpPr>
          <p:cNvPr id="39" name="角丸四角形 38"/>
          <p:cNvSpPr/>
          <p:nvPr/>
        </p:nvSpPr>
        <p:spPr>
          <a:xfrm>
            <a:off x="939844" y="4650658"/>
            <a:ext cx="3541433" cy="433551"/>
          </a:xfrm>
          <a:prstGeom prst="round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５．</a:t>
            </a:r>
            <a:r>
              <a:rPr kumimoji="1" lang="en-US" altLang="ja-JP" sz="1400" b="1" i="0" u="none" strike="noStrike" kern="1200" cap="none" spc="0" normalizeH="0" baseline="0" noProof="0" dirty="0">
                <a:ln>
                  <a:noFill/>
                </a:ln>
                <a:solidFill>
                  <a:srgbClr val="000000"/>
                </a:solidFill>
                <a:effectLst/>
                <a:uLnTx/>
                <a:uFillTx/>
                <a:latin typeface="+mn-ea"/>
                <a:cs typeface="+mn-cs"/>
              </a:rPr>
              <a:t>TF</a:t>
            </a:r>
            <a:r>
              <a:rPr kumimoji="1" lang="ja-JP" altLang="en-US" sz="1400" b="1" i="0" u="none" strike="noStrike" kern="1200" cap="none" spc="0" normalizeH="0" baseline="0" noProof="0" dirty="0">
                <a:ln>
                  <a:noFill/>
                </a:ln>
                <a:solidFill>
                  <a:srgbClr val="000000"/>
                </a:solidFill>
                <a:effectLst/>
                <a:uLnTx/>
                <a:uFillTx/>
                <a:latin typeface="+mn-ea"/>
                <a:cs typeface="+mn-cs"/>
              </a:rPr>
              <a:t>当局</a:t>
            </a:r>
          </a:p>
        </p:txBody>
      </p:sp>
      <p:sp>
        <p:nvSpPr>
          <p:cNvPr id="40" name="角丸四角形 39"/>
          <p:cNvSpPr/>
          <p:nvPr/>
        </p:nvSpPr>
        <p:spPr>
          <a:xfrm>
            <a:off x="939844" y="5138496"/>
            <a:ext cx="3541433" cy="433551"/>
          </a:xfrm>
          <a:prstGeom prst="round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６．苦情申し立て、違反</a:t>
            </a:r>
          </a:p>
        </p:txBody>
      </p:sp>
      <p:sp>
        <p:nvSpPr>
          <p:cNvPr id="41" name="角丸四角形 40"/>
          <p:cNvSpPr/>
          <p:nvPr/>
        </p:nvSpPr>
        <p:spPr>
          <a:xfrm>
            <a:off x="939844" y="5626334"/>
            <a:ext cx="3541434" cy="433551"/>
          </a:xfrm>
          <a:prstGeom prst="round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７．規制、民事責任の免除、調査</a:t>
            </a:r>
          </a:p>
        </p:txBody>
      </p:sp>
      <p:sp>
        <p:nvSpPr>
          <p:cNvPr id="42" name="角丸四角形 41"/>
          <p:cNvSpPr/>
          <p:nvPr/>
        </p:nvSpPr>
        <p:spPr>
          <a:xfrm>
            <a:off x="944610" y="2131537"/>
            <a:ext cx="3536667" cy="499146"/>
          </a:xfrm>
          <a:prstGeom prst="roundRect">
            <a:avLst/>
          </a:prstGeom>
          <a:solidFill>
            <a:schemeClr val="accent2">
              <a:lumMod val="90000"/>
              <a:lumOff val="1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n-ea"/>
                <a:cs typeface="+mn-cs"/>
              </a:rPr>
              <a:t>デジタルアイデンティティ・</a:t>
            </a:r>
            <a:endParaRPr kumimoji="1" lang="en-US" altLang="ja-JP" sz="1600" b="1" i="0" u="none" strike="noStrike" kern="1200" cap="none" spc="0" normalizeH="0" baseline="0" noProof="0" dirty="0">
              <a:ln>
                <a:noFill/>
              </a:ln>
              <a:solidFill>
                <a:srgbClr val="FFFFFF"/>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FFFF"/>
                </a:solidFill>
                <a:effectLst/>
                <a:uLnTx/>
                <a:uFillTx/>
                <a:latin typeface="+mn-ea"/>
                <a:cs typeface="+mn-cs"/>
              </a:rPr>
              <a:t>トラストフレームワーク法案</a:t>
            </a:r>
          </a:p>
        </p:txBody>
      </p:sp>
      <p:sp>
        <p:nvSpPr>
          <p:cNvPr id="43" name="角丸四角形 42"/>
          <p:cNvSpPr/>
          <p:nvPr/>
        </p:nvSpPr>
        <p:spPr>
          <a:xfrm>
            <a:off x="944610" y="3679660"/>
            <a:ext cx="3541433" cy="433551"/>
          </a:xfrm>
          <a:prstGeom prst="roundRect">
            <a:avLst/>
          </a:prstGeom>
          <a:solidFill>
            <a:schemeClr val="accent2">
              <a:lumMod val="25000"/>
              <a:lumOff val="75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mn-ea"/>
                <a:cs typeface="+mn-cs"/>
              </a:rPr>
              <a:t>３．</a:t>
            </a:r>
            <a:r>
              <a:rPr kumimoji="1" lang="en-US" altLang="ja-JP" sz="1400" b="1" i="0" u="none" strike="noStrike" kern="1200" cap="none" spc="0" normalizeH="0" baseline="0" noProof="0" dirty="0">
                <a:ln>
                  <a:noFill/>
                </a:ln>
                <a:solidFill>
                  <a:srgbClr val="000000"/>
                </a:solidFill>
                <a:effectLst/>
                <a:uLnTx/>
                <a:uFillTx/>
                <a:latin typeface="+mn-ea"/>
                <a:cs typeface="+mn-cs"/>
              </a:rPr>
              <a:t>TF</a:t>
            </a:r>
            <a:r>
              <a:rPr kumimoji="1" lang="ja-JP" altLang="en-US" sz="1400" b="1" i="0" u="none" strike="noStrike" kern="1200" cap="none" spc="0" normalizeH="0" baseline="0" noProof="0" dirty="0">
                <a:ln>
                  <a:noFill/>
                </a:ln>
                <a:solidFill>
                  <a:srgbClr val="000000"/>
                </a:solidFill>
                <a:effectLst/>
                <a:uLnTx/>
                <a:uFillTx/>
                <a:latin typeface="+mn-ea"/>
                <a:cs typeface="+mn-cs"/>
              </a:rPr>
              <a:t>規則、認定、登録、記録の保持と報告</a:t>
            </a:r>
          </a:p>
        </p:txBody>
      </p:sp>
      <p:sp>
        <p:nvSpPr>
          <p:cNvPr id="44" name="右中かっこ 43"/>
          <p:cNvSpPr/>
          <p:nvPr/>
        </p:nvSpPr>
        <p:spPr>
          <a:xfrm>
            <a:off x="4725174" y="5138495"/>
            <a:ext cx="323658" cy="921389"/>
          </a:xfrm>
          <a:prstGeom prst="rightBrace">
            <a:avLst>
              <a:gd name="adj1" fmla="val 18075"/>
              <a:gd name="adj2" fmla="val 50000"/>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45" name="右中かっこ 44"/>
          <p:cNvSpPr/>
          <p:nvPr/>
        </p:nvSpPr>
        <p:spPr>
          <a:xfrm>
            <a:off x="4743564" y="4162820"/>
            <a:ext cx="323658" cy="921389"/>
          </a:xfrm>
          <a:prstGeom prst="rightBrace">
            <a:avLst>
              <a:gd name="adj1" fmla="val 18075"/>
              <a:gd name="adj2" fmla="val 50000"/>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46" name="右中かっこ 45"/>
          <p:cNvSpPr/>
          <p:nvPr/>
        </p:nvSpPr>
        <p:spPr>
          <a:xfrm>
            <a:off x="4743564" y="3214288"/>
            <a:ext cx="323658" cy="921389"/>
          </a:xfrm>
          <a:prstGeom prst="rightBrace">
            <a:avLst>
              <a:gd name="adj1" fmla="val 18075"/>
              <a:gd name="adj2" fmla="val 50000"/>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mn-ea"/>
              <a:cs typeface="+mn-cs"/>
            </a:endParaRPr>
          </a:p>
        </p:txBody>
      </p:sp>
      <p:sp>
        <p:nvSpPr>
          <p:cNvPr id="47" name="テキスト ボックス 46"/>
          <p:cNvSpPr txBox="1"/>
          <p:nvPr/>
        </p:nvSpPr>
        <p:spPr>
          <a:xfrm>
            <a:off x="5177290" y="4374326"/>
            <a:ext cx="4714105" cy="518207"/>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理事会の設置や、制度の確立・維持を行う当局の権限</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を規定</a:t>
            </a:r>
          </a:p>
        </p:txBody>
      </p:sp>
      <p:sp>
        <p:nvSpPr>
          <p:cNvPr id="48" name="テキスト ボックス 47"/>
          <p:cNvSpPr txBox="1"/>
          <p:nvPr/>
        </p:nvSpPr>
        <p:spPr>
          <a:xfrm>
            <a:off x="5177290" y="5411096"/>
            <a:ext cx="4589682" cy="376186"/>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認定の取り消しや罰則、紛争解決手段について規定</a:t>
            </a:r>
          </a:p>
        </p:txBody>
      </p:sp>
      <p:sp>
        <p:nvSpPr>
          <p:cNvPr id="49" name="テキスト ボックス 48"/>
          <p:cNvSpPr txBox="1"/>
          <p:nvPr/>
        </p:nvSpPr>
        <p:spPr>
          <a:xfrm>
            <a:off x="5177290" y="3313254"/>
            <a:ext cx="4829801" cy="732811"/>
          </a:xfrm>
          <a:prstGeom prst="rect">
            <a:avLst/>
          </a:prstGeom>
          <a:noFill/>
        </p:spPr>
        <p:txBody>
          <a:bodyPr wrap="none" lIns="0" rIns="0" rtlCol="0">
            <a:noAutofit/>
          </a:bodyPr>
          <a:lstStyle/>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デジタル</a:t>
            </a:r>
            <a:r>
              <a:rPr kumimoji="1" lang="en-US" altLang="ja-JP" sz="1400" b="0" i="0" u="none" strike="noStrike" kern="1200" cap="none" spc="0" normalizeH="0" baseline="0" noProof="0" dirty="0">
                <a:ln>
                  <a:noFill/>
                </a:ln>
                <a:solidFill>
                  <a:srgbClr val="000000"/>
                </a:solidFill>
                <a:effectLst/>
                <a:uLnTx/>
                <a:uFillTx/>
                <a:latin typeface="+mn-ea"/>
                <a:cs typeface="+mn-cs"/>
              </a:rPr>
              <a:t>ID</a:t>
            </a:r>
            <a:r>
              <a:rPr kumimoji="1" lang="ja-JP" altLang="en-US" sz="1400" b="0" i="0" u="none" strike="noStrike" kern="1200" cap="none" spc="0" normalizeH="0" baseline="0" noProof="0" dirty="0">
                <a:ln>
                  <a:noFill/>
                </a:ln>
                <a:solidFill>
                  <a:srgbClr val="000000"/>
                </a:solidFill>
                <a:effectLst/>
                <a:uLnTx/>
                <a:uFillTx/>
                <a:latin typeface="+mn-ea"/>
                <a:cs typeface="+mn-cs"/>
              </a:rPr>
              <a:t>サービスの定義や、提供事業、</a:t>
            </a:r>
            <a:r>
              <a:rPr kumimoji="1" lang="en-US" altLang="ja-JP" sz="1400" b="0" i="0" u="none" strike="noStrike" kern="1200" cap="none" spc="0" normalizeH="0" baseline="0" noProof="0" dirty="0">
                <a:ln>
                  <a:noFill/>
                </a:ln>
                <a:solidFill>
                  <a:srgbClr val="000000"/>
                </a:solidFill>
                <a:effectLst/>
                <a:uLnTx/>
                <a:uFillTx/>
                <a:latin typeface="+mn-ea"/>
                <a:cs typeface="+mn-cs"/>
              </a:rPr>
              <a:t>TF</a:t>
            </a:r>
            <a:r>
              <a:rPr kumimoji="1" lang="ja-JP" altLang="en-US" sz="1400" b="0" i="0" u="none" strike="noStrike" kern="1200" cap="none" spc="0" normalizeH="0" baseline="0" noProof="0" dirty="0">
                <a:ln>
                  <a:noFill/>
                </a:ln>
                <a:solidFill>
                  <a:srgbClr val="000000"/>
                </a:solidFill>
                <a:effectLst/>
                <a:uLnTx/>
                <a:uFillTx/>
                <a:latin typeface="+mn-ea"/>
                <a:cs typeface="+mn-cs"/>
              </a:rPr>
              <a:t>プロバイダー</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の認定等に関することを規定</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0" marR="0" lvl="0" indent="0" algn="l" defTabSz="2880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（詳細な要件は規則（</a:t>
            </a:r>
            <a:r>
              <a:rPr kumimoji="1" lang="en-US" altLang="ja-JP" sz="1400" b="0" i="0" u="none" strike="noStrike" kern="1200" cap="none" spc="0" normalizeH="0" baseline="0" noProof="0" dirty="0">
                <a:ln>
                  <a:noFill/>
                </a:ln>
                <a:solidFill>
                  <a:srgbClr val="000000"/>
                </a:solidFill>
                <a:effectLst/>
                <a:uLnTx/>
                <a:uFillTx/>
                <a:latin typeface="+mn-ea"/>
                <a:cs typeface="+mn-cs"/>
              </a:rPr>
              <a:t>regulation</a:t>
            </a:r>
            <a:r>
              <a:rPr kumimoji="1" lang="ja-JP" altLang="en-US" sz="1400" b="0" i="0" u="none" strike="noStrike" kern="1200" cap="none" spc="0" normalizeH="0" baseline="0" noProof="0" dirty="0">
                <a:ln>
                  <a:noFill/>
                </a:ln>
                <a:solidFill>
                  <a:srgbClr val="000000"/>
                </a:solidFill>
                <a:effectLst/>
                <a:uLnTx/>
                <a:uFillTx/>
                <a:latin typeface="+mn-ea"/>
                <a:cs typeface="+mn-cs"/>
              </a:rPr>
              <a:t>）によって定められる）</a:t>
            </a:r>
          </a:p>
        </p:txBody>
      </p:sp>
      <p:sp>
        <p:nvSpPr>
          <p:cNvPr id="26" name="テキスト ボックス 25"/>
          <p:cNvSpPr txBox="1"/>
          <p:nvPr/>
        </p:nvSpPr>
        <p:spPr>
          <a:xfrm>
            <a:off x="1738332" y="1693790"/>
            <a:ext cx="6482451" cy="281940"/>
          </a:xfrm>
          <a:prstGeom prst="rect">
            <a:avLst/>
          </a:prstGeom>
          <a:noFill/>
        </p:spPr>
        <p:txBody>
          <a:bodyPr wrap="square" lIns="0" rIns="0" rtlCol="0">
            <a:noAutofit/>
          </a:bodyPr>
          <a:lstStyle/>
          <a:p>
            <a:pPr lvl="0" algn="ctr" defTabSz="288000">
              <a:defRPr/>
            </a:pPr>
            <a:r>
              <a:rPr lang="ja-JP" altLang="en-US" sz="1600" b="1" u="sng" dirty="0" smtClean="0">
                <a:solidFill>
                  <a:schemeClr val="accent2">
                    <a:lumMod val="75000"/>
                    <a:lumOff val="25000"/>
                  </a:schemeClr>
                </a:solidFill>
                <a:latin typeface="+mn-ea"/>
              </a:rPr>
              <a:t>デジタルアイデンティティ・トラストフレームワーク法案の構成</a:t>
            </a:r>
            <a:endParaRPr lang="ja-JP" altLang="en-US" sz="1600" b="1" u="sng" dirty="0">
              <a:solidFill>
                <a:schemeClr val="accent2">
                  <a:lumMod val="75000"/>
                  <a:lumOff val="25000"/>
                </a:schemeClr>
              </a:solidFill>
              <a:latin typeface="+mn-ea"/>
            </a:endParaRPr>
          </a:p>
        </p:txBody>
      </p:sp>
    </p:spTree>
    <p:extLst>
      <p:ext uri="{BB962C8B-B14F-4D97-AF65-F5344CB8AC3E}">
        <p14:creationId xmlns:p14="http://schemas.microsoft.com/office/powerpoint/2010/main" val="6865277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デジタル</a:t>
            </a:r>
            <a:r>
              <a:rPr lang="en-US" altLang="ja-JP" sz="1800" dirty="0">
                <a:solidFill>
                  <a:schemeClr val="accent2">
                    <a:lumMod val="90000"/>
                    <a:lumOff val="10000"/>
                  </a:schemeClr>
                </a:solidFill>
              </a:rPr>
              <a:t>ID</a:t>
            </a:r>
            <a:r>
              <a:rPr lang="ja-JP" altLang="en-US" sz="1800" dirty="0">
                <a:solidFill>
                  <a:schemeClr val="accent2">
                    <a:lumMod val="90000"/>
                    <a:lumOff val="10000"/>
                  </a:schemeClr>
                </a:solidFill>
              </a:rPr>
              <a:t>システム</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政府はデジタル</a:t>
            </a:r>
            <a:r>
              <a:rPr lang="en-US" altLang="ja-JP" sz="1600" b="1" dirty="0">
                <a:solidFill>
                  <a:srgbClr val="000000"/>
                </a:solidFill>
                <a:latin typeface="+mn-ea"/>
              </a:rPr>
              <a:t>ID</a:t>
            </a:r>
            <a:r>
              <a:rPr lang="ja-JP" altLang="en-US" sz="1600" b="1" dirty="0">
                <a:solidFill>
                  <a:srgbClr val="000000"/>
                </a:solidFill>
                <a:latin typeface="+mn-ea"/>
              </a:rPr>
              <a:t>サービスにおける各ステークホルダー（個人やサービスプロバイダー）の定義、役割、相互作用について示したエコシステムとして、デジタル</a:t>
            </a:r>
            <a:r>
              <a:rPr lang="en-US" altLang="ja-JP" sz="1600" b="1" dirty="0">
                <a:solidFill>
                  <a:srgbClr val="000000"/>
                </a:solidFill>
                <a:latin typeface="+mn-ea"/>
              </a:rPr>
              <a:t>ID</a:t>
            </a:r>
            <a:r>
              <a:rPr lang="ja-JP" altLang="en-US" sz="1600" b="1" dirty="0">
                <a:solidFill>
                  <a:srgbClr val="000000"/>
                </a:solidFill>
                <a:latin typeface="+mn-ea"/>
              </a:rPr>
              <a:t>システムを提案している</a:t>
            </a:r>
            <a:r>
              <a:rPr lang="en-US" altLang="ja-JP" sz="1600" b="1" baseline="30000" dirty="0">
                <a:solidFill>
                  <a:srgbClr val="000000"/>
                </a:solidFill>
                <a:latin typeface="+mn-ea"/>
              </a:rPr>
              <a:t>1</a:t>
            </a:r>
            <a:endParaRPr lang="ja-JP" altLang="en-US" sz="1600" b="1" baseline="30000" dirty="0">
              <a:solidFill>
                <a:srgbClr val="000000"/>
              </a:solidFill>
              <a:latin typeface="+mn-ea"/>
            </a:endParaRPr>
          </a:p>
        </p:txBody>
      </p:sp>
      <p:sp>
        <p:nvSpPr>
          <p:cNvPr id="24" name="正方形/長方形 23"/>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25" name="正方形/長方形 24"/>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pic>
        <p:nvPicPr>
          <p:cNvPr id="26" name="図 25"/>
          <p:cNvPicPr>
            <a:picLocks noChangeAspect="1"/>
          </p:cNvPicPr>
          <p:nvPr/>
        </p:nvPicPr>
        <p:blipFill>
          <a:blip r:embed="rId2"/>
          <a:stretch>
            <a:fillRect/>
          </a:stretch>
        </p:blipFill>
        <p:spPr>
          <a:xfrm>
            <a:off x="2146932" y="1611220"/>
            <a:ext cx="5626665" cy="2961823"/>
          </a:xfrm>
          <a:prstGeom prst="rect">
            <a:avLst/>
          </a:prstGeom>
        </p:spPr>
      </p:pic>
      <p:sp>
        <p:nvSpPr>
          <p:cNvPr id="27" name="テキスト ボックス 26"/>
          <p:cNvSpPr txBox="1"/>
          <p:nvPr/>
        </p:nvSpPr>
        <p:spPr>
          <a:xfrm>
            <a:off x="3233557" y="1328466"/>
            <a:ext cx="3453530" cy="252179"/>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ニュージーランドにおけるデジタル</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n-ea"/>
                <a:cs typeface="+mn-cs"/>
              </a:rPr>
              <a:t>ID</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n-ea"/>
                <a:cs typeface="+mn-cs"/>
              </a:rPr>
              <a:t>システム</a:t>
            </a:r>
          </a:p>
        </p:txBody>
      </p:sp>
      <p:sp>
        <p:nvSpPr>
          <p:cNvPr id="28" name="テキスト ボックス 27"/>
          <p:cNvSpPr txBox="1"/>
          <p:nvPr/>
        </p:nvSpPr>
        <p:spPr>
          <a:xfrm>
            <a:off x="400012" y="4642307"/>
            <a:ext cx="4499292" cy="756000"/>
          </a:xfrm>
          <a:prstGeom prst="rect">
            <a:avLst/>
          </a:prstGeom>
          <a:noFill/>
          <a:ln w="12700">
            <a:solidFill>
              <a:schemeClr val="accent2">
                <a:lumMod val="25000"/>
                <a:lumOff val="75000"/>
              </a:schemeClr>
            </a:solidFill>
          </a:ln>
        </p:spPr>
        <p:txBody>
          <a:bodyPr wrap="square" lIns="0" rIns="0" rtlCol="0" anchor="ctr">
            <a:noAutofit/>
          </a:bodyPr>
          <a:lstStyle/>
          <a:p>
            <a:pPr marL="230400" marR="0" lvl="0" indent="-230400" algn="l" defTabSz="288000" rtl="0" eaLnBrk="1" fontAlgn="auto" latinLnBrk="0" hangingPunct="1">
              <a:lnSpc>
                <a:spcPct val="100000"/>
              </a:lnSpc>
              <a:spcBef>
                <a:spcPts val="0"/>
              </a:spcBef>
              <a:spcAft>
                <a:spcPts val="0"/>
              </a:spcAft>
              <a:buClrTx/>
              <a:buSzTx/>
              <a:buFont typeface="+mj-ea"/>
              <a:buAutoNum type="circleNumDbPlain"/>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サービスプロバイダー（</a:t>
            </a:r>
            <a:r>
              <a:rPr kumimoji="1" lang="en-US" altLang="ja-JP" sz="1200" b="0" i="0" u="none" strike="noStrike" kern="1200" cap="none" spc="0" normalizeH="0" baseline="0" noProof="0" dirty="0">
                <a:ln>
                  <a:noFill/>
                </a:ln>
                <a:solidFill>
                  <a:srgbClr val="000000"/>
                </a:solidFill>
                <a:effectLst/>
                <a:uLnTx/>
                <a:uFillTx/>
                <a:latin typeface="+mn-ea"/>
                <a:cs typeface="+mn-cs"/>
              </a:rPr>
              <a:t>Relying Party</a:t>
            </a:r>
            <a:r>
              <a:rPr kumimoji="1" lang="ja-JP" altLang="en-US" sz="1200" b="0" i="0" u="none" strike="noStrike" kern="1200" cap="none" spc="0" normalizeH="0" baseline="0" noProof="0" dirty="0">
                <a:ln>
                  <a:noFill/>
                </a:ln>
                <a:solidFill>
                  <a:srgbClr val="000000"/>
                </a:solidFill>
                <a:effectLst/>
                <a:uLnTx/>
                <a:uFillTx/>
                <a:latin typeface="+mn-ea"/>
                <a:cs typeface="+mn-cs"/>
              </a:rPr>
              <a:t>）はユーザーがサービス利用するための要件（特定の情報）をユーザーに伝える。ユーザーは自身の情報を（安全な方法で）共有されることをサービスプロバイダーに許可する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29" name="テキスト ボックス 28"/>
          <p:cNvSpPr txBox="1"/>
          <p:nvPr/>
        </p:nvSpPr>
        <p:spPr>
          <a:xfrm>
            <a:off x="400012" y="5505671"/>
            <a:ext cx="4499292" cy="756000"/>
          </a:xfrm>
          <a:prstGeom prst="rect">
            <a:avLst/>
          </a:prstGeom>
          <a:noFill/>
          <a:ln w="12700">
            <a:solidFill>
              <a:schemeClr val="accent2">
                <a:lumMod val="25000"/>
                <a:lumOff val="75000"/>
              </a:schemeClr>
            </a:solidFill>
          </a:ln>
        </p:spPr>
        <p:txBody>
          <a:bodyPr wrap="square" lIns="0" rIns="0" rtlCol="0" anchor="ctr">
            <a:noAutofit/>
          </a:bodyPr>
          <a:lstStyle/>
          <a:p>
            <a:pPr marL="228600" marR="0" lvl="0" indent="-228600" algn="l" defTabSz="288000" rtl="0" eaLnBrk="1" fontAlgn="auto" latinLnBrk="0" hangingPunct="1">
              <a:lnSpc>
                <a:spcPct val="100000"/>
              </a:lnSpc>
              <a:spcBef>
                <a:spcPts val="0"/>
              </a:spcBef>
              <a:spcAft>
                <a:spcPts val="0"/>
              </a:spcAft>
              <a:buClrTx/>
              <a:buSzTx/>
              <a:buFont typeface="+mj-ea"/>
              <a:buAutoNum type="circleNumDbPlain" startAt="2"/>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ユーザーの情報を保持する情報提供者（</a:t>
            </a:r>
            <a:r>
              <a:rPr kumimoji="1" lang="en-US" altLang="ja-JP" sz="1200" b="0" i="0" u="none" strike="noStrike" kern="1200" cap="none" spc="0" normalizeH="0" baseline="0" noProof="0" dirty="0">
                <a:ln>
                  <a:noFill/>
                </a:ln>
                <a:solidFill>
                  <a:srgbClr val="000000"/>
                </a:solidFill>
                <a:effectLst/>
                <a:uLnTx/>
                <a:uFillTx/>
                <a:latin typeface="+mn-ea"/>
                <a:cs typeface="+mn-cs"/>
              </a:rPr>
              <a:t>information providers</a:t>
            </a:r>
            <a:r>
              <a:rPr kumimoji="1" lang="ja-JP" altLang="en-US" sz="1200" b="0" i="0" u="none" strike="noStrike" kern="1200" cap="none" spc="0" normalizeH="0" baseline="0" noProof="0" dirty="0">
                <a:ln>
                  <a:noFill/>
                </a:ln>
                <a:solidFill>
                  <a:srgbClr val="000000"/>
                </a:solidFill>
                <a:effectLst/>
                <a:uLnTx/>
                <a:uFillTx/>
                <a:latin typeface="+mn-ea"/>
                <a:cs typeface="+mn-cs"/>
              </a:rPr>
              <a:t>）（政府、銀行、個人、電力会社など）がユーザーに情報を提供する</a:t>
            </a:r>
          </a:p>
        </p:txBody>
      </p:sp>
      <p:sp>
        <p:nvSpPr>
          <p:cNvPr id="30" name="テキスト ボックス 29"/>
          <p:cNvSpPr txBox="1"/>
          <p:nvPr/>
        </p:nvSpPr>
        <p:spPr>
          <a:xfrm>
            <a:off x="5000486" y="4642307"/>
            <a:ext cx="4499292" cy="756000"/>
          </a:xfrm>
          <a:prstGeom prst="rect">
            <a:avLst/>
          </a:prstGeom>
          <a:noFill/>
          <a:ln w="12700">
            <a:solidFill>
              <a:schemeClr val="accent2">
                <a:lumMod val="25000"/>
                <a:lumOff val="75000"/>
              </a:schemeClr>
            </a:solidFill>
          </a:ln>
        </p:spPr>
        <p:txBody>
          <a:bodyPr wrap="square" lIns="0" rIns="0" rtlCol="0" anchor="ctr">
            <a:noAutofit/>
          </a:bodyPr>
          <a:lstStyle/>
          <a:p>
            <a:pPr marL="230400" marR="0" lvl="0" indent="-230400" algn="l" defTabSz="288000" rtl="0" eaLnBrk="1" fontAlgn="auto" latinLnBrk="0" hangingPunct="1">
              <a:lnSpc>
                <a:spcPct val="100000"/>
              </a:lnSpc>
              <a:spcBef>
                <a:spcPts val="0"/>
              </a:spcBef>
              <a:spcAft>
                <a:spcPts val="0"/>
              </a:spcAft>
              <a:buClrTx/>
              <a:buSzTx/>
              <a:buFont typeface="+mj-ea"/>
              <a:buAutoNum type="circleNumDbPlain" startAt="3"/>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各インフラストラクチャプロバイダーが連携し、バインディング（情報と個人（</a:t>
            </a:r>
            <a:r>
              <a:rPr kumimoji="1" lang="en-US" altLang="ja-JP" sz="1200" b="0" i="0" u="none" strike="noStrike" kern="1200" cap="none" spc="0" normalizeH="0" baseline="0" noProof="0" dirty="0">
                <a:ln>
                  <a:noFill/>
                </a:ln>
                <a:solidFill>
                  <a:srgbClr val="000000"/>
                </a:solidFill>
                <a:effectLst/>
                <a:uLnTx/>
                <a:uFillTx/>
                <a:latin typeface="+mn-ea"/>
                <a:cs typeface="+mn-cs"/>
              </a:rPr>
              <a:t>ID</a:t>
            </a:r>
            <a:r>
              <a:rPr kumimoji="1" lang="ja-JP" altLang="en-US" sz="1200" b="0" i="0" u="none" strike="noStrike" kern="1200" cap="none" spc="0" normalizeH="0" baseline="0" noProof="0" dirty="0">
                <a:ln>
                  <a:noFill/>
                </a:ln>
                <a:solidFill>
                  <a:srgbClr val="000000"/>
                </a:solidFill>
                <a:effectLst/>
                <a:uLnTx/>
                <a:uFillTx/>
                <a:latin typeface="+mn-ea"/>
                <a:cs typeface="+mn-cs"/>
              </a:rPr>
              <a:t>）の紐づけ）、認証プロセスを通じて、ユーザーが安全かつ確実に、情報の要求とシェアを可能にする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31" name="テキスト ボックス 30"/>
          <p:cNvSpPr txBox="1"/>
          <p:nvPr/>
        </p:nvSpPr>
        <p:spPr>
          <a:xfrm>
            <a:off x="5000486" y="5505671"/>
            <a:ext cx="4499292" cy="756000"/>
          </a:xfrm>
          <a:prstGeom prst="rect">
            <a:avLst/>
          </a:prstGeom>
          <a:noFill/>
          <a:ln w="12700">
            <a:solidFill>
              <a:schemeClr val="accent2">
                <a:lumMod val="25000"/>
                <a:lumOff val="75000"/>
              </a:schemeClr>
            </a:solidFill>
          </a:ln>
        </p:spPr>
        <p:txBody>
          <a:bodyPr wrap="square" lIns="0" rIns="0" rtlCol="0" anchor="ctr">
            <a:noAutofit/>
          </a:bodyPr>
          <a:lstStyle/>
          <a:p>
            <a:pPr marL="230400" marR="0" lvl="0" indent="-230400" algn="l" defTabSz="288000" rtl="0" eaLnBrk="1" fontAlgn="auto" latinLnBrk="0" hangingPunct="1">
              <a:lnSpc>
                <a:spcPct val="100000"/>
              </a:lnSpc>
              <a:spcBef>
                <a:spcPts val="0"/>
              </a:spcBef>
              <a:spcAft>
                <a:spcPts val="0"/>
              </a:spcAft>
              <a:buClrTx/>
              <a:buSzTx/>
              <a:buFont typeface="+mj-ea"/>
              <a:buAutoNum type="circleNumDbPlain" startAt="4"/>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ファシリテーションプロバイダーにより、ユーザーが資格情報（クレデンシャル）をサービス事業者に共有し、サービスにアクセスすることや、トランザクションの完了作業を支援する</a:t>
            </a:r>
            <a:endParaRPr kumimoji="1" lang="en-US" altLang="ja-JP" sz="1200" b="0" i="0" u="none" strike="noStrike" kern="1200" cap="none" spc="0" normalizeH="0" baseline="0" noProof="0" dirty="0">
              <a:ln>
                <a:noFill/>
              </a:ln>
              <a:solidFill>
                <a:srgbClr val="000000"/>
              </a:solidFill>
              <a:effectLst/>
              <a:uLnTx/>
              <a:uFillTx/>
              <a:latin typeface="+mn-ea"/>
              <a:cs typeface="+mn-cs"/>
            </a:endParaRPr>
          </a:p>
        </p:txBody>
      </p:sp>
      <p:sp>
        <p:nvSpPr>
          <p:cNvPr id="33" name="テキスト ボックス 32"/>
          <p:cNvSpPr txBox="1"/>
          <p:nvPr/>
        </p:nvSpPr>
        <p:spPr>
          <a:xfrm>
            <a:off x="331788" y="6331695"/>
            <a:ext cx="9059423" cy="331931"/>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r>
              <a:rPr kumimoji="1" lang="en-US" altLang="ja-JP" sz="900" b="0" i="0" u="none" strike="noStrike" kern="1200" cap="none" spc="0" normalizeH="0" baseline="0" noProof="0" dirty="0">
                <a:ln>
                  <a:noFill/>
                </a:ln>
                <a:solidFill>
                  <a:srgbClr val="000000"/>
                </a:solidFill>
                <a:effectLst/>
                <a:uLnTx/>
                <a:uFillTx/>
                <a:latin typeface="+mn-ea"/>
                <a:cs typeface="+mn-cs"/>
              </a:rPr>
              <a:t>) </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https://www.digital.govt.nz/digital-government/programmes-and-projects/digital-identity-programme/digital-identity-system/</a:t>
            </a:r>
          </a:p>
        </p:txBody>
      </p:sp>
    </p:spTree>
    <p:extLst>
      <p:ext uri="{BB962C8B-B14F-4D97-AF65-F5344CB8AC3E}">
        <p14:creationId xmlns:p14="http://schemas.microsoft.com/office/powerpoint/2010/main" val="16779469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b="1" spc="0" dirty="0">
                <a:solidFill>
                  <a:schemeClr val="accent2">
                    <a:lumMod val="90000"/>
                    <a:lumOff val="10000"/>
                  </a:schemeClr>
                </a:solidFill>
              </a:rPr>
              <a:t>政府提供の</a:t>
            </a:r>
            <a:r>
              <a:rPr lang="ja-JP" altLang="en-US" sz="1800" dirty="0">
                <a:solidFill>
                  <a:schemeClr val="accent2">
                    <a:lumMod val="90000"/>
                    <a:lumOff val="10000"/>
                  </a:schemeClr>
                </a:solidFill>
              </a:rPr>
              <a:t>デジタル</a:t>
            </a:r>
            <a:r>
              <a:rPr lang="en-US" altLang="ja-JP" sz="1800" dirty="0">
                <a:solidFill>
                  <a:schemeClr val="accent2">
                    <a:lumMod val="90000"/>
                    <a:lumOff val="10000"/>
                  </a:schemeClr>
                </a:solidFill>
              </a:rPr>
              <a:t>ID</a:t>
            </a:r>
            <a:r>
              <a:rPr lang="ja-JP" altLang="en-US" sz="1800" dirty="0">
                <a:solidFill>
                  <a:schemeClr val="accent2">
                    <a:lumMod val="90000"/>
                    <a:lumOff val="10000"/>
                  </a:schemeClr>
                </a:solidFill>
              </a:rPr>
              <a:t>サービス</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801115"/>
          </a:xfrm>
          <a:prstGeom prst="rect">
            <a:avLst/>
          </a:prstGeom>
          <a:noFill/>
        </p:spPr>
        <p:txBody>
          <a:bodyPr wrap="square" lIns="0" rIns="0" rtlCol="0">
            <a:noAutofit/>
          </a:bodyPr>
          <a:lstStyle/>
          <a:p>
            <a:pPr lvl="0" defTabSz="288000">
              <a:defRPr/>
            </a:pPr>
            <a:r>
              <a:rPr lang="ja-JP" altLang="en-US" sz="1600" b="1" dirty="0">
                <a:solidFill>
                  <a:srgbClr val="000000"/>
                </a:solidFill>
                <a:latin typeface="+mn-ea"/>
              </a:rPr>
              <a:t>ニュージーランドの政府機関の提供する</a:t>
            </a:r>
            <a:r>
              <a:rPr lang="en-US" altLang="ja-JP" sz="1600" b="1" dirty="0">
                <a:solidFill>
                  <a:srgbClr val="000000"/>
                </a:solidFill>
                <a:latin typeface="+mn-ea"/>
              </a:rPr>
              <a:t>ID</a:t>
            </a:r>
            <a:r>
              <a:rPr lang="ja-JP" altLang="en-US" sz="1600" b="1" dirty="0">
                <a:solidFill>
                  <a:srgbClr val="000000"/>
                </a:solidFill>
                <a:latin typeface="+mn-ea"/>
              </a:rPr>
              <a:t>サービスとしては、内務省の提供する</a:t>
            </a:r>
            <a:r>
              <a:rPr lang="en-US" altLang="ja-JP" sz="1600" b="1" dirty="0" err="1">
                <a:solidFill>
                  <a:srgbClr val="000000"/>
                </a:solidFill>
                <a:latin typeface="+mn-ea"/>
              </a:rPr>
              <a:t>RealMe</a:t>
            </a:r>
            <a:r>
              <a:rPr lang="ja-JP" altLang="en-US" sz="1600" b="1" dirty="0" err="1">
                <a:solidFill>
                  <a:srgbClr val="000000"/>
                </a:solidFill>
                <a:latin typeface="+mn-ea"/>
              </a:rPr>
              <a:t>、</a:t>
            </a:r>
            <a:r>
              <a:rPr lang="en-US" altLang="ja-JP" sz="1600" b="1" dirty="0">
                <a:solidFill>
                  <a:srgbClr val="000000"/>
                </a:solidFill>
                <a:latin typeface="+mn-ea"/>
              </a:rPr>
              <a:t>Identity Check</a:t>
            </a:r>
            <a:r>
              <a:rPr lang="ja-JP" altLang="en-US" sz="1600" b="1" dirty="0">
                <a:solidFill>
                  <a:srgbClr val="000000"/>
                </a:solidFill>
                <a:latin typeface="+mn-ea"/>
              </a:rPr>
              <a:t>があり、連携する行政・民間のサービスでログイン及び本人認証、</a:t>
            </a:r>
            <a:r>
              <a:rPr lang="en-US" altLang="ja-JP" sz="1600" b="1" dirty="0">
                <a:solidFill>
                  <a:srgbClr val="000000"/>
                </a:solidFill>
                <a:latin typeface="+mn-ea"/>
              </a:rPr>
              <a:t>ID</a:t>
            </a:r>
            <a:r>
              <a:rPr lang="ja-JP" altLang="en-US" sz="1600" b="1" dirty="0">
                <a:solidFill>
                  <a:srgbClr val="000000"/>
                </a:solidFill>
                <a:latin typeface="+mn-ea"/>
              </a:rPr>
              <a:t>情報の検証に使用されている</a:t>
            </a:r>
          </a:p>
        </p:txBody>
      </p:sp>
      <p:sp>
        <p:nvSpPr>
          <p:cNvPr id="24" name="正方形/長方形 23"/>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25" name="正方形/長方形 24"/>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4" name="正方形/長方形 13"/>
          <p:cNvSpPr/>
          <p:nvPr/>
        </p:nvSpPr>
        <p:spPr>
          <a:xfrm>
            <a:off x="331490" y="6235784"/>
            <a:ext cx="9716400" cy="507831"/>
          </a:xfrm>
          <a:prstGeom prst="rect">
            <a:avLst/>
          </a:prstGeom>
        </p:spPr>
        <p:txBody>
          <a:bodyPr wrap="square">
            <a:spAutoFit/>
          </a:bodyPr>
          <a:lstStyle/>
          <a:p>
            <a:pPr lvl="0">
              <a:defRPr/>
            </a:pPr>
            <a:r>
              <a:rPr kumimoji="1" lang="ja-JP" altLang="en-US" sz="900" b="0" i="0" u="none" strike="noStrike" kern="1200" cap="none" spc="0" normalizeH="0" baseline="0" noProof="0" dirty="0">
                <a:ln>
                  <a:noFill/>
                </a:ln>
                <a:solidFill>
                  <a:srgbClr val="000000"/>
                </a:solidFill>
                <a:effectLst/>
                <a:uLnTx/>
                <a:uFillTx/>
                <a:latin typeface="+mn-ea"/>
              </a:rPr>
              <a:t>出所）</a:t>
            </a:r>
            <a:endParaRPr kumimoji="1" lang="en-US" altLang="ja-JP" sz="900" b="0" i="0" u="none" strike="noStrike" kern="1200" cap="none" spc="0" normalizeH="0" baseline="0" noProof="0" dirty="0">
              <a:ln>
                <a:noFill/>
              </a:ln>
              <a:solidFill>
                <a:srgbClr val="000000"/>
              </a:solidFill>
              <a:effectLst/>
              <a:uLnTx/>
              <a:uFillTx/>
              <a:latin typeface="+mn-ea"/>
            </a:endParaRPr>
          </a:p>
          <a:p>
            <a:pPr>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https://www.realme.govt.nz/privacy/identity-verification-service-privacy-statement/</a:t>
            </a:r>
            <a:r>
              <a:rPr kumimoji="1" lang="en-US" altLang="ja-JP" sz="900" b="0" i="0" u="none" strike="noStrike" kern="1200" cap="none" spc="0" normalizeH="0" baseline="0" noProof="0" dirty="0">
                <a:ln>
                  <a:noFill/>
                </a:ln>
                <a:solidFill>
                  <a:srgbClr val="000000"/>
                </a:solidFill>
                <a:effectLst/>
                <a:uLnTx/>
                <a:uFillTx/>
                <a:latin typeface="+mn-ea"/>
              </a:rPr>
              <a:t> </a:t>
            </a:r>
            <a:br>
              <a:rPr kumimoji="1" lang="en-US" altLang="ja-JP" sz="900" b="0" i="0" u="none" strike="noStrike" kern="1200" cap="none" spc="0" normalizeH="0" baseline="0" noProof="0" dirty="0">
                <a:ln>
                  <a:noFill/>
                </a:ln>
                <a:solidFill>
                  <a:srgbClr val="000000"/>
                </a:solidFill>
                <a:effectLst/>
                <a:uLnTx/>
                <a:uFillTx/>
                <a:latin typeface="+mn-ea"/>
              </a:rPr>
            </a:br>
            <a:r>
              <a:rPr kumimoji="1" lang="en-US" altLang="ja-JP" sz="900" b="0" i="0" u="none" strike="noStrike" kern="1200" cap="none" spc="0" normalizeH="0" baseline="0" noProof="0" dirty="0">
                <a:ln>
                  <a:noFill/>
                </a:ln>
                <a:solidFill>
                  <a:srgbClr val="000000"/>
                </a:solidFill>
                <a:effectLst/>
                <a:uLnTx/>
                <a:uFillTx/>
                <a:latin typeface="+mn-ea"/>
              </a:rPr>
              <a:t>2</a:t>
            </a:r>
            <a:r>
              <a:rPr kumimoji="1" lang="ja-JP" altLang="en-US" sz="900" b="0" i="0" u="none" strike="noStrike" kern="1200" cap="none" spc="0" normalizeH="0" baseline="0" noProof="0" dirty="0">
                <a:ln>
                  <a:noFill/>
                </a:ln>
                <a:solidFill>
                  <a:srgbClr val="000000"/>
                </a:solidFill>
                <a:effectLst/>
                <a:uLnTx/>
                <a:uFillTx/>
                <a:latin typeface="+mn-ea"/>
              </a:rPr>
              <a:t>　</a:t>
            </a:r>
            <a:r>
              <a:rPr lang="en-US" altLang="ja-JP" sz="900" dirty="0">
                <a:solidFill>
                  <a:srgbClr val="000000"/>
                </a:solidFill>
                <a:latin typeface="+mn-ea"/>
              </a:rPr>
              <a:t>https://www.dia.govt.nz/identity-check</a:t>
            </a:r>
            <a:endParaRPr kumimoji="1" lang="en-US" altLang="ja-JP" sz="900" b="0" i="0" u="none" strike="noStrike" kern="1200" cap="none" spc="0" normalizeH="0" baseline="0" noProof="0" dirty="0">
              <a:ln>
                <a:noFill/>
              </a:ln>
              <a:solidFill>
                <a:srgbClr val="000000"/>
              </a:solidFill>
              <a:effectLst/>
              <a:uLnTx/>
              <a:uFillTx/>
              <a:latin typeface="+mn-ea"/>
            </a:endParaRPr>
          </a:p>
        </p:txBody>
      </p:sp>
      <p:sp>
        <p:nvSpPr>
          <p:cNvPr id="15" name="正方形/長方形 14"/>
          <p:cNvSpPr/>
          <p:nvPr/>
        </p:nvSpPr>
        <p:spPr>
          <a:xfrm>
            <a:off x="331788" y="1776332"/>
            <a:ext cx="9242723" cy="2972132"/>
          </a:xfrm>
          <a:prstGeom prst="rect">
            <a:avLst/>
          </a:prstGeom>
          <a:noFill/>
          <a:ln>
            <a:solidFill>
              <a:schemeClr val="accent2">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mn-ea"/>
              <a:cs typeface="+mn-cs"/>
            </a:endParaRPr>
          </a:p>
        </p:txBody>
      </p:sp>
      <p:sp>
        <p:nvSpPr>
          <p:cNvPr id="16" name="正方形/長方形 15"/>
          <p:cNvSpPr/>
          <p:nvPr/>
        </p:nvSpPr>
        <p:spPr>
          <a:xfrm>
            <a:off x="457197" y="3005898"/>
            <a:ext cx="9033641" cy="1561570"/>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400" b="0" i="0" u="none" strike="noStrike" kern="1200" cap="none" spc="0" normalizeH="0" baseline="0" noProof="0" dirty="0">
              <a:ln>
                <a:noFill/>
              </a:ln>
              <a:solidFill>
                <a:srgbClr val="000000"/>
              </a:solidFill>
              <a:effectLst/>
              <a:uLnTx/>
              <a:uFillTx/>
              <a:latin typeface="+mn-ea"/>
              <a:cs typeface="+mn-cs"/>
            </a:endParaRPr>
          </a:p>
        </p:txBody>
      </p:sp>
      <p:sp>
        <p:nvSpPr>
          <p:cNvPr id="17" name="正方形/長方形 16"/>
          <p:cNvSpPr/>
          <p:nvPr/>
        </p:nvSpPr>
        <p:spPr>
          <a:xfrm>
            <a:off x="331788" y="2028331"/>
            <a:ext cx="9242425" cy="2843214"/>
          </a:xfrm>
          <a:prstGeom prst="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r>
              <a:rPr kumimoji="1" lang="en-US" altLang="ja-JP" sz="1600" b="1" i="0" u="sng" strike="noStrike" kern="1200" cap="none" spc="0" normalizeH="0" baseline="0" noProof="0" dirty="0">
                <a:ln>
                  <a:noFill/>
                </a:ln>
                <a:solidFill>
                  <a:srgbClr val="000000"/>
                </a:solidFill>
                <a:effectLst/>
                <a:uLnTx/>
                <a:uFillTx/>
                <a:latin typeface="+mn-ea"/>
              </a:rPr>
              <a:t>RealMe</a:t>
            </a:r>
            <a:r>
              <a:rPr kumimoji="1" lang="en-US" altLang="ja-JP" sz="1400" b="1" i="0" strike="noStrike" kern="1200" cap="none" spc="0" normalizeH="0" baseline="30000" noProof="0" dirty="0">
                <a:ln>
                  <a:noFill/>
                </a:ln>
                <a:solidFill>
                  <a:srgbClr val="000000"/>
                </a:solidFill>
                <a:effectLst/>
                <a:uLnTx/>
                <a:uFillTx/>
                <a:latin typeface="+mn-ea"/>
              </a:rPr>
              <a:t>1</a:t>
            </a:r>
            <a:endParaRPr kumimoji="1" lang="en-US" altLang="ja-JP" sz="1400" b="1" i="0" strike="noStrike" kern="1200" cap="none" spc="0" normalizeH="0" baseline="30000" noProof="0" dirty="0">
              <a:ln>
                <a:noFill/>
              </a:ln>
              <a:solidFill>
                <a:srgbClr val="FF0000"/>
              </a:solidFill>
              <a:effectLst/>
              <a:uLnTx/>
              <a:uFillTx/>
              <a:latin typeface="+mn-ea"/>
            </a:endParaRPr>
          </a:p>
          <a:p>
            <a:pPr marL="285750" lvl="0" indent="-285750">
              <a:buFont typeface="Arial" panose="020B0604020202020204" pitchFamily="34" charset="0"/>
              <a:buChar char="•"/>
            </a:pPr>
            <a:r>
              <a:rPr lang="ja-JP" altLang="en-US" sz="1400" dirty="0">
                <a:solidFill>
                  <a:srgbClr val="000000"/>
                </a:solidFill>
                <a:latin typeface="+mn-ea"/>
              </a:rPr>
              <a:t>ニュージーランド内務省（</a:t>
            </a:r>
            <a:r>
              <a:rPr lang="en-US" altLang="ja-JP" sz="1400" dirty="0">
                <a:solidFill>
                  <a:srgbClr val="000000"/>
                </a:solidFill>
                <a:latin typeface="+mn-ea"/>
              </a:rPr>
              <a:t>DIA</a:t>
            </a:r>
            <a:r>
              <a:rPr lang="ja-JP" altLang="en-US" sz="1400" dirty="0">
                <a:solidFill>
                  <a:srgbClr val="000000"/>
                </a:solidFill>
                <a:latin typeface="+mn-ea"/>
              </a:rPr>
              <a:t>）の提供するデジタル</a:t>
            </a:r>
            <a:r>
              <a:rPr lang="en-US" altLang="ja-JP" sz="1400" dirty="0">
                <a:solidFill>
                  <a:srgbClr val="000000"/>
                </a:solidFill>
                <a:latin typeface="+mn-ea"/>
              </a:rPr>
              <a:t>ID</a:t>
            </a:r>
            <a:r>
              <a:rPr lang="ja-JP" altLang="en-US" sz="1400" dirty="0">
                <a:solidFill>
                  <a:srgbClr val="000000"/>
                </a:solidFill>
                <a:latin typeface="+mn-ea"/>
              </a:rPr>
              <a:t>サービスであり、</a:t>
            </a:r>
            <a:r>
              <a:rPr lang="en-US" altLang="ja-JP" sz="1400" dirty="0">
                <a:solidFill>
                  <a:srgbClr val="000000"/>
                </a:solidFill>
                <a:latin typeface="+mn-ea"/>
              </a:rPr>
              <a:t>2011</a:t>
            </a:r>
            <a:r>
              <a:rPr lang="ja-JP" altLang="en-US" sz="1400" dirty="0">
                <a:solidFill>
                  <a:srgbClr val="000000"/>
                </a:solidFill>
                <a:latin typeface="+mn-ea"/>
              </a:rPr>
              <a:t>年から稼働している。</a:t>
            </a:r>
            <a:endParaRPr lang="en-US" altLang="ja-JP" sz="1400" dirty="0">
              <a:solidFill>
                <a:srgbClr val="000000"/>
              </a:solidFill>
              <a:latin typeface="+mn-ea"/>
            </a:endParaRPr>
          </a:p>
          <a:p>
            <a:pPr marL="285750" lvl="0" indent="-285750">
              <a:buFont typeface="Arial" panose="020B0604020202020204" pitchFamily="34" charset="0"/>
              <a:buChar char="•"/>
            </a:pPr>
            <a:r>
              <a:rPr lang="ja-JP" altLang="en-US" sz="1400" dirty="0">
                <a:solidFill>
                  <a:srgbClr val="000000"/>
                </a:solidFill>
                <a:latin typeface="+mn-ea"/>
              </a:rPr>
              <a:t>提供サービスは、単一のアカウントを作成することで、複数の公共サービスへのログインを可能にする</a:t>
            </a:r>
            <a:r>
              <a:rPr lang="en-US" altLang="ja-JP" sz="1400" dirty="0" err="1">
                <a:solidFill>
                  <a:srgbClr val="000000"/>
                </a:solidFill>
                <a:latin typeface="+mn-ea"/>
              </a:rPr>
              <a:t>RealMe</a:t>
            </a:r>
            <a:r>
              <a:rPr lang="en-US" altLang="ja-JP" sz="1400" dirty="0">
                <a:solidFill>
                  <a:srgbClr val="000000"/>
                </a:solidFill>
                <a:latin typeface="+mn-ea"/>
              </a:rPr>
              <a:t> Login</a:t>
            </a:r>
            <a:r>
              <a:rPr lang="ja-JP" altLang="en-US" sz="1400" dirty="0">
                <a:solidFill>
                  <a:srgbClr val="000000"/>
                </a:solidFill>
                <a:latin typeface="+mn-ea"/>
              </a:rPr>
              <a:t>と、政府のデータベースと照合された検証済みのデジタル</a:t>
            </a:r>
            <a:r>
              <a:rPr lang="en-US" altLang="ja-JP" sz="1400" dirty="0">
                <a:solidFill>
                  <a:srgbClr val="000000"/>
                </a:solidFill>
                <a:latin typeface="+mn-ea"/>
              </a:rPr>
              <a:t>ID</a:t>
            </a:r>
            <a:r>
              <a:rPr lang="ja-JP" altLang="en-US" sz="1400" dirty="0">
                <a:solidFill>
                  <a:srgbClr val="000000"/>
                </a:solidFill>
                <a:latin typeface="+mn-ea"/>
              </a:rPr>
              <a:t>を作成する</a:t>
            </a:r>
            <a:r>
              <a:rPr lang="en-US" altLang="ja-JP" sz="1400" dirty="0" err="1">
                <a:solidFill>
                  <a:srgbClr val="000000"/>
                </a:solidFill>
                <a:latin typeface="+mn-ea"/>
              </a:rPr>
              <a:t>RealMe</a:t>
            </a:r>
            <a:r>
              <a:rPr lang="en-US" altLang="ja-JP" sz="1400" dirty="0">
                <a:solidFill>
                  <a:srgbClr val="000000"/>
                </a:solidFill>
                <a:latin typeface="+mn-ea"/>
              </a:rPr>
              <a:t> Verified</a:t>
            </a:r>
            <a:r>
              <a:rPr lang="ja-JP" altLang="en-US" sz="1400" dirty="0">
                <a:solidFill>
                  <a:srgbClr val="000000"/>
                </a:solidFill>
                <a:latin typeface="+mn-ea"/>
              </a:rPr>
              <a:t>の二つに分かれている</a:t>
            </a:r>
            <a:endParaRPr lang="en-US" altLang="ja-JP" sz="1400" dirty="0">
              <a:solidFill>
                <a:srgbClr val="000000"/>
              </a:solidFill>
              <a:latin typeface="+mn-ea"/>
            </a:endParaRPr>
          </a:p>
          <a:p>
            <a:pPr marL="285750" lvl="0" indent="-285750">
              <a:buFont typeface="Arial" panose="020B0604020202020204" pitchFamily="34" charset="0"/>
              <a:buChar char="•"/>
            </a:pPr>
            <a:endParaRPr kumimoji="1" lang="en-US" altLang="ja-JP" sz="1400" b="0" i="0" u="none" strike="noStrike" kern="1200" cap="none" spc="0" normalizeH="0" baseline="0" noProof="0" dirty="0">
              <a:ln>
                <a:noFill/>
              </a:ln>
              <a:solidFill>
                <a:srgbClr val="000000"/>
              </a:solidFill>
              <a:effectLst/>
              <a:uLnTx/>
              <a:uFillTx/>
              <a:latin typeface="+mn-ea"/>
            </a:endParaRPr>
          </a:p>
          <a:p>
            <a:pPr lvl="0"/>
            <a:r>
              <a:rPr kumimoji="1" lang="en-US" altLang="ja-JP" sz="1600" b="1" i="0" u="sng" strike="noStrike" kern="1200" cap="none" spc="0" normalizeH="0" baseline="0" noProof="0" dirty="0">
                <a:ln>
                  <a:noFill/>
                </a:ln>
                <a:solidFill>
                  <a:srgbClr val="000000"/>
                </a:solidFill>
                <a:effectLst/>
                <a:uLnTx/>
                <a:uFillTx/>
                <a:latin typeface="+mn-ea"/>
              </a:rPr>
              <a:t>Identity</a:t>
            </a:r>
            <a:r>
              <a:rPr kumimoji="1" lang="ja-JP" altLang="en-US" sz="1600" b="1" i="0" u="sng" strike="noStrike" kern="1200" cap="none" spc="0" normalizeH="0" baseline="0" noProof="0" dirty="0">
                <a:ln>
                  <a:noFill/>
                </a:ln>
                <a:solidFill>
                  <a:srgbClr val="000000"/>
                </a:solidFill>
                <a:effectLst/>
                <a:uLnTx/>
                <a:uFillTx/>
                <a:latin typeface="+mn-ea"/>
              </a:rPr>
              <a:t>　</a:t>
            </a:r>
            <a:r>
              <a:rPr kumimoji="1" lang="en-US" altLang="ja-JP" sz="1600" b="1" i="0" u="sng" strike="noStrike" kern="1200" cap="none" spc="0" normalizeH="0" baseline="0" noProof="0" dirty="0">
                <a:ln>
                  <a:noFill/>
                </a:ln>
                <a:solidFill>
                  <a:srgbClr val="000000"/>
                </a:solidFill>
                <a:effectLst/>
                <a:uLnTx/>
                <a:uFillTx/>
                <a:latin typeface="+mn-ea"/>
              </a:rPr>
              <a:t>Check</a:t>
            </a:r>
            <a:r>
              <a:rPr kumimoji="1" lang="en-US" altLang="ja-JP" sz="1400" b="1" i="0" strike="noStrike" kern="1200" cap="none" spc="0" normalizeH="0" baseline="30000" noProof="0" dirty="0">
                <a:ln>
                  <a:noFill/>
                </a:ln>
                <a:solidFill>
                  <a:srgbClr val="000000"/>
                </a:solidFill>
                <a:effectLst/>
                <a:uLnTx/>
                <a:uFillTx/>
                <a:latin typeface="+mn-ea"/>
              </a:rPr>
              <a:t>2</a:t>
            </a:r>
          </a:p>
          <a:p>
            <a:pPr marL="285750" lvl="0" indent="-285750">
              <a:buFont typeface="Arial" panose="020B0604020202020204" pitchFamily="34" charset="0"/>
              <a:buChar char="•"/>
            </a:pPr>
            <a:r>
              <a:rPr lang="en-US" altLang="ja-JP" sz="1400" dirty="0">
                <a:solidFill>
                  <a:srgbClr val="000000"/>
                </a:solidFill>
                <a:latin typeface="+mn-ea"/>
              </a:rPr>
              <a:t>DIA</a:t>
            </a:r>
            <a:r>
              <a:rPr lang="ja-JP" altLang="en-US" sz="1400" dirty="0">
                <a:solidFill>
                  <a:srgbClr val="000000"/>
                </a:solidFill>
                <a:latin typeface="+mn-ea"/>
              </a:rPr>
              <a:t>によって開発され</a:t>
            </a:r>
            <a:r>
              <a:rPr lang="en-US" altLang="ja-JP" sz="1400" dirty="0">
                <a:solidFill>
                  <a:srgbClr val="000000"/>
                </a:solidFill>
                <a:latin typeface="+mn-ea"/>
              </a:rPr>
              <a:t>2022</a:t>
            </a:r>
            <a:r>
              <a:rPr lang="ja-JP" altLang="en-US" sz="1400" dirty="0">
                <a:solidFill>
                  <a:srgbClr val="000000"/>
                </a:solidFill>
                <a:latin typeface="+mn-ea"/>
              </a:rPr>
              <a:t>年</a:t>
            </a:r>
            <a:r>
              <a:rPr lang="en-US" altLang="ja-JP" sz="1400" dirty="0">
                <a:solidFill>
                  <a:srgbClr val="000000"/>
                </a:solidFill>
                <a:latin typeface="+mn-ea"/>
              </a:rPr>
              <a:t>9</a:t>
            </a:r>
            <a:r>
              <a:rPr lang="ja-JP" altLang="en-US" sz="1400" dirty="0">
                <a:solidFill>
                  <a:srgbClr val="000000"/>
                </a:solidFill>
                <a:latin typeface="+mn-ea"/>
              </a:rPr>
              <a:t>月からパイロットが行われている</a:t>
            </a:r>
            <a:r>
              <a:rPr lang="en-US" altLang="ja-JP" sz="1400" dirty="0">
                <a:solidFill>
                  <a:srgbClr val="000000"/>
                </a:solidFill>
                <a:latin typeface="+mn-ea"/>
              </a:rPr>
              <a:t>ID</a:t>
            </a:r>
            <a:r>
              <a:rPr lang="ja-JP" altLang="en-US" sz="1400" dirty="0">
                <a:solidFill>
                  <a:srgbClr val="000000"/>
                </a:solidFill>
                <a:latin typeface="+mn-ea"/>
              </a:rPr>
              <a:t>検証サービスであり、オンラインの身元証明において、入力された個人情報を政府データベースの情報と比較することで検証を行う</a:t>
            </a:r>
            <a:endParaRPr lang="en-US" altLang="ja-JP" sz="1400" dirty="0">
              <a:solidFill>
                <a:srgbClr val="000000"/>
              </a:solidFill>
              <a:latin typeface="+mn-ea"/>
            </a:endParaRPr>
          </a:p>
          <a:p>
            <a:pPr marL="285750" lvl="0" indent="-285750">
              <a:buFont typeface="Arial" panose="020B0604020202020204" pitchFamily="34" charset="0"/>
              <a:buChar char="•"/>
            </a:pPr>
            <a:r>
              <a:rPr lang="en-US" altLang="ja-JP" sz="1400" dirty="0" err="1">
                <a:solidFill>
                  <a:srgbClr val="000000"/>
                </a:solidFill>
                <a:latin typeface="+mn-ea"/>
              </a:rPr>
              <a:t>RealMe</a:t>
            </a:r>
            <a:r>
              <a:rPr lang="ja-JP" altLang="en-US" sz="1400" dirty="0">
                <a:solidFill>
                  <a:srgbClr val="000000"/>
                </a:solidFill>
                <a:latin typeface="+mn-ea"/>
              </a:rPr>
              <a:t>の検証済み</a:t>
            </a:r>
            <a:r>
              <a:rPr lang="en-US" altLang="ja-JP" sz="1400" dirty="0">
                <a:solidFill>
                  <a:srgbClr val="000000"/>
                </a:solidFill>
                <a:latin typeface="+mn-ea"/>
              </a:rPr>
              <a:t>ID</a:t>
            </a:r>
            <a:r>
              <a:rPr lang="ja-JP" altLang="en-US" sz="1400" dirty="0">
                <a:solidFill>
                  <a:srgbClr val="000000"/>
                </a:solidFill>
                <a:latin typeface="+mn-ea"/>
              </a:rPr>
              <a:t>作成と同じ仕組みを利用しており、オンラインサービスの身元証明プロセスの中で、</a:t>
            </a:r>
            <a:r>
              <a:rPr lang="en-US" altLang="ja-JP" sz="1400" dirty="0">
                <a:solidFill>
                  <a:srgbClr val="000000"/>
                </a:solidFill>
                <a:latin typeface="+mn-ea"/>
              </a:rPr>
              <a:t>ID</a:t>
            </a:r>
            <a:r>
              <a:rPr lang="ja-JP" altLang="en-US" sz="1400" dirty="0">
                <a:solidFill>
                  <a:srgbClr val="000000"/>
                </a:solidFill>
                <a:latin typeface="+mn-ea"/>
              </a:rPr>
              <a:t>チェック用のページにリダイレクトされることで動作する</a:t>
            </a:r>
            <a:endParaRPr lang="en-US" altLang="ja-JP" sz="1400" dirty="0">
              <a:solidFill>
                <a:srgbClr val="000000"/>
              </a:solidFill>
              <a:latin typeface="+mn-ea"/>
            </a:endParaRPr>
          </a:p>
          <a:p>
            <a:pPr marL="285750" lvl="0" indent="-285750">
              <a:buFont typeface="Arial" panose="020B0604020202020204" pitchFamily="34" charset="0"/>
              <a:buChar char="•"/>
            </a:pPr>
            <a:r>
              <a:rPr lang="ja-JP" altLang="en-US" sz="1400" dirty="0">
                <a:solidFill>
                  <a:srgbClr val="000000"/>
                </a:solidFill>
                <a:latin typeface="+mn-ea"/>
              </a:rPr>
              <a:t>パイロットとして、</a:t>
            </a:r>
            <a:r>
              <a:rPr lang="en-US" altLang="ja-JP" sz="1400" dirty="0">
                <a:solidFill>
                  <a:srgbClr val="000000"/>
                </a:solidFill>
                <a:latin typeface="+mn-ea"/>
              </a:rPr>
              <a:t>Kiwi</a:t>
            </a:r>
            <a:r>
              <a:rPr lang="ja-JP" altLang="en-US" sz="1400" dirty="0">
                <a:solidFill>
                  <a:srgbClr val="000000"/>
                </a:solidFill>
                <a:latin typeface="+mn-ea"/>
              </a:rPr>
              <a:t>アクセスカードの申請には</a:t>
            </a:r>
            <a:r>
              <a:rPr lang="en-US" altLang="ja-JP" sz="1400" dirty="0">
                <a:solidFill>
                  <a:srgbClr val="000000"/>
                </a:solidFill>
                <a:latin typeface="+mn-ea"/>
              </a:rPr>
              <a:t>Identity Check</a:t>
            </a:r>
            <a:r>
              <a:rPr lang="ja-JP" altLang="en-US" sz="1400" dirty="0">
                <a:solidFill>
                  <a:srgbClr val="000000"/>
                </a:solidFill>
                <a:latin typeface="+mn-ea"/>
              </a:rPr>
              <a:t>が活用されている</a:t>
            </a:r>
            <a:endParaRPr lang="en-US" altLang="ja-JP" sz="1400" dirty="0">
              <a:solidFill>
                <a:srgbClr val="000000"/>
              </a:solidFill>
              <a:latin typeface="+mn-ea"/>
            </a:endParaRPr>
          </a:p>
          <a:p>
            <a:pPr marL="285750" lvl="0" indent="-285750">
              <a:buFont typeface="Arial" panose="020B0604020202020204" pitchFamily="34" charset="0"/>
              <a:buChar char="•"/>
            </a:pPr>
            <a:endParaRPr kumimoji="1" lang="en-US" altLang="ja-JP" sz="1400" b="0" i="0" u="none" strike="noStrike" kern="1200" cap="none" spc="0" normalizeH="0" baseline="0" noProof="0" dirty="0">
              <a:ln>
                <a:noFill/>
              </a:ln>
              <a:solidFill>
                <a:srgbClr val="000000"/>
              </a:solidFill>
              <a:effectLst/>
              <a:uLnTx/>
              <a:uFillTx/>
              <a:latin typeface="+mn-ea"/>
            </a:endParaRPr>
          </a:p>
        </p:txBody>
      </p:sp>
      <p:sp>
        <p:nvSpPr>
          <p:cNvPr id="19" name="正方形/長方形 18"/>
          <p:cNvSpPr/>
          <p:nvPr/>
        </p:nvSpPr>
        <p:spPr>
          <a:xfrm>
            <a:off x="331489" y="1776331"/>
            <a:ext cx="3486531" cy="252000"/>
          </a:xfrm>
          <a:prstGeom prst="rect">
            <a:avLst/>
          </a:prstGeom>
          <a:solidFill>
            <a:schemeClr val="accent2">
              <a:lumMod val="75000"/>
              <a:lumOff val="25000"/>
            </a:schemeClr>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ja-JP" altLang="en-US" sz="1600" b="1" dirty="0">
                <a:solidFill>
                  <a:srgbClr val="FFFFFF"/>
                </a:solidFill>
                <a:latin typeface="+mn-ea"/>
              </a:rPr>
              <a:t>政府機関の提供するデジタル</a:t>
            </a:r>
            <a:r>
              <a:rPr lang="en-US" altLang="ja-JP" sz="1600" b="1" dirty="0">
                <a:solidFill>
                  <a:srgbClr val="FFFFFF"/>
                </a:solidFill>
                <a:latin typeface="+mn-ea"/>
              </a:rPr>
              <a:t>ID</a:t>
            </a:r>
            <a:r>
              <a:rPr lang="ja-JP" altLang="en-US" sz="1600" b="1" dirty="0">
                <a:solidFill>
                  <a:srgbClr val="FFFFFF"/>
                </a:solidFill>
                <a:latin typeface="+mn-ea"/>
              </a:rPr>
              <a:t>サービス</a:t>
            </a:r>
            <a:endParaRPr kumimoji="1" lang="en-US" altLang="ja-JP" sz="1600" b="1" i="0" u="none" strike="noStrike" kern="1200" cap="none" spc="0" normalizeH="0" baseline="30000" noProof="0" dirty="0">
              <a:ln>
                <a:noFill/>
              </a:ln>
              <a:solidFill>
                <a:srgbClr val="FFFFFF"/>
              </a:solidFill>
              <a:effectLst/>
              <a:uLnTx/>
              <a:uFillTx/>
              <a:latin typeface="+mn-ea"/>
            </a:endParaRPr>
          </a:p>
        </p:txBody>
      </p:sp>
    </p:spTree>
    <p:extLst>
      <p:ext uri="{BB962C8B-B14F-4D97-AF65-F5344CB8AC3E}">
        <p14:creationId xmlns:p14="http://schemas.microsoft.com/office/powerpoint/2010/main" val="15598873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3.1.3</a:t>
            </a:r>
            <a:r>
              <a:rPr lang="ja-JP" altLang="en-US" sz="1000" dirty="0">
                <a:solidFill>
                  <a:schemeClr val="accent2">
                    <a:lumMod val="90000"/>
                    <a:lumOff val="10000"/>
                  </a:schemeClr>
                </a:solidFill>
              </a:rPr>
              <a:t>　</a:t>
            </a:r>
            <a:r>
              <a:rPr lang="zh-TW" altLang="en-US" sz="1000" dirty="0">
                <a:solidFill>
                  <a:schemeClr val="accent2">
                    <a:lumMod val="90000"/>
                    <a:lumOff val="10000"/>
                  </a:schemeClr>
                </a:solidFill>
              </a:rPr>
              <a:t>共通識別番号</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en-US" altLang="ja-JP" sz="1800" dirty="0" err="1">
                <a:solidFill>
                  <a:schemeClr val="accent2">
                    <a:lumMod val="90000"/>
                    <a:lumOff val="10000"/>
                  </a:schemeClr>
                </a:solidFill>
              </a:rPr>
              <a:t>RealMe</a:t>
            </a:r>
            <a:r>
              <a:rPr lang="ja-JP" altLang="en-US" sz="1800" dirty="0">
                <a:solidFill>
                  <a:schemeClr val="accent2">
                    <a:lumMod val="90000"/>
                    <a:lumOff val="10000"/>
                  </a:schemeClr>
                </a:solidFill>
              </a:rPr>
              <a:t>のデータ管理主体</a:t>
            </a:r>
            <a:endParaRPr lang="ja-JP" altLang="en-US" sz="1800" b="1" spc="0" dirty="0">
              <a:solidFill>
                <a:schemeClr val="accent2">
                  <a:lumMod val="90000"/>
                  <a:lumOff val="10000"/>
                </a:schemeClr>
              </a:solidFill>
            </a:endParaRPr>
          </a:p>
        </p:txBody>
      </p:sp>
      <p:sp>
        <p:nvSpPr>
          <p:cNvPr id="13" name="テキスト ボックス 12"/>
          <p:cNvSpPr txBox="1"/>
          <p:nvPr/>
        </p:nvSpPr>
        <p:spPr>
          <a:xfrm>
            <a:off x="331490" y="698181"/>
            <a:ext cx="9397126" cy="1785275"/>
          </a:xfrm>
          <a:prstGeom prst="rect">
            <a:avLst/>
          </a:prstGeom>
          <a:noFill/>
        </p:spPr>
        <p:txBody>
          <a:bodyPr wrap="square" lIns="0" rIns="0" rtlCol="0">
            <a:noAutofit/>
          </a:bodyPr>
          <a:lstStyle/>
          <a:p>
            <a:pPr lvl="0" defTabSz="609559" fontAlgn="base">
              <a:spcBef>
                <a:spcPct val="20000"/>
              </a:spcBef>
              <a:spcAft>
                <a:spcPct val="0"/>
              </a:spcAft>
              <a:defRPr/>
            </a:pPr>
            <a:r>
              <a:rPr lang="en-US" altLang="ja-JP" sz="1600" b="1" dirty="0" err="1">
                <a:solidFill>
                  <a:srgbClr val="000000">
                    <a:lumMod val="85000"/>
                    <a:lumOff val="15000"/>
                  </a:srgbClr>
                </a:solidFill>
                <a:latin typeface="+mn-ea"/>
                <a:cs typeface="Arial"/>
              </a:rPr>
              <a:t>RealMe</a:t>
            </a:r>
            <a:r>
              <a:rPr lang="ja-JP" altLang="en-US" sz="1600" b="1" dirty="0">
                <a:solidFill>
                  <a:srgbClr val="000000">
                    <a:lumMod val="85000"/>
                    <a:lumOff val="15000"/>
                  </a:srgbClr>
                </a:solidFill>
                <a:latin typeface="+mn-ea"/>
                <a:cs typeface="Arial"/>
              </a:rPr>
              <a:t>で運用されるログインデータやアイデンティティデータは政府（</a:t>
            </a:r>
            <a:r>
              <a:rPr lang="en-US" altLang="ja-JP" sz="1600" b="1" dirty="0">
                <a:solidFill>
                  <a:srgbClr val="000000">
                    <a:lumMod val="85000"/>
                    <a:lumOff val="15000"/>
                  </a:srgbClr>
                </a:solidFill>
                <a:latin typeface="+mn-ea"/>
                <a:cs typeface="Arial"/>
              </a:rPr>
              <a:t>Department of Internal Affairs</a:t>
            </a:r>
            <a:r>
              <a:rPr lang="ja-JP" altLang="en-US" sz="1600" b="1" dirty="0">
                <a:solidFill>
                  <a:srgbClr val="000000">
                    <a:lumMod val="85000"/>
                    <a:lumOff val="15000"/>
                  </a:srgbClr>
                </a:solidFill>
                <a:latin typeface="+mn-ea"/>
                <a:cs typeface="Arial"/>
              </a:rPr>
              <a:t>：</a:t>
            </a:r>
            <a:r>
              <a:rPr lang="en-US" altLang="ja-JP" sz="1600" b="1" dirty="0">
                <a:solidFill>
                  <a:srgbClr val="000000">
                    <a:lumMod val="85000"/>
                    <a:lumOff val="15000"/>
                  </a:srgbClr>
                </a:solidFill>
                <a:latin typeface="+mn-ea"/>
                <a:cs typeface="Arial"/>
              </a:rPr>
              <a:t>DIA</a:t>
            </a:r>
            <a:r>
              <a:rPr lang="ja-JP" altLang="en-US" sz="1600" b="1" dirty="0">
                <a:solidFill>
                  <a:srgbClr val="000000">
                    <a:lumMod val="85000"/>
                    <a:lumOff val="15000"/>
                  </a:srgbClr>
                </a:solidFill>
                <a:latin typeface="+mn-ea"/>
                <a:cs typeface="Arial"/>
              </a:rPr>
              <a:t>）がデータソースを保持しており、政府主導での管理がなされているものとみられる</a:t>
            </a:r>
            <a:r>
              <a:rPr lang="en-US" altLang="ja-JP" sz="1600" b="1" baseline="30000" dirty="0">
                <a:solidFill>
                  <a:srgbClr val="000000">
                    <a:lumMod val="85000"/>
                    <a:lumOff val="15000"/>
                  </a:srgbClr>
                </a:solidFill>
                <a:latin typeface="+mn-ea"/>
                <a:cs typeface="Arial"/>
              </a:rPr>
              <a:t>1</a:t>
            </a:r>
          </a:p>
        </p:txBody>
      </p:sp>
      <p:sp>
        <p:nvSpPr>
          <p:cNvPr id="24" name="正方形/長方形 23"/>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オーストラリア</a:t>
            </a:r>
            <a:endParaRPr kumimoji="1" lang="ja-JP" altLang="en-US" sz="1400" b="1" dirty="0">
              <a:solidFill>
                <a:schemeClr val="tx1"/>
              </a:solidFill>
            </a:endParaRPr>
          </a:p>
        </p:txBody>
      </p:sp>
      <p:sp>
        <p:nvSpPr>
          <p:cNvPr id="25" name="正方形/長方形 24"/>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ニュージーランド</a:t>
            </a:r>
            <a:endParaRPr kumimoji="1" lang="ja-JP" altLang="en-US" sz="1400" b="1" dirty="0">
              <a:solidFill>
                <a:schemeClr val="tx1"/>
              </a:solidFill>
            </a:endParaRPr>
          </a:p>
        </p:txBody>
      </p:sp>
      <p:sp>
        <p:nvSpPr>
          <p:cNvPr id="11" name="テキスト ボックス 10"/>
          <p:cNvSpPr txBox="1"/>
          <p:nvPr/>
        </p:nvSpPr>
        <p:spPr>
          <a:xfrm>
            <a:off x="506907" y="6179351"/>
            <a:ext cx="9059423" cy="331931"/>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rPr>
              <a:t>出所</a:t>
            </a:r>
            <a:r>
              <a:rPr lang="en-US" altLang="ja-JP" sz="900" dirty="0">
                <a:solidFill>
                  <a:srgbClr val="000000"/>
                </a:solidFill>
                <a:latin typeface="+mn-ea"/>
              </a:rPr>
              <a:t>) </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https://www.realme.govt.nz/privacy/identity-verification-service-privacy-statement/</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p:txBody>
      </p:sp>
      <p:pic>
        <p:nvPicPr>
          <p:cNvPr id="12" name="図 11"/>
          <p:cNvPicPr>
            <a:picLocks noChangeAspect="1"/>
          </p:cNvPicPr>
          <p:nvPr/>
        </p:nvPicPr>
        <p:blipFill>
          <a:blip r:embed="rId2"/>
          <a:stretch>
            <a:fillRect/>
          </a:stretch>
        </p:blipFill>
        <p:spPr>
          <a:xfrm>
            <a:off x="1732894" y="1781250"/>
            <a:ext cx="6442212" cy="4177288"/>
          </a:xfrm>
          <a:prstGeom prst="rect">
            <a:avLst/>
          </a:prstGeom>
        </p:spPr>
      </p:pic>
      <p:sp>
        <p:nvSpPr>
          <p:cNvPr id="18" name="テキスト ボックス 17"/>
          <p:cNvSpPr txBox="1"/>
          <p:nvPr/>
        </p:nvSpPr>
        <p:spPr>
          <a:xfrm>
            <a:off x="3225937" y="1399261"/>
            <a:ext cx="3453530" cy="252179"/>
          </a:xfrm>
          <a:prstGeom prst="rect">
            <a:avLst/>
          </a:prstGeom>
          <a:noFill/>
        </p:spPr>
        <p:txBody>
          <a:bodyPr wrap="none" lIns="0" rIns="0" rtlCol="0">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a:ln>
                  <a:noFill/>
                </a:ln>
                <a:solidFill>
                  <a:schemeClr val="accent2">
                    <a:lumMod val="75000"/>
                    <a:lumOff val="25000"/>
                  </a:schemeClr>
                </a:solidFill>
                <a:effectLst/>
                <a:uLnTx/>
                <a:uFillTx/>
                <a:latin typeface="Meiryo UI"/>
                <a:ea typeface="Meiryo UI"/>
                <a:cs typeface="+mn-cs"/>
              </a:rPr>
              <a:t>RealMe</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のサービスと保持するデータの関係図</a:t>
            </a:r>
          </a:p>
        </p:txBody>
      </p:sp>
    </p:spTree>
    <p:extLst>
      <p:ext uri="{BB962C8B-B14F-4D97-AF65-F5344CB8AC3E}">
        <p14:creationId xmlns:p14="http://schemas.microsoft.com/office/powerpoint/2010/main" val="539991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9294518" cy="3060698"/>
          </a:xfrm>
        </p:spPr>
        <p:txBody>
          <a:bodyPr/>
          <a:lstStyle/>
          <a:p>
            <a:r>
              <a:rPr lang="en-US" altLang="ja-JP" sz="2400" b="1" dirty="0"/>
              <a:t>3.1 </a:t>
            </a:r>
            <a:r>
              <a:rPr lang="ja-JP" altLang="en-US" sz="2400" b="1" dirty="0"/>
              <a:t>詳細調査結果：共通識別番号・デジタル</a:t>
            </a:r>
            <a:r>
              <a:rPr lang="en-US" altLang="ja-JP" sz="2400" b="1" dirty="0"/>
              <a:t>ID</a:t>
            </a:r>
            <a:r>
              <a:rPr lang="ja-JP" altLang="en-US" sz="2400" b="1" dirty="0"/>
              <a:t>に関する政策動向</a:t>
            </a:r>
          </a:p>
          <a:p>
            <a:r>
              <a:rPr kumimoji="1" lang="ja-JP" altLang="en-US" sz="2000" b="1" dirty="0"/>
              <a:t>　</a:t>
            </a:r>
            <a:r>
              <a:rPr lang="en-US" altLang="ja-JP" sz="2000" b="1" dirty="0"/>
              <a:t>3.1.4</a:t>
            </a:r>
            <a:r>
              <a:rPr lang="ja-JP" altLang="en-US" sz="2000" b="1" dirty="0"/>
              <a:t>アジア（シンガポール、インド）における調査結果</a:t>
            </a:r>
            <a:endParaRPr lang="en-US" altLang="ja-JP" sz="2000" b="1" dirty="0"/>
          </a:p>
        </p:txBody>
      </p:sp>
    </p:spTree>
    <p:extLst>
      <p:ext uri="{BB962C8B-B14F-4D97-AF65-F5344CB8AC3E}">
        <p14:creationId xmlns:p14="http://schemas.microsoft.com/office/powerpoint/2010/main" val="25381144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3.1.4</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共通識別番号に関する調査結果</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1800" dirty="0">
                <a:solidFill>
                  <a:schemeClr val="accent2">
                    <a:lumMod val="90000"/>
                    <a:lumOff val="10000"/>
                  </a:schemeClr>
                </a:solidFill>
              </a:rPr>
              <a:t>現在に至るまでの変遷</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7"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R="0" lvl="0" algn="l" defTabSz="609559" rtl="0" eaLnBrk="1" fontAlgn="base" latinLnBrk="0" hangingPunct="1">
              <a:lnSpc>
                <a:spcPct val="100000"/>
              </a:lnSpc>
              <a:spcBef>
                <a:spcPct val="20000"/>
              </a:spcBef>
              <a:spcAft>
                <a:spcPct val="0"/>
              </a:spcAft>
              <a:buClrTx/>
              <a:buSzTx/>
              <a:tabLst/>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シンガポールにおいては、英国統治下の</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1948</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年に制定</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された</a:t>
            </a:r>
            <a:r>
              <a:rPr lang="ja-JP" altLang="en-US" sz="1600" b="1" dirty="0" smtClean="0">
                <a:solidFill>
                  <a:srgbClr val="000000">
                    <a:lumMod val="85000"/>
                    <a:lumOff val="15000"/>
                  </a:srgbClr>
                </a:solidFill>
                <a:latin typeface="Meiryo UI"/>
                <a:ea typeface="Meiryo UI"/>
              </a:rPr>
              <a:t>緊急登録法</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を</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契機と</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して国民の登録</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・管理が始まり、</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1965</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年の</a:t>
            </a:r>
            <a:r>
              <a:rPr lang="ja-JP" altLang="en-US" sz="1600" b="1" noProof="0" dirty="0">
                <a:solidFill>
                  <a:srgbClr val="000000">
                    <a:lumMod val="85000"/>
                    <a:lumOff val="15000"/>
                  </a:srgbClr>
                </a:solidFill>
                <a:latin typeface="Meiryo UI"/>
                <a:ea typeface="Meiryo UI"/>
              </a:rPr>
              <a:t>国民</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cs typeface="Arial"/>
              </a:rPr>
              <a:t>登録法成立以降一意の識別番号が国民に対し付番</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cs typeface="Arial"/>
              </a:rPr>
              <a:t>されて</a:t>
            </a:r>
            <a:r>
              <a:rPr lang="ja-JP" altLang="en-US" sz="1600" b="1" noProof="0" dirty="0" smtClean="0">
                <a:solidFill>
                  <a:srgbClr val="000000">
                    <a:lumMod val="85000"/>
                    <a:lumOff val="15000"/>
                  </a:srgbClr>
                </a:solidFill>
                <a:latin typeface="Meiryo UI"/>
                <a:ea typeface="Meiryo UI"/>
              </a:rPr>
              <a:t>いる。</a:t>
            </a:r>
            <a:r>
              <a:rPr lang="en-US" altLang="ja-JP" sz="1600" b="1" noProof="0" dirty="0" smtClean="0">
                <a:solidFill>
                  <a:srgbClr val="000000">
                    <a:lumMod val="85000"/>
                    <a:lumOff val="15000"/>
                  </a:srgbClr>
                </a:solidFill>
                <a:latin typeface="Meiryo UI"/>
                <a:ea typeface="Meiryo UI"/>
              </a:rPr>
              <a:t>1966</a:t>
            </a:r>
            <a:r>
              <a:rPr lang="ja-JP" altLang="en-US" sz="1600" b="1" noProof="0" dirty="0">
                <a:solidFill>
                  <a:srgbClr val="000000">
                    <a:lumMod val="85000"/>
                    <a:lumOff val="15000"/>
                  </a:srgbClr>
                </a:solidFill>
                <a:latin typeface="Meiryo UI"/>
                <a:ea typeface="Meiryo UI"/>
              </a:rPr>
              <a:t>年</a:t>
            </a:r>
            <a:r>
              <a:rPr lang="ja-JP" altLang="en-US" sz="1600" b="1" noProof="0" dirty="0" smtClean="0">
                <a:solidFill>
                  <a:srgbClr val="000000">
                    <a:lumMod val="85000"/>
                    <a:lumOff val="15000"/>
                  </a:srgbClr>
                </a:solidFill>
                <a:latin typeface="Meiryo UI"/>
                <a:ea typeface="Meiryo UI"/>
              </a:rPr>
              <a:t>以降は</a:t>
            </a:r>
            <a:r>
              <a:rPr lang="ja-JP" altLang="en-US" sz="1600" b="1" dirty="0" smtClean="0">
                <a:solidFill>
                  <a:srgbClr val="000000">
                    <a:lumMod val="85000"/>
                    <a:lumOff val="15000"/>
                  </a:srgbClr>
                </a:solidFill>
                <a:latin typeface="Meiryo UI"/>
                <a:ea typeface="Meiryo UI"/>
              </a:rPr>
              <a:t>国民</a:t>
            </a:r>
            <a:r>
              <a:rPr lang="ja-JP" altLang="en-US" sz="1600" b="1" noProof="0" dirty="0">
                <a:solidFill>
                  <a:srgbClr val="000000">
                    <a:lumMod val="85000"/>
                    <a:lumOff val="15000"/>
                  </a:srgbClr>
                </a:solidFill>
                <a:latin typeface="Meiryo UI"/>
                <a:ea typeface="Meiryo UI"/>
              </a:rPr>
              <a:t>登録システムに基づく</a:t>
            </a:r>
            <a:r>
              <a:rPr lang="en-US" altLang="ja-JP" sz="1600" b="1" noProof="0" dirty="0">
                <a:solidFill>
                  <a:srgbClr val="000000">
                    <a:lumMod val="85000"/>
                    <a:lumOff val="15000"/>
                  </a:srgbClr>
                </a:solidFill>
                <a:latin typeface="Meiryo UI"/>
                <a:ea typeface="Meiryo UI"/>
              </a:rPr>
              <a:t>ID</a:t>
            </a:r>
            <a:r>
              <a:rPr lang="ja-JP" altLang="en-US" sz="1600" b="1" noProof="0" dirty="0">
                <a:solidFill>
                  <a:srgbClr val="000000">
                    <a:lumMod val="85000"/>
                    <a:lumOff val="15000"/>
                  </a:srgbClr>
                </a:solidFill>
                <a:latin typeface="Meiryo UI"/>
                <a:ea typeface="Meiryo UI"/>
              </a:rPr>
              <a:t>カード（</a:t>
            </a:r>
            <a:r>
              <a:rPr lang="en-US" altLang="ja-JP" sz="1600" b="1" noProof="0" dirty="0">
                <a:solidFill>
                  <a:srgbClr val="000000">
                    <a:lumMod val="85000"/>
                    <a:lumOff val="15000"/>
                  </a:srgbClr>
                </a:solidFill>
                <a:latin typeface="Meiryo UI"/>
                <a:ea typeface="Meiryo UI"/>
              </a:rPr>
              <a:t>NRIC</a:t>
            </a:r>
            <a:r>
              <a:rPr lang="ja-JP" altLang="en-US" sz="1600" b="1" noProof="0" dirty="0">
                <a:solidFill>
                  <a:srgbClr val="000000">
                    <a:lumMod val="85000"/>
                    <a:lumOff val="15000"/>
                  </a:srgbClr>
                </a:solidFill>
                <a:latin typeface="Meiryo UI"/>
                <a:ea typeface="Meiryo UI"/>
              </a:rPr>
              <a:t>）の発行が始まり、</a:t>
            </a:r>
            <a:r>
              <a:rPr lang="en-US" altLang="ja-JP" sz="1600" b="1" noProof="0" dirty="0">
                <a:solidFill>
                  <a:srgbClr val="000000">
                    <a:lumMod val="85000"/>
                    <a:lumOff val="15000"/>
                  </a:srgbClr>
                </a:solidFill>
                <a:latin typeface="Meiryo UI"/>
                <a:ea typeface="Meiryo UI"/>
              </a:rPr>
              <a:t>1991</a:t>
            </a:r>
            <a:r>
              <a:rPr lang="ja-JP" altLang="en-US" sz="1600" b="1" noProof="0" dirty="0">
                <a:solidFill>
                  <a:srgbClr val="000000">
                    <a:lumMod val="85000"/>
                    <a:lumOff val="15000"/>
                  </a:srgbClr>
                </a:solidFill>
                <a:latin typeface="Meiryo UI"/>
                <a:ea typeface="Meiryo UI"/>
              </a:rPr>
              <a:t>年には現在のクレジットカードサイズの</a:t>
            </a:r>
            <a:r>
              <a:rPr lang="en-US" altLang="ja-JP" sz="1600" b="1" noProof="0" dirty="0">
                <a:solidFill>
                  <a:srgbClr val="000000">
                    <a:lumMod val="85000"/>
                    <a:lumOff val="15000"/>
                  </a:srgbClr>
                </a:solidFill>
                <a:latin typeface="Meiryo UI"/>
                <a:ea typeface="Meiryo UI"/>
              </a:rPr>
              <a:t>ID</a:t>
            </a:r>
            <a:r>
              <a:rPr lang="ja-JP" altLang="en-US" sz="1600" b="1" noProof="0" dirty="0">
                <a:solidFill>
                  <a:srgbClr val="000000">
                    <a:lumMod val="85000"/>
                    <a:lumOff val="15000"/>
                  </a:srgbClr>
                </a:solidFill>
                <a:latin typeface="Meiryo UI"/>
                <a:ea typeface="Meiryo UI"/>
              </a:rPr>
              <a:t>カードに更新</a:t>
            </a:r>
            <a:r>
              <a:rPr lang="ja-JP" altLang="en-US" sz="1600" b="1" noProof="0" dirty="0" smtClean="0">
                <a:solidFill>
                  <a:srgbClr val="000000">
                    <a:lumMod val="85000"/>
                    <a:lumOff val="15000"/>
                  </a:srgbClr>
                </a:solidFill>
                <a:latin typeface="Meiryo UI"/>
                <a:ea typeface="Meiryo UI"/>
              </a:rPr>
              <a:t>され国民</a:t>
            </a:r>
            <a:r>
              <a:rPr lang="ja-JP" altLang="en-US" sz="1600" b="1" noProof="0" dirty="0">
                <a:solidFill>
                  <a:srgbClr val="000000">
                    <a:lumMod val="85000"/>
                    <a:lumOff val="15000"/>
                  </a:srgbClr>
                </a:solidFill>
                <a:latin typeface="Meiryo UI"/>
                <a:ea typeface="Meiryo UI"/>
              </a:rPr>
              <a:t>の</a:t>
            </a:r>
            <a:r>
              <a:rPr lang="ja-JP" altLang="en-US" sz="1600" b="1" dirty="0">
                <a:solidFill>
                  <a:srgbClr val="000000">
                    <a:lumMod val="85000"/>
                    <a:lumOff val="15000"/>
                  </a:srgbClr>
                </a:solidFill>
                <a:latin typeface="Meiryo UI"/>
                <a:ea typeface="Meiryo UI"/>
              </a:rPr>
              <a:t>共通</a:t>
            </a:r>
            <a:r>
              <a:rPr lang="ja-JP" altLang="en-US" sz="1600" b="1" noProof="0" dirty="0">
                <a:solidFill>
                  <a:srgbClr val="000000">
                    <a:lumMod val="85000"/>
                    <a:lumOff val="15000"/>
                  </a:srgbClr>
                </a:solidFill>
                <a:latin typeface="Meiryo UI"/>
                <a:ea typeface="Meiryo UI"/>
              </a:rPr>
              <a:t>識別手段として継続して用いられている</a:t>
            </a:r>
            <a:r>
              <a:rPr lang="en-US" altLang="ja-JP" sz="1600" b="1" baseline="30000" noProof="0" dirty="0">
                <a:solidFill>
                  <a:srgbClr val="000000">
                    <a:lumMod val="85000"/>
                    <a:lumOff val="15000"/>
                  </a:srgbClr>
                </a:solidFill>
                <a:latin typeface="Meiryo UI"/>
                <a:ea typeface="Meiryo UI"/>
              </a:rPr>
              <a:t>1,2,3</a:t>
            </a:r>
            <a:endParaRPr kumimoji="1" lang="ja-JP" altLang="en-US" sz="1600" b="1" i="0" u="none" strike="noStrike" kern="1200" cap="none" spc="0" normalizeH="0" baseline="30000" noProof="0" dirty="0">
              <a:ln>
                <a:noFill/>
              </a:ln>
              <a:solidFill>
                <a:srgbClr val="000000">
                  <a:lumMod val="85000"/>
                  <a:lumOff val="15000"/>
                </a:srgbClr>
              </a:solidFill>
              <a:effectLst/>
              <a:uLnTx/>
              <a:uFillTx/>
              <a:latin typeface="Meiryo UI"/>
              <a:ea typeface="Meiryo UI"/>
            </a:endParaRPr>
          </a:p>
        </p:txBody>
      </p:sp>
      <p:sp>
        <p:nvSpPr>
          <p:cNvPr id="9" name="正方形/長方形 8"/>
          <p:cNvSpPr/>
          <p:nvPr/>
        </p:nvSpPr>
        <p:spPr>
          <a:xfrm>
            <a:off x="151224" y="6030650"/>
            <a:ext cx="8966650" cy="646331"/>
          </a:xfrm>
          <a:prstGeom prst="rect">
            <a:avLst/>
          </a:prstGeom>
        </p:spPr>
        <p:txBody>
          <a:bodyPr wrap="square">
            <a:spAutoFit/>
          </a:bodyPr>
          <a:lstStyle/>
          <a:p>
            <a:pPr lvl="0">
              <a:defRPr/>
            </a:pPr>
            <a:r>
              <a:rPr kumimoji="1" lang="ja-JP" altLang="en-US" sz="900" b="0" i="0" u="none" strike="noStrike" kern="1200" cap="none" spc="0" normalizeH="0" baseline="0" noProof="0" dirty="0">
                <a:ln>
                  <a:noFill/>
                </a:ln>
                <a:solidFill>
                  <a:srgbClr val="000000"/>
                </a:solidFill>
                <a:effectLst/>
                <a:uLnTx/>
                <a:uFillTx/>
                <a:latin typeface="+mn-ea"/>
              </a:rPr>
              <a:t>出所）</a:t>
            </a:r>
            <a:endParaRPr kumimoji="1" lang="en-US" altLang="ja-JP" sz="900" b="0" i="0" u="none" strike="noStrike" kern="1200" cap="none" spc="0" normalizeH="0" baseline="0" noProof="0" dirty="0">
              <a:ln>
                <a:noFill/>
              </a:ln>
              <a:solidFill>
                <a:srgbClr val="000000"/>
              </a:solidFill>
              <a:effectLst/>
              <a:uLnTx/>
              <a:uFillTx/>
              <a:latin typeface="+mn-ea"/>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https://eresources.nlb.gov.sg/history/events/07ffb260-e535-4dbb-a946-fa3403f47e72</a:t>
            </a:r>
          </a:p>
          <a:p>
            <a:pPr lvl="0">
              <a:defRPr/>
            </a:pP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https://www.ica.gov.sg/about-us/our-history/faf</a:t>
            </a:r>
          </a:p>
          <a:p>
            <a:pPr lvl="0">
              <a:defRPr/>
            </a:pP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https://www.dreamimmigrationsg.com/singapore-nric-number-national-registration-identity-card</a:t>
            </a:r>
            <a:endParaRPr kumimoji="1" lang="ja-JP" altLang="en-US" sz="900" b="0" i="0" u="none" strike="noStrike" kern="1200" cap="none" spc="0" normalizeH="0" baseline="0" noProof="0" dirty="0">
              <a:ln>
                <a:noFill/>
              </a:ln>
              <a:solidFill>
                <a:srgbClr val="000000"/>
              </a:solidFill>
              <a:effectLst/>
              <a:uLnTx/>
              <a:uFillTx/>
              <a:latin typeface="+mn-ea"/>
            </a:endParaRPr>
          </a:p>
        </p:txBody>
      </p:sp>
      <p:sp>
        <p:nvSpPr>
          <p:cNvPr id="12" name="ホームベース 11"/>
          <p:cNvSpPr/>
          <p:nvPr/>
        </p:nvSpPr>
        <p:spPr>
          <a:xfrm>
            <a:off x="1042843" y="3652440"/>
            <a:ext cx="8496005" cy="25329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13" name="楕円 12"/>
          <p:cNvSpPr/>
          <p:nvPr/>
        </p:nvSpPr>
        <p:spPr>
          <a:xfrm>
            <a:off x="2556428" y="3526567"/>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14" name="テキスト ボックス 13"/>
          <p:cNvSpPr txBox="1"/>
          <p:nvPr/>
        </p:nvSpPr>
        <p:spPr>
          <a:xfrm>
            <a:off x="2597986" y="3634025"/>
            <a:ext cx="517330" cy="330553"/>
          </a:xfrm>
          <a:prstGeom prst="rect">
            <a:avLst/>
          </a:prstGeom>
        </p:spPr>
        <p:txBody>
          <a:bodyPr vert="horz" wrap="none" lIns="0" tIns="45720" rIns="0" bIns="45720" rtlCol="0" anchor="t" anchorCtr="0">
            <a:normAutofit fontScale="97500" lnSpcReduction="10000"/>
          </a:bodyPr>
          <a:lstStyle/>
          <a:p>
            <a:r>
              <a:rPr lang="en-US" altLang="ja-JP" sz="1600" dirty="0">
                <a:latin typeface="+mn-ea"/>
              </a:rPr>
              <a:t>1966</a:t>
            </a:r>
            <a:endParaRPr kumimoji="1" lang="ja-JP" altLang="en-US" sz="1600" b="0" dirty="0">
              <a:latin typeface="+mn-ea"/>
            </a:endParaRPr>
          </a:p>
        </p:txBody>
      </p:sp>
      <p:sp>
        <p:nvSpPr>
          <p:cNvPr id="15" name="四角形吹き出し 14"/>
          <p:cNvSpPr/>
          <p:nvPr/>
        </p:nvSpPr>
        <p:spPr>
          <a:xfrm>
            <a:off x="2864624" y="4346084"/>
            <a:ext cx="2362509" cy="1069864"/>
          </a:xfrm>
          <a:prstGeom prst="wedgeRectCallout">
            <a:avLst>
              <a:gd name="adj1" fmla="val -49194"/>
              <a:gd name="adj2" fmla="val -77581"/>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200" b="1" u="sng" dirty="0">
                <a:solidFill>
                  <a:schemeClr val="tx1"/>
                </a:solidFill>
                <a:latin typeface="+mn-ea"/>
              </a:rPr>
              <a:t>国民</a:t>
            </a:r>
            <a:r>
              <a:rPr kumimoji="1" lang="ja-JP" altLang="en-US" sz="1200" b="1" u="sng" dirty="0" smtClean="0">
                <a:solidFill>
                  <a:schemeClr val="tx1"/>
                </a:solidFill>
                <a:latin typeface="+mn-ea"/>
              </a:rPr>
              <a:t>登録法（</a:t>
            </a:r>
            <a:r>
              <a:rPr kumimoji="1" lang="en-US" altLang="ja-JP" sz="1200" b="1" u="sng" dirty="0" smtClean="0">
                <a:solidFill>
                  <a:schemeClr val="tx1"/>
                </a:solidFill>
                <a:latin typeface="+mn-ea"/>
              </a:rPr>
              <a:t>1965</a:t>
            </a:r>
            <a:r>
              <a:rPr kumimoji="1" lang="ja-JP" altLang="en-US" sz="1200" b="1" u="sng" dirty="0" smtClean="0">
                <a:solidFill>
                  <a:schemeClr val="tx1"/>
                </a:solidFill>
                <a:latin typeface="+mn-ea"/>
              </a:rPr>
              <a:t>年～）</a:t>
            </a:r>
            <a:endParaRPr kumimoji="1" lang="en-US" altLang="ja-JP" sz="1200" b="1" baseline="30000" dirty="0">
              <a:solidFill>
                <a:schemeClr val="tx1"/>
              </a:solidFill>
              <a:latin typeface="+mn-ea"/>
            </a:endParaRPr>
          </a:p>
          <a:p>
            <a:r>
              <a:rPr lang="en-US" altLang="ja-JP" sz="1200" dirty="0">
                <a:solidFill>
                  <a:schemeClr val="tx1"/>
                </a:solidFill>
                <a:latin typeface="+mn-ea"/>
              </a:rPr>
              <a:t>1965</a:t>
            </a:r>
            <a:r>
              <a:rPr lang="ja-JP" altLang="en-US" sz="1200" dirty="0">
                <a:solidFill>
                  <a:schemeClr val="tx1"/>
                </a:solidFill>
                <a:latin typeface="+mn-ea"/>
              </a:rPr>
              <a:t>年のシンガポール独立後、より詳細な人口統計を記録するための再登録が始まり、共通の</a:t>
            </a:r>
            <a:r>
              <a:rPr lang="en-US" altLang="ja-JP" sz="1200" dirty="0">
                <a:solidFill>
                  <a:schemeClr val="tx1"/>
                </a:solidFill>
                <a:latin typeface="+mn-ea"/>
              </a:rPr>
              <a:t>ID</a:t>
            </a:r>
            <a:r>
              <a:rPr lang="ja-JP" altLang="en-US" sz="1200" dirty="0">
                <a:solidFill>
                  <a:schemeClr val="tx1"/>
                </a:solidFill>
                <a:latin typeface="+mn-ea"/>
              </a:rPr>
              <a:t>カードとして</a:t>
            </a:r>
            <a:r>
              <a:rPr lang="en-US" altLang="ja-JP" sz="1200" dirty="0">
                <a:solidFill>
                  <a:schemeClr val="tx1"/>
                </a:solidFill>
                <a:latin typeface="+mn-ea"/>
              </a:rPr>
              <a:t>NRIC</a:t>
            </a:r>
            <a:r>
              <a:rPr lang="ja-JP" altLang="en-US" sz="1200" dirty="0">
                <a:solidFill>
                  <a:schemeClr val="tx1"/>
                </a:solidFill>
                <a:latin typeface="+mn-ea"/>
              </a:rPr>
              <a:t>が発行される</a:t>
            </a:r>
            <a:endParaRPr kumimoji="1" lang="en-US" altLang="ja-JP" sz="1200" dirty="0">
              <a:solidFill>
                <a:schemeClr val="tx1"/>
              </a:solidFill>
              <a:latin typeface="+mn-ea"/>
            </a:endParaRPr>
          </a:p>
          <a:p>
            <a:endParaRPr kumimoji="1" lang="ja-JP" altLang="en-US" sz="1200" dirty="0">
              <a:solidFill>
                <a:schemeClr val="tx1"/>
              </a:solidFill>
              <a:latin typeface="+mn-ea"/>
            </a:endParaRPr>
          </a:p>
        </p:txBody>
      </p:sp>
      <p:sp>
        <p:nvSpPr>
          <p:cNvPr id="16" name="楕円 15"/>
          <p:cNvSpPr/>
          <p:nvPr/>
        </p:nvSpPr>
        <p:spPr>
          <a:xfrm>
            <a:off x="6027480" y="352919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17" name="テキスト ボックス 16"/>
          <p:cNvSpPr txBox="1"/>
          <p:nvPr/>
        </p:nvSpPr>
        <p:spPr>
          <a:xfrm>
            <a:off x="6069038" y="3636650"/>
            <a:ext cx="517330" cy="330553"/>
          </a:xfrm>
          <a:prstGeom prst="rect">
            <a:avLst/>
          </a:prstGeom>
        </p:spPr>
        <p:txBody>
          <a:bodyPr vert="horz" wrap="none" lIns="0" tIns="45720" rIns="0" bIns="45720" rtlCol="0" anchor="t" anchorCtr="0">
            <a:normAutofit fontScale="97500" lnSpcReduction="10000"/>
          </a:bodyPr>
          <a:lstStyle/>
          <a:p>
            <a:r>
              <a:rPr lang="en-US" altLang="ja-JP" sz="1600" dirty="0">
                <a:latin typeface="+mn-ea"/>
              </a:rPr>
              <a:t>1991</a:t>
            </a:r>
            <a:endParaRPr kumimoji="1" lang="ja-JP" altLang="en-US" sz="1600" b="0" dirty="0">
              <a:latin typeface="+mn-ea"/>
            </a:endParaRPr>
          </a:p>
        </p:txBody>
      </p:sp>
      <p:sp>
        <p:nvSpPr>
          <p:cNvPr id="18" name="四角形吹き出し 17"/>
          <p:cNvSpPr/>
          <p:nvPr/>
        </p:nvSpPr>
        <p:spPr>
          <a:xfrm>
            <a:off x="5832884" y="2225312"/>
            <a:ext cx="2362509" cy="1069864"/>
          </a:xfrm>
          <a:prstGeom prst="wedgeRectCallout">
            <a:avLst>
              <a:gd name="adj1" fmla="val -28174"/>
              <a:gd name="adj2" fmla="val 70515"/>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200" dirty="0">
                <a:solidFill>
                  <a:schemeClr val="tx1"/>
                </a:solidFill>
                <a:latin typeface="+mn-ea"/>
              </a:rPr>
              <a:t>1966</a:t>
            </a:r>
            <a:r>
              <a:rPr lang="ja-JP" altLang="en-US" sz="1200" dirty="0">
                <a:solidFill>
                  <a:schemeClr val="tx1"/>
                </a:solidFill>
                <a:latin typeface="+mn-ea"/>
              </a:rPr>
              <a:t>年以降発行されていた身分証明書がクレジットカードサイズの</a:t>
            </a:r>
            <a:r>
              <a:rPr lang="en-US" altLang="ja-JP" sz="1200" dirty="0">
                <a:solidFill>
                  <a:schemeClr val="tx1"/>
                </a:solidFill>
                <a:latin typeface="+mn-ea"/>
              </a:rPr>
              <a:t>ID</a:t>
            </a:r>
            <a:r>
              <a:rPr lang="ja-JP" altLang="en-US" sz="1200" dirty="0">
                <a:solidFill>
                  <a:schemeClr val="tx1"/>
                </a:solidFill>
                <a:latin typeface="+mn-ea"/>
              </a:rPr>
              <a:t>カードに更新され、現在の形になる</a:t>
            </a:r>
            <a:endParaRPr kumimoji="1" lang="en-US" altLang="ja-JP" sz="1200" dirty="0">
              <a:solidFill>
                <a:schemeClr val="tx1"/>
              </a:solidFill>
              <a:latin typeface="+mn-ea"/>
            </a:endParaRPr>
          </a:p>
          <a:p>
            <a:endParaRPr kumimoji="1" lang="en-US" altLang="ja-JP" sz="1200" dirty="0">
              <a:solidFill>
                <a:schemeClr val="tx1"/>
              </a:solidFill>
              <a:latin typeface="+mn-ea"/>
            </a:endParaRPr>
          </a:p>
          <a:p>
            <a:endParaRPr kumimoji="1" lang="ja-JP" altLang="en-US" sz="1200" dirty="0">
              <a:solidFill>
                <a:schemeClr val="tx1"/>
              </a:solidFill>
              <a:latin typeface="+mn-ea"/>
            </a:endParaRPr>
          </a:p>
        </p:txBody>
      </p:sp>
      <p:sp>
        <p:nvSpPr>
          <p:cNvPr id="19" name="楕円 18"/>
          <p:cNvSpPr/>
          <p:nvPr/>
        </p:nvSpPr>
        <p:spPr>
          <a:xfrm>
            <a:off x="1218090" y="3530235"/>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20" name="テキスト ボックス 19"/>
          <p:cNvSpPr txBox="1"/>
          <p:nvPr/>
        </p:nvSpPr>
        <p:spPr>
          <a:xfrm>
            <a:off x="1259648" y="3637693"/>
            <a:ext cx="517330" cy="330553"/>
          </a:xfrm>
          <a:prstGeom prst="rect">
            <a:avLst/>
          </a:prstGeom>
        </p:spPr>
        <p:txBody>
          <a:bodyPr vert="horz" wrap="none" lIns="0" tIns="45720" rIns="0" bIns="45720" rtlCol="0" anchor="t" anchorCtr="0">
            <a:normAutofit fontScale="97500" lnSpcReduction="10000"/>
          </a:bodyPr>
          <a:lstStyle/>
          <a:p>
            <a:r>
              <a:rPr lang="en-US" altLang="ja-JP" sz="1600" dirty="0">
                <a:latin typeface="+mn-ea"/>
              </a:rPr>
              <a:t>1948</a:t>
            </a:r>
            <a:endParaRPr kumimoji="1" lang="ja-JP" altLang="en-US" sz="1600" b="0" dirty="0">
              <a:latin typeface="+mn-ea"/>
            </a:endParaRPr>
          </a:p>
        </p:txBody>
      </p:sp>
      <p:sp>
        <p:nvSpPr>
          <p:cNvPr id="21" name="四角形吹き出し 20"/>
          <p:cNvSpPr/>
          <p:nvPr/>
        </p:nvSpPr>
        <p:spPr>
          <a:xfrm>
            <a:off x="1042843" y="2225312"/>
            <a:ext cx="2362509" cy="1069864"/>
          </a:xfrm>
          <a:prstGeom prst="wedgeRectCallout">
            <a:avLst>
              <a:gd name="adj1" fmla="val -31510"/>
              <a:gd name="adj2" fmla="val 71252"/>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200" b="1" u="sng" dirty="0">
                <a:solidFill>
                  <a:schemeClr val="tx1"/>
                </a:solidFill>
                <a:latin typeface="+mn-ea"/>
              </a:rPr>
              <a:t>緊急</a:t>
            </a:r>
            <a:r>
              <a:rPr lang="ja-JP" altLang="en-US" sz="1200" b="1" u="sng" dirty="0" smtClean="0">
                <a:solidFill>
                  <a:schemeClr val="tx1"/>
                </a:solidFill>
                <a:latin typeface="+mn-ea"/>
              </a:rPr>
              <a:t>登録法（</a:t>
            </a:r>
            <a:r>
              <a:rPr lang="en-US" altLang="ja-JP" sz="1200" b="1" u="sng" dirty="0" smtClean="0">
                <a:solidFill>
                  <a:schemeClr val="tx1"/>
                </a:solidFill>
                <a:latin typeface="+mn-ea"/>
              </a:rPr>
              <a:t>1948</a:t>
            </a:r>
            <a:r>
              <a:rPr lang="ja-JP" altLang="en-US" sz="1200" b="1" u="sng" dirty="0" smtClean="0">
                <a:solidFill>
                  <a:schemeClr val="tx1"/>
                </a:solidFill>
                <a:latin typeface="+mn-ea"/>
              </a:rPr>
              <a:t>年）</a:t>
            </a:r>
            <a:endParaRPr lang="en-US" altLang="ja-JP" sz="1200" b="1" u="sng" dirty="0">
              <a:solidFill>
                <a:schemeClr val="tx1"/>
              </a:solidFill>
              <a:latin typeface="+mn-ea"/>
            </a:endParaRPr>
          </a:p>
          <a:p>
            <a:r>
              <a:rPr lang="ja-JP" altLang="en-US" sz="1200" dirty="0">
                <a:solidFill>
                  <a:schemeClr val="tx1"/>
                </a:solidFill>
                <a:latin typeface="+mn-ea"/>
              </a:rPr>
              <a:t>英国統治下で不法移民に対する取り締まりのため、</a:t>
            </a:r>
            <a:r>
              <a:rPr lang="en-US" altLang="ja-JP" sz="1200" dirty="0">
                <a:solidFill>
                  <a:schemeClr val="tx1"/>
                </a:solidFill>
                <a:latin typeface="+mn-ea"/>
              </a:rPr>
              <a:t>12</a:t>
            </a:r>
            <a:r>
              <a:rPr lang="ja-JP" altLang="en-US" sz="1200" dirty="0">
                <a:solidFill>
                  <a:schemeClr val="tx1"/>
                </a:solidFill>
                <a:latin typeface="+mn-ea"/>
              </a:rPr>
              <a:t>歳以上の全ての居住者を登録し、身分証明書を発行した</a:t>
            </a:r>
            <a:endParaRPr kumimoji="1" lang="en-US" altLang="ja-JP" sz="1200" dirty="0">
              <a:solidFill>
                <a:schemeClr val="tx1"/>
              </a:solidFill>
              <a:latin typeface="+mn-ea"/>
            </a:endParaRPr>
          </a:p>
          <a:p>
            <a:endParaRPr kumimoji="1" lang="en-US" altLang="ja-JP" sz="1200" dirty="0">
              <a:solidFill>
                <a:schemeClr val="tx1"/>
              </a:solidFill>
              <a:latin typeface="+mn-ea"/>
            </a:endParaRPr>
          </a:p>
          <a:p>
            <a:endParaRPr kumimoji="1" lang="ja-JP" altLang="en-US" sz="1200" dirty="0">
              <a:solidFill>
                <a:schemeClr val="tx1"/>
              </a:solidFill>
              <a:latin typeface="+mn-ea"/>
            </a:endParaRPr>
          </a:p>
        </p:txBody>
      </p:sp>
    </p:spTree>
    <p:extLst>
      <p:ext uri="{BB962C8B-B14F-4D97-AF65-F5344CB8AC3E}">
        <p14:creationId xmlns:p14="http://schemas.microsoft.com/office/powerpoint/2010/main" val="1621493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3.1.4</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共通識別番号に関する調査結果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dirty="0">
                <a:solidFill>
                  <a:schemeClr val="accent2">
                    <a:lumMod val="90000"/>
                    <a:lumOff val="10000"/>
                  </a:schemeClr>
                </a:solidFill>
              </a:rPr>
              <a:t>NRIC</a:t>
            </a:r>
            <a:r>
              <a:rPr lang="ja-JP" altLang="en-US" sz="1800" dirty="0" err="1">
                <a:solidFill>
                  <a:schemeClr val="accent2">
                    <a:lumMod val="90000"/>
                    <a:lumOff val="10000"/>
                  </a:schemeClr>
                </a:solidFill>
              </a:rPr>
              <a:t>、</a:t>
            </a:r>
            <a:r>
              <a:rPr lang="en-US" altLang="ja-JP" sz="1800" dirty="0">
                <a:solidFill>
                  <a:schemeClr val="accent2">
                    <a:lumMod val="90000"/>
                    <a:lumOff val="10000"/>
                  </a:schemeClr>
                </a:solidFill>
              </a:rPr>
              <a:t>FIN</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7"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ja-JP" altLang="en-US" sz="1600" b="1" dirty="0">
                <a:solidFill>
                  <a:schemeClr val="tx1">
                    <a:lumMod val="85000"/>
                    <a:lumOff val="15000"/>
                  </a:schemeClr>
                </a:solidFill>
              </a:rPr>
              <a:t>シンガポールでは、シンガポール入国管理局（</a:t>
            </a:r>
            <a:r>
              <a:rPr lang="en-US" altLang="ja-JP" sz="1600" b="1" dirty="0">
                <a:solidFill>
                  <a:schemeClr val="tx1">
                    <a:lumMod val="85000"/>
                    <a:lumOff val="15000"/>
                  </a:schemeClr>
                </a:solidFill>
              </a:rPr>
              <a:t>ICA</a:t>
            </a:r>
            <a:r>
              <a:rPr lang="ja-JP" altLang="en-US" sz="1600" b="1" dirty="0">
                <a:solidFill>
                  <a:schemeClr val="tx1">
                    <a:lumMod val="85000"/>
                    <a:lumOff val="15000"/>
                  </a:schemeClr>
                </a:solidFill>
              </a:rPr>
              <a:t>）が管理する個人識別番号カード（非</a:t>
            </a:r>
            <a:r>
              <a:rPr lang="en-US" altLang="ja-JP" sz="1600" b="1" dirty="0">
                <a:solidFill>
                  <a:schemeClr val="tx1">
                    <a:lumMod val="85000"/>
                    <a:lumOff val="15000"/>
                  </a:schemeClr>
                </a:solidFill>
              </a:rPr>
              <a:t>IC</a:t>
            </a:r>
            <a:r>
              <a:rPr lang="ja-JP" altLang="en-US" sz="1600" b="1" dirty="0">
                <a:solidFill>
                  <a:schemeClr val="tx1">
                    <a:lumMod val="85000"/>
                    <a:lumOff val="15000"/>
                  </a:schemeClr>
                </a:solidFill>
              </a:rPr>
              <a:t>カード）があり、国民および居住者の登録が義務付けられて</a:t>
            </a:r>
            <a:r>
              <a:rPr lang="ja-JP" altLang="en-US" sz="1600" b="1" dirty="0" smtClean="0">
                <a:solidFill>
                  <a:schemeClr val="tx1">
                    <a:lumMod val="85000"/>
                    <a:lumOff val="15000"/>
                  </a:schemeClr>
                </a:solidFill>
              </a:rPr>
              <a:t>いる</a:t>
            </a:r>
            <a:endParaRPr lang="ja-JP" altLang="en-US" sz="1600" b="1" dirty="0">
              <a:solidFill>
                <a:schemeClr val="tx1">
                  <a:lumMod val="85000"/>
                  <a:lumOff val="15000"/>
                </a:schemeClr>
              </a:solidFill>
            </a:endParaRPr>
          </a:p>
          <a:p>
            <a:pPr marL="285750" indent="-285750">
              <a:buFont typeface="Arial" panose="020B0604020202020204" pitchFamily="34" charset="0"/>
              <a:buChar char="•"/>
            </a:pPr>
            <a:r>
              <a:rPr lang="ja-JP" altLang="en-US" sz="1600" b="1" dirty="0">
                <a:solidFill>
                  <a:schemeClr val="tx1">
                    <a:lumMod val="85000"/>
                    <a:lumOff val="15000"/>
                  </a:schemeClr>
                </a:solidFill>
              </a:rPr>
              <a:t>個人識別番号には、シンガポール国民および永住者向けの国民登録番号カード</a:t>
            </a:r>
            <a:r>
              <a:rPr lang="en-US" altLang="ja-JP" sz="1600" b="1" dirty="0">
                <a:solidFill>
                  <a:schemeClr val="tx1">
                    <a:lumMod val="85000"/>
                    <a:lumOff val="15000"/>
                  </a:schemeClr>
                </a:solidFill>
              </a:rPr>
              <a:t>(National Registration Identification Card : NRIC)</a:t>
            </a:r>
            <a:r>
              <a:rPr lang="ja-JP" altLang="en-US" sz="1600" b="1" dirty="0" err="1">
                <a:solidFill>
                  <a:schemeClr val="tx1">
                    <a:lumMod val="85000"/>
                    <a:lumOff val="15000"/>
                  </a:schemeClr>
                </a:solidFill>
              </a:rPr>
              <a:t>、</a:t>
            </a:r>
            <a:r>
              <a:rPr lang="ja-JP" altLang="en-US" sz="1600" b="1" dirty="0">
                <a:solidFill>
                  <a:schemeClr val="tx1">
                    <a:lumMod val="85000"/>
                    <a:lumOff val="15000"/>
                  </a:schemeClr>
                </a:solidFill>
              </a:rPr>
              <a:t>および外国人居住者登録番号（</a:t>
            </a:r>
            <a:r>
              <a:rPr lang="en-US" altLang="ja-JP" sz="1600" b="1" dirty="0">
                <a:solidFill>
                  <a:schemeClr val="tx1">
                    <a:lumMod val="85000"/>
                    <a:lumOff val="15000"/>
                  </a:schemeClr>
                </a:solidFill>
              </a:rPr>
              <a:t>Foreign Identification Number: FIN)</a:t>
            </a:r>
            <a:r>
              <a:rPr lang="ja-JP" altLang="en-US" sz="1600" b="1" dirty="0">
                <a:solidFill>
                  <a:schemeClr val="tx1">
                    <a:lumMod val="85000"/>
                    <a:lumOff val="15000"/>
                  </a:schemeClr>
                </a:solidFill>
              </a:rPr>
              <a:t>の</a:t>
            </a:r>
            <a:r>
              <a:rPr lang="en-US" altLang="ja-JP" sz="1600" b="1" dirty="0">
                <a:solidFill>
                  <a:schemeClr val="tx1">
                    <a:lumMod val="85000"/>
                    <a:lumOff val="15000"/>
                  </a:schemeClr>
                </a:solidFill>
              </a:rPr>
              <a:t>2</a:t>
            </a:r>
            <a:r>
              <a:rPr lang="ja-JP" altLang="en-US" sz="1600" b="1" dirty="0">
                <a:solidFill>
                  <a:schemeClr val="tx1">
                    <a:lumMod val="85000"/>
                    <a:lumOff val="15000"/>
                  </a:schemeClr>
                </a:solidFill>
              </a:rPr>
              <a:t>種類があり、</a:t>
            </a:r>
            <a:r>
              <a:rPr lang="en-US" altLang="ja-JP" sz="1600" b="1" dirty="0">
                <a:solidFill>
                  <a:schemeClr val="tx1">
                    <a:lumMod val="85000"/>
                    <a:lumOff val="15000"/>
                  </a:schemeClr>
                </a:solidFill>
              </a:rPr>
              <a:t>NRIC</a:t>
            </a:r>
            <a:r>
              <a:rPr lang="ja-JP" altLang="en-US" sz="1600" b="1" dirty="0">
                <a:solidFill>
                  <a:schemeClr val="tx1">
                    <a:lumMod val="85000"/>
                    <a:lumOff val="15000"/>
                  </a:schemeClr>
                </a:solidFill>
              </a:rPr>
              <a:t>が付与されている場合、シンガポール国民および永住者は</a:t>
            </a:r>
            <a:r>
              <a:rPr lang="en-US" altLang="ja-JP" sz="1600" b="1" dirty="0">
                <a:solidFill>
                  <a:schemeClr val="tx1">
                    <a:lumMod val="85000"/>
                    <a:lumOff val="15000"/>
                  </a:schemeClr>
                </a:solidFill>
              </a:rPr>
              <a:t>15</a:t>
            </a:r>
            <a:r>
              <a:rPr lang="ja-JP" altLang="en-US" sz="1600" b="1" dirty="0">
                <a:solidFill>
                  <a:schemeClr val="tx1">
                    <a:lumMod val="85000"/>
                    <a:lumOff val="15000"/>
                  </a:schemeClr>
                </a:solidFill>
              </a:rPr>
              <a:t>歳になった時点で、氏名、性別、生年月日、民族、住所、血液型、写真、指紋・虹彩等を</a:t>
            </a:r>
            <a:r>
              <a:rPr lang="en-US" altLang="ja-JP" sz="1600" b="1" dirty="0">
                <a:solidFill>
                  <a:schemeClr val="tx1">
                    <a:lumMod val="85000"/>
                    <a:lumOff val="15000"/>
                  </a:schemeClr>
                </a:solidFill>
              </a:rPr>
              <a:t>ICA</a:t>
            </a:r>
            <a:r>
              <a:rPr lang="ja-JP" altLang="en-US" sz="1600" b="1" dirty="0" err="1">
                <a:solidFill>
                  <a:schemeClr val="tx1">
                    <a:lumMod val="85000"/>
                    <a:lumOff val="15000"/>
                  </a:schemeClr>
                </a:solidFill>
              </a:rPr>
              <a:t>に登</a:t>
            </a:r>
            <a:r>
              <a:rPr lang="ja-JP" altLang="en-US" sz="1600" b="1" dirty="0">
                <a:solidFill>
                  <a:schemeClr val="tx1">
                    <a:lumMod val="85000"/>
                    <a:lumOff val="15000"/>
                  </a:schemeClr>
                </a:solidFill>
              </a:rPr>
              <a:t>録している</a:t>
            </a:r>
          </a:p>
          <a:p>
            <a:pPr marL="285750" indent="-285750">
              <a:buFont typeface="Arial" panose="020B0604020202020204" pitchFamily="34" charset="0"/>
              <a:buChar char="•"/>
            </a:pPr>
            <a:r>
              <a:rPr lang="en-US" altLang="ja-JP" sz="1600" b="1" dirty="0">
                <a:solidFill>
                  <a:schemeClr val="tx1">
                    <a:lumMod val="85000"/>
                    <a:lumOff val="15000"/>
                  </a:schemeClr>
                </a:solidFill>
              </a:rPr>
              <a:t>NRIC</a:t>
            </a:r>
            <a:r>
              <a:rPr lang="ja-JP" altLang="en-US" sz="1600" b="1" dirty="0">
                <a:solidFill>
                  <a:schemeClr val="tx1">
                    <a:lumMod val="85000"/>
                    <a:lumOff val="15000"/>
                  </a:schemeClr>
                </a:solidFill>
              </a:rPr>
              <a:t>と</a:t>
            </a:r>
            <a:r>
              <a:rPr lang="en-US" altLang="ja-JP" sz="1600" b="1" dirty="0">
                <a:solidFill>
                  <a:schemeClr val="tx1">
                    <a:lumMod val="85000"/>
                    <a:lumOff val="15000"/>
                  </a:schemeClr>
                </a:solidFill>
              </a:rPr>
              <a:t>FIN</a:t>
            </a:r>
            <a:r>
              <a:rPr lang="ja-JP" altLang="en-US" sz="1600" b="1" dirty="0">
                <a:solidFill>
                  <a:schemeClr val="tx1">
                    <a:lumMod val="85000"/>
                    <a:lumOff val="15000"/>
                  </a:schemeClr>
                </a:solidFill>
              </a:rPr>
              <a:t>を使用</a:t>
            </a:r>
            <a:r>
              <a:rPr lang="ja-JP" altLang="en-US" sz="1600" b="1" dirty="0" smtClean="0">
                <a:solidFill>
                  <a:schemeClr val="tx1">
                    <a:lumMod val="85000"/>
                    <a:lumOff val="15000"/>
                  </a:schemeClr>
                </a:solidFill>
              </a:rPr>
              <a:t>した政府</a:t>
            </a:r>
            <a:r>
              <a:rPr lang="ja-JP" altLang="en-US" sz="1600" b="1" dirty="0">
                <a:solidFill>
                  <a:schemeClr val="tx1">
                    <a:lumMod val="85000"/>
                    <a:lumOff val="15000"/>
                  </a:schemeClr>
                </a:solidFill>
              </a:rPr>
              <a:t>の運営する共通認証システムとして</a:t>
            </a:r>
            <a:r>
              <a:rPr lang="en-US" altLang="ja-JP" sz="1600" b="1" dirty="0" err="1">
                <a:solidFill>
                  <a:schemeClr val="tx1">
                    <a:lumMod val="85000"/>
                    <a:lumOff val="15000"/>
                  </a:schemeClr>
                </a:solidFill>
              </a:rPr>
              <a:t>Singpass</a:t>
            </a:r>
            <a:r>
              <a:rPr lang="ja-JP" altLang="en-US" sz="1600" b="1" dirty="0">
                <a:solidFill>
                  <a:schemeClr val="tx1">
                    <a:lumMod val="85000"/>
                    <a:lumOff val="15000"/>
                  </a:schemeClr>
                </a:solidFill>
              </a:rPr>
              <a:t>が</a:t>
            </a:r>
            <a:r>
              <a:rPr lang="en-US" altLang="ja-JP" sz="1600" b="1" dirty="0">
                <a:solidFill>
                  <a:schemeClr val="tx1">
                    <a:lumMod val="85000"/>
                    <a:lumOff val="15000"/>
                  </a:schemeClr>
                </a:solidFill>
              </a:rPr>
              <a:t>2003</a:t>
            </a:r>
            <a:r>
              <a:rPr lang="ja-JP" altLang="en-US" sz="1600" b="1" dirty="0">
                <a:solidFill>
                  <a:schemeClr val="tx1">
                    <a:lumMod val="85000"/>
                    <a:lumOff val="15000"/>
                  </a:schemeClr>
                </a:solidFill>
              </a:rPr>
              <a:t>年に導入されている</a:t>
            </a:r>
            <a:r>
              <a:rPr lang="en-US" altLang="ja-JP" sz="1600" b="1" baseline="30000" dirty="0">
                <a:solidFill>
                  <a:schemeClr val="tx1">
                    <a:lumMod val="85000"/>
                    <a:lumOff val="15000"/>
                  </a:schemeClr>
                </a:solidFill>
              </a:rPr>
              <a:t>1,2</a:t>
            </a:r>
            <a:endParaRPr lang="ja-JP" altLang="en-US" sz="1600" b="1" baseline="30000" dirty="0">
              <a:solidFill>
                <a:schemeClr val="tx1">
                  <a:lumMod val="85000"/>
                  <a:lumOff val="15000"/>
                </a:schemeClr>
              </a:solidFill>
            </a:endParaRPr>
          </a:p>
        </p:txBody>
      </p:sp>
      <p:pic>
        <p:nvPicPr>
          <p:cNvPr id="22" name="Picture 2" descr="ソース画像を表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7830" y="3255175"/>
            <a:ext cx="4046274" cy="2694670"/>
          </a:xfrm>
          <a:prstGeom prst="rect">
            <a:avLst/>
          </a:prstGeom>
          <a:noFill/>
          <a:extLst>
            <a:ext uri="{909E8E84-426E-40DD-AFC4-6F175D3DCCD1}">
              <a14:hiddenFill xmlns:a14="http://schemas.microsoft.com/office/drawing/2010/main">
                <a:solidFill>
                  <a:srgbClr val="FFFFFF"/>
                </a:solidFill>
              </a14:hiddenFill>
            </a:ext>
          </a:extLst>
        </p:spPr>
      </p:pic>
      <p:sp>
        <p:nvSpPr>
          <p:cNvPr id="23" name="テキスト ボックス 22"/>
          <p:cNvSpPr txBox="1"/>
          <p:nvPr/>
        </p:nvSpPr>
        <p:spPr>
          <a:xfrm>
            <a:off x="3225937" y="2981222"/>
            <a:ext cx="3453530" cy="252179"/>
          </a:xfrm>
          <a:prstGeom prst="rect">
            <a:avLst/>
          </a:prstGeom>
          <a:noFill/>
        </p:spPr>
        <p:txBody>
          <a:bodyPr wrap="none" lIns="0" rIns="0" rtlCol="0">
            <a:noAutofit/>
          </a:bodyPr>
          <a:lstStyle/>
          <a:p>
            <a:pPr algn="ctr" defTabSz="288000"/>
            <a:r>
              <a:rPr lang="en-US" altLang="ja-JP" sz="1600" b="1" u="sng" dirty="0">
                <a:solidFill>
                  <a:schemeClr val="accent2">
                    <a:lumMod val="75000"/>
                    <a:lumOff val="25000"/>
                  </a:schemeClr>
                </a:solidFill>
                <a:latin typeface="+mn-ea"/>
              </a:rPr>
              <a:t>ICA</a:t>
            </a:r>
            <a:r>
              <a:rPr lang="ja-JP" altLang="en-US" sz="1600" b="1" u="sng" dirty="0">
                <a:solidFill>
                  <a:schemeClr val="accent2">
                    <a:lumMod val="75000"/>
                    <a:lumOff val="25000"/>
                  </a:schemeClr>
                </a:solidFill>
                <a:latin typeface="+mn-ea"/>
              </a:rPr>
              <a:t>発行の個人識別カードの一例</a:t>
            </a:r>
            <a:endParaRPr kumimoji="1" lang="ja-JP" altLang="en-US" sz="1600" b="1" u="sng" dirty="0">
              <a:solidFill>
                <a:schemeClr val="accent2">
                  <a:lumMod val="75000"/>
                  <a:lumOff val="25000"/>
                </a:schemeClr>
              </a:solidFill>
              <a:latin typeface="+mn-ea"/>
            </a:endParaRPr>
          </a:p>
        </p:txBody>
      </p:sp>
      <p:sp>
        <p:nvSpPr>
          <p:cNvPr id="24" name="角丸四角形 23"/>
          <p:cNvSpPr/>
          <p:nvPr/>
        </p:nvSpPr>
        <p:spPr>
          <a:xfrm>
            <a:off x="2917830" y="3608676"/>
            <a:ext cx="2907062" cy="381000"/>
          </a:xfrm>
          <a:prstGeom prst="round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25" name="角丸四角形 24"/>
          <p:cNvSpPr/>
          <p:nvPr/>
        </p:nvSpPr>
        <p:spPr>
          <a:xfrm>
            <a:off x="589879" y="3608676"/>
            <a:ext cx="1767965" cy="597419"/>
          </a:xfrm>
          <a:prstGeom prst="round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defTabSz="288000"/>
            <a:r>
              <a:rPr lang="en-US" altLang="ja-JP" sz="1400" dirty="0">
                <a:solidFill>
                  <a:schemeClr val="tx1"/>
                </a:solidFill>
                <a:latin typeface="+mn-ea"/>
              </a:rPr>
              <a:t>NRIC</a:t>
            </a:r>
            <a:r>
              <a:rPr lang="ja-JP" altLang="en-US" sz="1400" dirty="0" err="1">
                <a:solidFill>
                  <a:schemeClr val="tx1"/>
                </a:solidFill>
                <a:latin typeface="+mn-ea"/>
              </a:rPr>
              <a:t>、</a:t>
            </a:r>
            <a:r>
              <a:rPr lang="ja-JP" altLang="en-US" sz="1400" dirty="0">
                <a:solidFill>
                  <a:schemeClr val="tx1"/>
                </a:solidFill>
                <a:latin typeface="+mn-ea"/>
              </a:rPr>
              <a:t>もしくは</a:t>
            </a:r>
            <a:r>
              <a:rPr lang="en-US" altLang="ja-JP" sz="1400" dirty="0">
                <a:solidFill>
                  <a:schemeClr val="tx1"/>
                </a:solidFill>
                <a:latin typeface="+mn-ea"/>
              </a:rPr>
              <a:t>FIN</a:t>
            </a:r>
            <a:r>
              <a:rPr lang="ja-JP" altLang="en-US" sz="1400" dirty="0">
                <a:solidFill>
                  <a:schemeClr val="tx1"/>
                </a:solidFill>
                <a:latin typeface="+mn-ea"/>
              </a:rPr>
              <a:t>：</a:t>
            </a:r>
            <a:endParaRPr lang="en-US" altLang="ja-JP" sz="1400" dirty="0">
              <a:solidFill>
                <a:schemeClr val="tx1"/>
              </a:solidFill>
              <a:latin typeface="+mn-ea"/>
            </a:endParaRPr>
          </a:p>
          <a:p>
            <a:pPr defTabSz="288000"/>
            <a:r>
              <a:rPr lang="en-US" altLang="ja-JP" sz="1400" dirty="0">
                <a:solidFill>
                  <a:schemeClr val="tx1"/>
                </a:solidFill>
                <a:latin typeface="+mn-ea"/>
              </a:rPr>
              <a:t>ICA</a:t>
            </a:r>
            <a:r>
              <a:rPr lang="ja-JP" altLang="en-US" sz="1400" dirty="0">
                <a:solidFill>
                  <a:schemeClr val="tx1"/>
                </a:solidFill>
                <a:latin typeface="+mn-ea"/>
              </a:rPr>
              <a:t>が一元的に管理</a:t>
            </a:r>
            <a:endParaRPr lang="en-US" altLang="ja-JP" sz="1400" dirty="0">
              <a:solidFill>
                <a:schemeClr val="tx1"/>
              </a:solidFill>
              <a:latin typeface="+mn-ea"/>
            </a:endParaRPr>
          </a:p>
        </p:txBody>
      </p:sp>
      <p:cxnSp>
        <p:nvCxnSpPr>
          <p:cNvPr id="26" name="直線矢印コネクタ 25"/>
          <p:cNvCxnSpPr>
            <a:endCxn id="24" idx="1"/>
          </p:cNvCxnSpPr>
          <p:nvPr/>
        </p:nvCxnSpPr>
        <p:spPr>
          <a:xfrm>
            <a:off x="2357844" y="3799176"/>
            <a:ext cx="559986" cy="0"/>
          </a:xfrm>
          <a:prstGeom prst="straightConnector1">
            <a:avLst/>
          </a:prstGeom>
          <a:ln w="28575">
            <a:solidFill>
              <a:schemeClr val="accent2">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pic>
        <p:nvPicPr>
          <p:cNvPr id="27" name="Picture 4" descr="ソース画像を表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5487" y="3608676"/>
            <a:ext cx="1948882" cy="1336258"/>
          </a:xfrm>
          <a:prstGeom prst="rect">
            <a:avLst/>
          </a:prstGeom>
          <a:noFill/>
          <a:extLst>
            <a:ext uri="{909E8E84-426E-40DD-AFC4-6F175D3DCCD1}">
              <a14:hiddenFill xmlns:a14="http://schemas.microsoft.com/office/drawing/2010/main">
                <a:solidFill>
                  <a:srgbClr val="FFFFFF"/>
                </a:solidFill>
              </a14:hiddenFill>
            </a:ext>
          </a:extLst>
        </p:spPr>
      </p:pic>
      <p:sp>
        <p:nvSpPr>
          <p:cNvPr id="28" name="角丸四角形 27"/>
          <p:cNvSpPr/>
          <p:nvPr/>
        </p:nvSpPr>
        <p:spPr>
          <a:xfrm>
            <a:off x="7585487" y="3608676"/>
            <a:ext cx="1988726" cy="1361248"/>
          </a:xfrm>
          <a:prstGeom prst="round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defTabSz="288000"/>
            <a:endParaRPr lang="en-US" altLang="ja-JP" sz="1400" dirty="0">
              <a:solidFill>
                <a:schemeClr val="tx1"/>
              </a:solidFill>
              <a:latin typeface="+mn-ea"/>
            </a:endParaRPr>
          </a:p>
        </p:txBody>
      </p:sp>
      <p:cxnSp>
        <p:nvCxnSpPr>
          <p:cNvPr id="29" name="直線矢印コネクタ 28"/>
          <p:cNvCxnSpPr>
            <a:stCxn id="24" idx="3"/>
          </p:cNvCxnSpPr>
          <p:nvPr/>
        </p:nvCxnSpPr>
        <p:spPr>
          <a:xfrm flipV="1">
            <a:off x="5824892" y="3789727"/>
            <a:ext cx="1760595" cy="0"/>
          </a:xfrm>
          <a:prstGeom prst="straightConnector1">
            <a:avLst/>
          </a:prstGeom>
          <a:ln w="28575">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6566404" y="3785236"/>
            <a:ext cx="1299365" cy="252179"/>
          </a:xfrm>
          <a:prstGeom prst="rect">
            <a:avLst/>
          </a:prstGeom>
          <a:noFill/>
        </p:spPr>
        <p:txBody>
          <a:bodyPr wrap="none" lIns="0" rIns="0" rtlCol="0">
            <a:noAutofit/>
          </a:bodyPr>
          <a:lstStyle/>
          <a:p>
            <a:pPr algn="ctr" defTabSz="288000"/>
            <a:r>
              <a:rPr kumimoji="1" lang="ja-JP" altLang="en-US" sz="1200" dirty="0">
                <a:latin typeface="+mn-ea"/>
              </a:rPr>
              <a:t>共通認証</a:t>
            </a:r>
            <a:endParaRPr kumimoji="1" lang="en-US" altLang="ja-JP" sz="1200" dirty="0">
              <a:latin typeface="+mn-ea"/>
            </a:endParaRPr>
          </a:p>
          <a:p>
            <a:pPr algn="ctr" defTabSz="288000"/>
            <a:r>
              <a:rPr kumimoji="1" lang="ja-JP" altLang="en-US" sz="1200" dirty="0">
                <a:latin typeface="+mn-ea"/>
              </a:rPr>
              <a:t>に活用</a:t>
            </a:r>
          </a:p>
        </p:txBody>
      </p:sp>
      <p:sp>
        <p:nvSpPr>
          <p:cNvPr id="31" name="テキスト ボックス 30"/>
          <p:cNvSpPr txBox="1"/>
          <p:nvPr/>
        </p:nvSpPr>
        <p:spPr>
          <a:xfrm>
            <a:off x="331490" y="6299309"/>
            <a:ext cx="5242572" cy="191433"/>
          </a:xfrm>
          <a:prstGeom prst="rect">
            <a:avLst/>
          </a:prstGeom>
          <a:noFill/>
          <a:ln>
            <a:noFill/>
          </a:ln>
        </p:spPr>
        <p:txBody>
          <a:bodyPr wrap="square" lIns="36000" tIns="36000" rIns="36000" bIns="36000" rtlCol="0" anchor="ctr">
            <a:noAutofit/>
          </a:bodyPr>
          <a:lstStyle/>
          <a:p>
            <a:r>
              <a:rPr lang="ja-JP" altLang="en-US" sz="900" dirty="0">
                <a:latin typeface="+mn-ea"/>
              </a:rPr>
              <a:t>出所）</a:t>
            </a:r>
            <a:endParaRPr lang="en-US" altLang="ja-JP" sz="900" dirty="0">
              <a:latin typeface="+mn-ea"/>
            </a:endParaRPr>
          </a:p>
          <a:p>
            <a:r>
              <a:rPr lang="en-US" altLang="ja-JP" sz="900" dirty="0">
                <a:latin typeface="+mn-ea"/>
              </a:rPr>
              <a:t>1</a:t>
            </a:r>
            <a:r>
              <a:rPr lang="ja-JP" altLang="en-US" sz="900" dirty="0">
                <a:latin typeface="+mn-ea"/>
              </a:rPr>
              <a:t>　</a:t>
            </a:r>
            <a:r>
              <a:rPr lang="en-US" altLang="ja-JP" sz="900" dirty="0">
                <a:latin typeface="+mn-ea"/>
              </a:rPr>
              <a:t>https://www.ica.gov.sg/documents/ic/registration</a:t>
            </a:r>
          </a:p>
          <a:p>
            <a:r>
              <a:rPr lang="en-US" altLang="ja-JP" sz="900" dirty="0">
                <a:latin typeface="+mn-ea"/>
              </a:rPr>
              <a:t>2</a:t>
            </a:r>
            <a:r>
              <a:rPr lang="ja-JP" altLang="en-US" sz="900" dirty="0">
                <a:latin typeface="+mn-ea"/>
              </a:rPr>
              <a:t>　</a:t>
            </a:r>
            <a:r>
              <a:rPr lang="en-US" altLang="ja-JP" sz="900" dirty="0">
                <a:latin typeface="+mn-ea"/>
              </a:rPr>
              <a:t>https://www.jri.co.jp/MediaLibrary/file/report/jrireview/pdf/11717.pdf</a:t>
            </a:r>
            <a:endParaRPr kumimoji="1" lang="ja-JP" altLang="en-US" sz="900" dirty="0">
              <a:latin typeface="+mn-ea"/>
            </a:endParaRPr>
          </a:p>
        </p:txBody>
      </p:sp>
    </p:spTree>
    <p:extLst>
      <p:ext uri="{BB962C8B-B14F-4D97-AF65-F5344CB8AC3E}">
        <p14:creationId xmlns:p14="http://schemas.microsoft.com/office/powerpoint/2010/main" val="25906288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3.1.4</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ja-JP" altLang="en-US" sz="1800" b="1" spc="0" dirty="0">
                <a:solidFill>
                  <a:schemeClr val="accent2">
                    <a:lumMod val="90000"/>
                    <a:lumOff val="10000"/>
                  </a:schemeClr>
                </a:solidFill>
              </a:rPr>
              <a:t>現在に至るまでの変遷</a:t>
            </a: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7"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600" b="1" dirty="0">
                <a:solidFill>
                  <a:srgbClr val="000000">
                    <a:lumMod val="85000"/>
                    <a:lumOff val="15000"/>
                  </a:srgbClr>
                </a:solidFill>
              </a:rPr>
              <a:t>シンガポールでは、政府機関ごとに異なっていたオンラインサービスの認証システムを統一するため、前述の国民識別番号を利用した認証システムである</a:t>
            </a:r>
            <a:r>
              <a:rPr lang="en-US" altLang="ja-JP" sz="1600" b="1" dirty="0" err="1">
                <a:solidFill>
                  <a:srgbClr val="000000">
                    <a:lumMod val="85000"/>
                    <a:lumOff val="15000"/>
                  </a:srgbClr>
                </a:solidFill>
              </a:rPr>
              <a:t>Singpass</a:t>
            </a:r>
            <a:r>
              <a:rPr lang="ja-JP" altLang="en-US" sz="1600" b="1" dirty="0">
                <a:solidFill>
                  <a:srgbClr val="000000">
                    <a:lumMod val="85000"/>
                    <a:lumOff val="15000"/>
                  </a:srgbClr>
                </a:solidFill>
              </a:rPr>
              <a:t>が</a:t>
            </a:r>
            <a:r>
              <a:rPr lang="en-US" altLang="ja-JP" sz="1600" b="1" dirty="0">
                <a:solidFill>
                  <a:srgbClr val="000000">
                    <a:lumMod val="85000"/>
                    <a:lumOff val="15000"/>
                  </a:srgbClr>
                </a:solidFill>
              </a:rPr>
              <a:t>2003</a:t>
            </a:r>
            <a:r>
              <a:rPr lang="ja-JP" altLang="en-US" sz="1600" b="1" dirty="0">
                <a:solidFill>
                  <a:srgbClr val="000000">
                    <a:lumMod val="85000"/>
                    <a:lumOff val="15000"/>
                  </a:srgbClr>
                </a:solidFill>
              </a:rPr>
              <a:t>年より導入された。その後</a:t>
            </a:r>
            <a:r>
              <a:rPr lang="en-US" altLang="ja-JP" sz="1600" b="1" dirty="0">
                <a:solidFill>
                  <a:srgbClr val="000000">
                    <a:lumMod val="85000"/>
                    <a:lumOff val="15000"/>
                  </a:srgbClr>
                </a:solidFill>
              </a:rPr>
              <a:t>2018</a:t>
            </a:r>
            <a:r>
              <a:rPr lang="ja-JP" altLang="en-US" sz="1600" b="1" dirty="0">
                <a:solidFill>
                  <a:srgbClr val="000000">
                    <a:lumMod val="85000"/>
                    <a:lumOff val="15000"/>
                  </a:srgbClr>
                </a:solidFill>
              </a:rPr>
              <a:t>年にモバイルアプリである</a:t>
            </a:r>
            <a:r>
              <a:rPr lang="en-US" altLang="ja-JP" sz="1600" b="1" dirty="0" err="1">
                <a:solidFill>
                  <a:srgbClr val="000000">
                    <a:lumMod val="85000"/>
                    <a:lumOff val="15000"/>
                  </a:srgbClr>
                </a:solidFill>
              </a:rPr>
              <a:t>Singpass</a:t>
            </a:r>
            <a:r>
              <a:rPr lang="en-US" altLang="ja-JP" sz="1600" b="1" dirty="0">
                <a:solidFill>
                  <a:srgbClr val="000000">
                    <a:lumMod val="85000"/>
                    <a:lumOff val="15000"/>
                  </a:srgbClr>
                </a:solidFill>
              </a:rPr>
              <a:t> Mobile</a:t>
            </a:r>
            <a:r>
              <a:rPr lang="ja-JP" altLang="en-US" sz="1600" b="1" dirty="0" err="1">
                <a:solidFill>
                  <a:srgbClr val="000000">
                    <a:lumMod val="85000"/>
                    <a:lumOff val="15000"/>
                  </a:srgbClr>
                </a:solidFill>
              </a:rPr>
              <a:t>が提</a:t>
            </a:r>
            <a:r>
              <a:rPr lang="ja-JP" altLang="en-US" sz="1600" b="1" dirty="0">
                <a:solidFill>
                  <a:srgbClr val="000000">
                    <a:lumMod val="85000"/>
                    <a:lumOff val="15000"/>
                  </a:srgbClr>
                </a:solidFill>
              </a:rPr>
              <a:t>供され、行政・民間の両分野での</a:t>
            </a:r>
            <a:r>
              <a:rPr lang="ja-JP" altLang="en-US" sz="1600" b="1" dirty="0" smtClean="0">
                <a:solidFill>
                  <a:srgbClr val="000000">
                    <a:lumMod val="85000"/>
                    <a:lumOff val="15000"/>
                  </a:srgbClr>
                </a:solidFill>
              </a:rPr>
              <a:t>デジタル認証</a:t>
            </a:r>
            <a:r>
              <a:rPr lang="ja-JP" altLang="en-US" sz="1600" b="1" dirty="0">
                <a:solidFill>
                  <a:srgbClr val="000000">
                    <a:lumMod val="85000"/>
                    <a:lumOff val="15000"/>
                  </a:srgbClr>
                </a:solidFill>
              </a:rPr>
              <a:t>に幅広く活用されている</a:t>
            </a:r>
          </a:p>
        </p:txBody>
      </p:sp>
      <p:sp>
        <p:nvSpPr>
          <p:cNvPr id="22" name="ホームベース 21"/>
          <p:cNvSpPr/>
          <p:nvPr/>
        </p:nvSpPr>
        <p:spPr>
          <a:xfrm>
            <a:off x="751180" y="3616646"/>
            <a:ext cx="8496005" cy="25329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23" name="楕円 22"/>
          <p:cNvSpPr/>
          <p:nvPr/>
        </p:nvSpPr>
        <p:spPr>
          <a:xfrm>
            <a:off x="7175140" y="3487105"/>
            <a:ext cx="567558" cy="512379"/>
          </a:xfrm>
          <a:prstGeom prst="ellipse">
            <a:avLst/>
          </a:prstGeom>
          <a:solidFill>
            <a:schemeClr val="accent1">
              <a:lumMod val="20000"/>
              <a:lumOff val="80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24" name="テキスト ボックス 23"/>
          <p:cNvSpPr txBox="1"/>
          <p:nvPr/>
        </p:nvSpPr>
        <p:spPr>
          <a:xfrm>
            <a:off x="7216698" y="3594563"/>
            <a:ext cx="517330" cy="330553"/>
          </a:xfrm>
          <a:prstGeom prst="rect">
            <a:avLst/>
          </a:prstGeom>
          <a:noFill/>
        </p:spPr>
        <p:txBody>
          <a:bodyPr vert="horz" wrap="none" lIns="0" tIns="45720" rIns="0" bIns="45720" rtlCol="0" anchor="t" anchorCtr="0">
            <a:normAutofit fontScale="97500" lnSpcReduction="10000"/>
          </a:bodyPr>
          <a:lstStyle/>
          <a:p>
            <a:r>
              <a:rPr lang="en-US" altLang="ja-JP" sz="1600" dirty="0">
                <a:latin typeface="+mn-ea"/>
              </a:rPr>
              <a:t>2018</a:t>
            </a:r>
            <a:endParaRPr kumimoji="1" lang="ja-JP" altLang="en-US" sz="1600" b="0" dirty="0">
              <a:latin typeface="+mn-ea"/>
            </a:endParaRPr>
          </a:p>
        </p:txBody>
      </p:sp>
      <p:sp>
        <p:nvSpPr>
          <p:cNvPr id="25" name="楕円 24"/>
          <p:cNvSpPr/>
          <p:nvPr/>
        </p:nvSpPr>
        <p:spPr>
          <a:xfrm>
            <a:off x="3166027" y="3493398"/>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26" name="テキスト ボックス 25"/>
          <p:cNvSpPr txBox="1"/>
          <p:nvPr/>
        </p:nvSpPr>
        <p:spPr>
          <a:xfrm>
            <a:off x="3207585" y="3600856"/>
            <a:ext cx="517330" cy="330553"/>
          </a:xfrm>
          <a:prstGeom prst="rect">
            <a:avLst/>
          </a:prstGeom>
        </p:spPr>
        <p:txBody>
          <a:bodyPr vert="horz" wrap="none" lIns="0" tIns="45720" rIns="0" bIns="45720" rtlCol="0" anchor="t" anchorCtr="0">
            <a:normAutofit fontScale="97500" lnSpcReduction="10000"/>
          </a:bodyPr>
          <a:lstStyle/>
          <a:p>
            <a:r>
              <a:rPr lang="en-US" altLang="ja-JP" sz="1600" dirty="0">
                <a:latin typeface="+mn-ea"/>
              </a:rPr>
              <a:t>2003</a:t>
            </a:r>
            <a:endParaRPr kumimoji="1" lang="ja-JP" altLang="en-US" sz="1600" b="0" dirty="0">
              <a:latin typeface="+mn-ea"/>
            </a:endParaRPr>
          </a:p>
        </p:txBody>
      </p:sp>
      <p:sp>
        <p:nvSpPr>
          <p:cNvPr id="27" name="四角形吹き出し 26"/>
          <p:cNvSpPr/>
          <p:nvPr/>
        </p:nvSpPr>
        <p:spPr>
          <a:xfrm>
            <a:off x="1961800" y="1893678"/>
            <a:ext cx="2362509" cy="1341462"/>
          </a:xfrm>
          <a:prstGeom prst="wedgeRectCallout">
            <a:avLst>
              <a:gd name="adj1" fmla="val 8195"/>
              <a:gd name="adj2" fmla="val 69788"/>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200" b="1" dirty="0" smtClean="0">
                <a:solidFill>
                  <a:schemeClr val="tx1"/>
                </a:solidFill>
                <a:latin typeface="+mn-ea"/>
              </a:rPr>
              <a:t>Singpass</a:t>
            </a:r>
            <a:r>
              <a:rPr lang="en-US" altLang="ja-JP" sz="1200" b="1" baseline="30000" dirty="0" smtClean="0">
                <a:solidFill>
                  <a:schemeClr val="tx1"/>
                </a:solidFill>
                <a:latin typeface="+mn-ea"/>
              </a:rPr>
              <a:t>1</a:t>
            </a:r>
            <a:r>
              <a:rPr lang="ja-JP" altLang="en-US" sz="1200" b="1" dirty="0" smtClean="0">
                <a:solidFill>
                  <a:schemeClr val="tx1"/>
                </a:solidFill>
                <a:latin typeface="+mn-ea"/>
              </a:rPr>
              <a:t>（</a:t>
            </a:r>
            <a:r>
              <a:rPr lang="en-US" altLang="ja-JP" sz="1200" b="1" dirty="0" smtClean="0">
                <a:solidFill>
                  <a:schemeClr val="tx1"/>
                </a:solidFill>
                <a:latin typeface="+mn-ea"/>
              </a:rPr>
              <a:t>2003</a:t>
            </a:r>
            <a:r>
              <a:rPr lang="ja-JP" altLang="en-US" sz="1200" b="1" dirty="0" smtClean="0">
                <a:solidFill>
                  <a:schemeClr val="tx1"/>
                </a:solidFill>
                <a:latin typeface="+mn-ea"/>
              </a:rPr>
              <a:t>年～）</a:t>
            </a:r>
            <a:endParaRPr lang="en-US" altLang="ja-JP" sz="1200" b="1" dirty="0">
              <a:solidFill>
                <a:schemeClr val="tx1"/>
              </a:solidFill>
              <a:latin typeface="+mn-ea"/>
            </a:endParaRPr>
          </a:p>
          <a:p>
            <a:r>
              <a:rPr lang="ja-JP" altLang="en-US" sz="1200" dirty="0">
                <a:solidFill>
                  <a:schemeClr val="tx1"/>
                </a:solidFill>
                <a:latin typeface="+mn-ea"/>
              </a:rPr>
              <a:t>政府機関のオンライン認証方法の統一のために</a:t>
            </a:r>
            <a:r>
              <a:rPr lang="en-US" altLang="ja-JP" sz="1200" dirty="0">
                <a:solidFill>
                  <a:schemeClr val="tx1"/>
                </a:solidFill>
                <a:latin typeface="+mn-ea"/>
              </a:rPr>
              <a:t>2003</a:t>
            </a:r>
            <a:r>
              <a:rPr lang="ja-JP" altLang="en-US" sz="1200" dirty="0">
                <a:solidFill>
                  <a:schemeClr val="tx1"/>
                </a:solidFill>
                <a:latin typeface="+mn-ea"/>
              </a:rPr>
              <a:t>年に導入された共通認証システムであり、当初は前述の個人識別番号とパスコードによって認証していた</a:t>
            </a:r>
            <a:endParaRPr lang="en-US" altLang="ja-JP" sz="1200" dirty="0">
              <a:solidFill>
                <a:schemeClr val="tx1"/>
              </a:solidFill>
              <a:latin typeface="+mn-ea"/>
            </a:endParaRPr>
          </a:p>
          <a:p>
            <a:endParaRPr kumimoji="1" lang="en-US" altLang="ja-JP" sz="1200" dirty="0">
              <a:solidFill>
                <a:schemeClr val="tx1"/>
              </a:solidFill>
              <a:latin typeface="+mn-ea"/>
            </a:endParaRPr>
          </a:p>
          <a:p>
            <a:endParaRPr kumimoji="1" lang="en-US" altLang="ja-JP" sz="1200" dirty="0">
              <a:solidFill>
                <a:schemeClr val="tx1"/>
              </a:solidFill>
              <a:latin typeface="+mn-ea"/>
            </a:endParaRPr>
          </a:p>
          <a:p>
            <a:endParaRPr kumimoji="1" lang="ja-JP" altLang="en-US" sz="1200" dirty="0">
              <a:solidFill>
                <a:schemeClr val="tx1"/>
              </a:solidFill>
              <a:latin typeface="+mn-ea"/>
            </a:endParaRPr>
          </a:p>
        </p:txBody>
      </p:sp>
      <p:sp>
        <p:nvSpPr>
          <p:cNvPr id="28" name="四角形吹き出し 27"/>
          <p:cNvSpPr/>
          <p:nvPr/>
        </p:nvSpPr>
        <p:spPr>
          <a:xfrm>
            <a:off x="4932969" y="4513209"/>
            <a:ext cx="2801059" cy="1341462"/>
          </a:xfrm>
          <a:prstGeom prst="wedgeRectCallout">
            <a:avLst>
              <a:gd name="adj1" fmla="val 38726"/>
              <a:gd name="adj2" fmla="val -90793"/>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200" b="1" u="sng" dirty="0" err="1">
                <a:solidFill>
                  <a:schemeClr val="tx1"/>
                </a:solidFill>
                <a:latin typeface="+mn-ea"/>
              </a:rPr>
              <a:t>Singpass</a:t>
            </a:r>
            <a:r>
              <a:rPr lang="en-US" altLang="ja-JP" sz="1200" b="1" u="sng" dirty="0">
                <a:solidFill>
                  <a:schemeClr val="tx1"/>
                </a:solidFill>
                <a:latin typeface="+mn-ea"/>
              </a:rPr>
              <a:t> </a:t>
            </a:r>
            <a:r>
              <a:rPr lang="en-US" altLang="ja-JP" sz="1200" b="1" u="sng" dirty="0" smtClean="0">
                <a:solidFill>
                  <a:schemeClr val="tx1"/>
                </a:solidFill>
                <a:latin typeface="+mn-ea"/>
              </a:rPr>
              <a:t>Mobile</a:t>
            </a:r>
            <a:r>
              <a:rPr lang="ja-JP" altLang="en-US" sz="1200" b="1" u="sng" dirty="0" smtClean="0">
                <a:solidFill>
                  <a:schemeClr val="tx1"/>
                </a:solidFill>
                <a:latin typeface="+mn-ea"/>
              </a:rPr>
              <a:t>（</a:t>
            </a:r>
            <a:r>
              <a:rPr lang="en-US" altLang="ja-JP" sz="1200" b="1" u="sng" dirty="0" smtClean="0">
                <a:solidFill>
                  <a:schemeClr val="tx1"/>
                </a:solidFill>
                <a:latin typeface="+mn-ea"/>
              </a:rPr>
              <a:t>2018</a:t>
            </a:r>
            <a:r>
              <a:rPr lang="ja-JP" altLang="en-US" sz="1200" b="1" u="sng" dirty="0" smtClean="0">
                <a:solidFill>
                  <a:schemeClr val="tx1"/>
                </a:solidFill>
                <a:latin typeface="+mn-ea"/>
              </a:rPr>
              <a:t>年～）</a:t>
            </a:r>
            <a:endParaRPr lang="en-US" altLang="ja-JP" sz="1200" b="1" u="sng" dirty="0">
              <a:solidFill>
                <a:schemeClr val="tx1"/>
              </a:solidFill>
              <a:latin typeface="+mn-ea"/>
            </a:endParaRPr>
          </a:p>
          <a:p>
            <a:r>
              <a:rPr lang="ja-JP" altLang="en-US" sz="1200" dirty="0">
                <a:solidFill>
                  <a:schemeClr val="tx1"/>
                </a:solidFill>
                <a:latin typeface="+mn-ea"/>
              </a:rPr>
              <a:t>政府技術庁 </a:t>
            </a:r>
            <a:r>
              <a:rPr lang="en-US" altLang="ja-JP" sz="1200" dirty="0">
                <a:solidFill>
                  <a:schemeClr val="tx1"/>
                </a:solidFill>
                <a:latin typeface="+mn-ea"/>
              </a:rPr>
              <a:t>(</a:t>
            </a:r>
            <a:r>
              <a:rPr lang="en-US" altLang="ja-JP" sz="1200" dirty="0" err="1">
                <a:solidFill>
                  <a:schemeClr val="tx1"/>
                </a:solidFill>
                <a:latin typeface="+mn-ea"/>
              </a:rPr>
              <a:t>GovTech</a:t>
            </a:r>
            <a:r>
              <a:rPr lang="en-US" altLang="ja-JP" sz="1200" dirty="0">
                <a:solidFill>
                  <a:schemeClr val="tx1"/>
                </a:solidFill>
                <a:latin typeface="+mn-ea"/>
              </a:rPr>
              <a:t>)</a:t>
            </a:r>
            <a:r>
              <a:rPr lang="ja-JP" altLang="en-US" sz="1200" dirty="0">
                <a:solidFill>
                  <a:schemeClr val="tx1"/>
                </a:solidFill>
                <a:latin typeface="+mn-ea"/>
              </a:rPr>
              <a:t>によって開発されたスマートフォンアプリであり、</a:t>
            </a:r>
            <a:r>
              <a:rPr lang="en-US" altLang="ja-JP" sz="1200" dirty="0" err="1">
                <a:solidFill>
                  <a:schemeClr val="tx1"/>
                </a:solidFill>
                <a:latin typeface="+mn-ea"/>
              </a:rPr>
              <a:t>Singpass</a:t>
            </a:r>
            <a:r>
              <a:rPr lang="ja-JP" altLang="en-US" sz="1200" dirty="0">
                <a:solidFill>
                  <a:schemeClr val="tx1"/>
                </a:solidFill>
                <a:latin typeface="+mn-ea"/>
              </a:rPr>
              <a:t>の認証を、スマートフォンアプリ上で指紋・顔認証・パスコードによって行うことができる。</a:t>
            </a:r>
            <a:r>
              <a:rPr lang="en-US" altLang="ja-JP" sz="1200" dirty="0">
                <a:solidFill>
                  <a:schemeClr val="tx1"/>
                </a:solidFill>
                <a:latin typeface="+mn-ea"/>
              </a:rPr>
              <a:t>ID</a:t>
            </a:r>
            <a:r>
              <a:rPr lang="ja-JP" altLang="en-US" sz="1200" dirty="0">
                <a:solidFill>
                  <a:schemeClr val="tx1"/>
                </a:solidFill>
                <a:latin typeface="+mn-ea"/>
              </a:rPr>
              <a:t>提示、ドキュメントの保管、電子署名など様々なサービスが利用できるようになっている</a:t>
            </a:r>
          </a:p>
          <a:p>
            <a:endParaRPr kumimoji="1" lang="en-US" altLang="ja-JP" sz="1200" dirty="0">
              <a:solidFill>
                <a:schemeClr val="tx1"/>
              </a:solidFill>
              <a:latin typeface="+mn-ea"/>
            </a:endParaRPr>
          </a:p>
          <a:p>
            <a:endParaRPr kumimoji="1" lang="en-US" altLang="ja-JP" sz="1200" dirty="0">
              <a:solidFill>
                <a:schemeClr val="tx1"/>
              </a:solidFill>
              <a:latin typeface="+mn-ea"/>
            </a:endParaRPr>
          </a:p>
          <a:p>
            <a:endParaRPr kumimoji="1" lang="ja-JP" altLang="en-US" sz="1200" dirty="0">
              <a:solidFill>
                <a:schemeClr val="tx1"/>
              </a:solidFill>
              <a:latin typeface="+mn-ea"/>
            </a:endParaRPr>
          </a:p>
        </p:txBody>
      </p:sp>
      <p:sp>
        <p:nvSpPr>
          <p:cNvPr id="13" name="テキスト ボックス 12"/>
          <p:cNvSpPr txBox="1"/>
          <p:nvPr/>
        </p:nvSpPr>
        <p:spPr>
          <a:xfrm>
            <a:off x="353975" y="6147899"/>
            <a:ext cx="6404590" cy="279001"/>
          </a:xfrm>
          <a:prstGeom prst="rect">
            <a:avLst/>
          </a:prstGeom>
          <a:noFill/>
          <a:ln>
            <a:noFill/>
          </a:ln>
        </p:spPr>
        <p:txBody>
          <a:bodyPr wrap="square" lIns="36000" tIns="36000" rIns="36000" bIns="36000" rtlCol="0" anchor="ctr">
            <a:noAutofit/>
          </a:bodyPr>
          <a:lstStyle/>
          <a:p>
            <a:r>
              <a:rPr lang="ja-JP" altLang="en-US" sz="900" dirty="0">
                <a:latin typeface="+mn-ea"/>
              </a:rPr>
              <a:t>出所）</a:t>
            </a:r>
            <a:endParaRPr lang="en-US" altLang="ja-JP" sz="900" dirty="0">
              <a:latin typeface="+mn-ea"/>
            </a:endParaRPr>
          </a:p>
          <a:p>
            <a:r>
              <a:rPr lang="en-US" altLang="ja-JP" sz="900" dirty="0">
                <a:latin typeface="+mn-ea"/>
              </a:rPr>
              <a:t>1</a:t>
            </a:r>
            <a:r>
              <a:rPr lang="ja-JP" altLang="en-US" sz="900" dirty="0">
                <a:latin typeface="+mn-ea"/>
              </a:rPr>
              <a:t>　</a:t>
            </a:r>
            <a:r>
              <a:rPr lang="en-US" altLang="ja-JP" sz="900" dirty="0">
                <a:latin typeface="+mn-ea"/>
              </a:rPr>
              <a:t>https://www.smartnation.gov.sg/media-hub/press-releases/singpass-factsheet-02032022</a:t>
            </a:r>
            <a:r>
              <a:rPr kumimoji="1" lang="ja-JP" altLang="en-US" sz="800" dirty="0"/>
              <a:t>　　　　</a:t>
            </a:r>
          </a:p>
        </p:txBody>
      </p:sp>
    </p:spTree>
    <p:extLst>
      <p:ext uri="{BB962C8B-B14F-4D97-AF65-F5344CB8AC3E}">
        <p14:creationId xmlns:p14="http://schemas.microsoft.com/office/powerpoint/2010/main" val="19759891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3.1.4</a:t>
            </a:r>
            <a:r>
              <a:rPr lang="ja-JP" altLang="en-US" sz="1000" dirty="0">
                <a:solidFill>
                  <a:srgbClr val="002060"/>
                </a:solidFill>
              </a:rPr>
              <a:t>　共通識別番号・デジタル</a:t>
            </a:r>
            <a:r>
              <a:rPr lang="en-US" altLang="ja-JP" sz="1000" dirty="0">
                <a:solidFill>
                  <a:srgbClr val="002060"/>
                </a:solidFill>
              </a:rPr>
              <a:t>ID</a:t>
            </a:r>
            <a:r>
              <a:rPr lang="ja-JP" altLang="en-US" sz="1000" dirty="0">
                <a:solidFill>
                  <a:srgbClr val="002060"/>
                </a:solidFill>
              </a:rPr>
              <a:t>に関する政策動向　</a:t>
            </a:r>
            <a:r>
              <a:rPr lang="en-US" altLang="ja-JP" sz="1000" dirty="0">
                <a:solidFill>
                  <a:srgbClr val="002060"/>
                </a:solidFill>
              </a:rPr>
              <a:t>–</a:t>
            </a:r>
            <a:r>
              <a:rPr lang="ja-JP" altLang="en-US" sz="1000" dirty="0">
                <a:solidFill>
                  <a:srgbClr val="002060"/>
                </a:solidFill>
              </a:rPr>
              <a:t>デジタル</a:t>
            </a:r>
            <a:r>
              <a:rPr lang="en-US" altLang="ja-JP" sz="1000" dirty="0">
                <a:solidFill>
                  <a:srgbClr val="002060"/>
                </a:solidFill>
              </a:rPr>
              <a:t>ID</a:t>
            </a:r>
            <a:r>
              <a:rPr lang="ja-JP" altLang="en-US" sz="1000" dirty="0">
                <a:solidFill>
                  <a:srgbClr val="002060"/>
                </a:solidFill>
              </a:rPr>
              <a:t>に関する調査結果</a:t>
            </a:r>
            <a:r>
              <a:rPr lang="en-US" altLang="ja-JP" sz="1400" b="1" spc="0" dirty="0">
                <a:solidFill>
                  <a:srgbClr val="002060"/>
                </a:solidFill>
              </a:rPr>
              <a:t/>
            </a:r>
            <a:br>
              <a:rPr lang="en-US" altLang="ja-JP" sz="1400" b="1" spc="0" dirty="0">
                <a:solidFill>
                  <a:srgbClr val="002060"/>
                </a:solidFill>
              </a:rPr>
            </a:br>
            <a:r>
              <a:rPr lang="en-US" altLang="ja-JP" sz="1800" dirty="0">
                <a:solidFill>
                  <a:srgbClr val="002060"/>
                </a:solidFill>
              </a:rPr>
              <a:t>Smart Nation Initiative</a:t>
            </a:r>
            <a:r>
              <a:rPr lang="ja-JP" altLang="en-US" sz="1800" dirty="0" err="1">
                <a:solidFill>
                  <a:srgbClr val="002060"/>
                </a:solidFill>
              </a:rPr>
              <a:t>、</a:t>
            </a:r>
            <a:r>
              <a:rPr lang="en-US" altLang="ja-JP" sz="1800" dirty="0">
                <a:solidFill>
                  <a:srgbClr val="002060"/>
                </a:solidFill>
              </a:rPr>
              <a:t>NDI</a:t>
            </a:r>
            <a:endParaRPr lang="ja-JP" altLang="en-US" sz="1800" b="1" spc="0" dirty="0">
              <a:solidFill>
                <a:srgbClr val="002060"/>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7"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ja-JP" altLang="en-US" sz="1600" b="1" dirty="0">
                <a:solidFill>
                  <a:schemeClr val="tx1">
                    <a:lumMod val="85000"/>
                    <a:lumOff val="15000"/>
                  </a:schemeClr>
                </a:solidFill>
              </a:rPr>
              <a:t>シンガポール政府は、テクノロジーによる国家の課題解決構想として、</a:t>
            </a:r>
            <a:r>
              <a:rPr lang="en-US" altLang="ja-JP" sz="1600" b="1" dirty="0">
                <a:solidFill>
                  <a:schemeClr val="tx1">
                    <a:lumMod val="85000"/>
                    <a:lumOff val="15000"/>
                  </a:schemeClr>
                </a:solidFill>
              </a:rPr>
              <a:t>Smart Nation Initiative</a:t>
            </a:r>
            <a:r>
              <a:rPr lang="ja-JP" altLang="en-US" sz="1600" b="1" dirty="0">
                <a:solidFill>
                  <a:schemeClr val="tx1">
                    <a:lumMod val="85000"/>
                    <a:lumOff val="15000"/>
                  </a:schemeClr>
                </a:solidFill>
              </a:rPr>
              <a:t>を実行している。</a:t>
            </a:r>
            <a:r>
              <a:rPr lang="en-US" altLang="ja-JP" sz="1600" b="1" dirty="0">
                <a:solidFill>
                  <a:schemeClr val="tx1">
                    <a:lumMod val="85000"/>
                    <a:lumOff val="15000"/>
                  </a:schemeClr>
                </a:solidFill>
              </a:rPr>
              <a:t>Smart Nation Initiative</a:t>
            </a:r>
            <a:r>
              <a:rPr lang="ja-JP" altLang="en-US" sz="1600" b="1" dirty="0">
                <a:solidFill>
                  <a:schemeClr val="tx1">
                    <a:lumMod val="85000"/>
                    <a:lumOff val="15000"/>
                  </a:schemeClr>
                </a:solidFill>
              </a:rPr>
              <a:t>による課題解決を実現するための基盤として、戦略的国家プロジェクトを定めており、その中には</a:t>
            </a:r>
            <a:r>
              <a:rPr lang="en-US" altLang="ja-JP" sz="1600" b="1" dirty="0">
                <a:solidFill>
                  <a:schemeClr val="tx1">
                    <a:lumMod val="85000"/>
                    <a:lumOff val="15000"/>
                  </a:schemeClr>
                </a:solidFill>
              </a:rPr>
              <a:t>ID</a:t>
            </a:r>
            <a:r>
              <a:rPr lang="ja-JP" altLang="en-US" sz="1600" b="1" dirty="0">
                <a:solidFill>
                  <a:schemeClr val="tx1">
                    <a:lumMod val="85000"/>
                    <a:lumOff val="15000"/>
                  </a:schemeClr>
                </a:solidFill>
              </a:rPr>
              <a:t>管理に係るプロジェクトである「ナショナルデジタルアイデンティティ（</a:t>
            </a:r>
            <a:r>
              <a:rPr lang="en-US" altLang="ja-JP" sz="1600" b="1" dirty="0">
                <a:solidFill>
                  <a:schemeClr val="tx1">
                    <a:lumMod val="85000"/>
                    <a:lumOff val="15000"/>
                  </a:schemeClr>
                </a:solidFill>
              </a:rPr>
              <a:t>NDI</a:t>
            </a:r>
            <a:r>
              <a:rPr lang="ja-JP" altLang="en-US" sz="1600" b="1" dirty="0">
                <a:solidFill>
                  <a:schemeClr val="tx1">
                    <a:lumMod val="85000"/>
                    <a:lumOff val="15000"/>
                  </a:schemeClr>
                </a:solidFill>
              </a:rPr>
              <a:t>）」</a:t>
            </a:r>
            <a:r>
              <a:rPr lang="en-US" altLang="ja-JP" sz="1600" b="1" baseline="30000" dirty="0">
                <a:solidFill>
                  <a:schemeClr val="tx1">
                    <a:lumMod val="85000"/>
                    <a:lumOff val="15000"/>
                  </a:schemeClr>
                </a:solidFill>
              </a:rPr>
              <a:t>1</a:t>
            </a:r>
            <a:r>
              <a:rPr lang="ja-JP" altLang="en-US" sz="1600" b="1" dirty="0">
                <a:solidFill>
                  <a:schemeClr val="tx1">
                    <a:lumMod val="85000"/>
                    <a:lumOff val="15000"/>
                  </a:schemeClr>
                </a:solidFill>
              </a:rPr>
              <a:t>が存在する</a:t>
            </a:r>
          </a:p>
          <a:p>
            <a:pPr marL="285750" indent="-285750">
              <a:buFont typeface="Arial" panose="020B0604020202020204" pitchFamily="34" charset="0"/>
              <a:buChar char="•"/>
            </a:pPr>
            <a:r>
              <a:rPr lang="en-US" altLang="ja-JP" sz="1600" b="1" dirty="0">
                <a:solidFill>
                  <a:schemeClr val="tx1">
                    <a:lumMod val="85000"/>
                    <a:lumOff val="15000"/>
                  </a:schemeClr>
                </a:solidFill>
              </a:rPr>
              <a:t>NDI</a:t>
            </a:r>
            <a:r>
              <a:rPr lang="ja-JP" altLang="en-US" sz="1600" b="1" dirty="0">
                <a:solidFill>
                  <a:schemeClr val="tx1">
                    <a:lumMod val="85000"/>
                    <a:lumOff val="15000"/>
                  </a:schemeClr>
                </a:solidFill>
              </a:rPr>
              <a:t>は国民が公共・民間のサービスを利用するための共通のデジタル</a:t>
            </a:r>
            <a:r>
              <a:rPr lang="en-US" altLang="ja-JP" sz="1600" b="1" dirty="0">
                <a:solidFill>
                  <a:schemeClr val="tx1">
                    <a:lumMod val="85000"/>
                    <a:lumOff val="15000"/>
                  </a:schemeClr>
                </a:solidFill>
              </a:rPr>
              <a:t>ID</a:t>
            </a:r>
            <a:r>
              <a:rPr lang="ja-JP" altLang="en-US" sz="1600" b="1" dirty="0">
                <a:solidFill>
                  <a:schemeClr val="tx1">
                    <a:lumMod val="85000"/>
                    <a:lumOff val="15000"/>
                  </a:schemeClr>
                </a:solidFill>
              </a:rPr>
              <a:t>スキームを創る取り組みであり、シンガポール政府技術庁（</a:t>
            </a:r>
            <a:r>
              <a:rPr lang="en-US" altLang="ja-JP" sz="1600" b="1" dirty="0" err="1">
                <a:solidFill>
                  <a:schemeClr val="tx1">
                    <a:lumMod val="85000"/>
                    <a:lumOff val="15000"/>
                  </a:schemeClr>
                </a:solidFill>
              </a:rPr>
              <a:t>GovTech</a:t>
            </a:r>
            <a:r>
              <a:rPr lang="ja-JP" altLang="en-US" sz="1600" b="1" dirty="0">
                <a:solidFill>
                  <a:schemeClr val="tx1">
                    <a:lumMod val="85000"/>
                    <a:lumOff val="15000"/>
                  </a:schemeClr>
                </a:solidFill>
              </a:rPr>
              <a:t>）によって推進されている。</a:t>
            </a:r>
            <a:r>
              <a:rPr lang="en-US" altLang="ja-JP" sz="1600" b="1" dirty="0">
                <a:solidFill>
                  <a:schemeClr val="tx1">
                    <a:lumMod val="85000"/>
                    <a:lumOff val="15000"/>
                  </a:schemeClr>
                </a:solidFill>
              </a:rPr>
              <a:t>NDI</a:t>
            </a:r>
            <a:r>
              <a:rPr lang="ja-JP" altLang="en-US" sz="1600" b="1" dirty="0">
                <a:solidFill>
                  <a:schemeClr val="tx1">
                    <a:lumMod val="85000"/>
                    <a:lumOff val="15000"/>
                  </a:schemeClr>
                </a:solidFill>
              </a:rPr>
              <a:t>の取り組みによる成果として、後述する共通認証基盤である</a:t>
            </a:r>
            <a:r>
              <a:rPr lang="en-US" altLang="ja-JP" sz="1600" b="1" dirty="0" err="1">
                <a:solidFill>
                  <a:schemeClr val="tx1">
                    <a:lumMod val="85000"/>
                    <a:lumOff val="15000"/>
                  </a:schemeClr>
                </a:solidFill>
              </a:rPr>
              <a:t>Singpass</a:t>
            </a:r>
            <a:r>
              <a:rPr lang="ja-JP" altLang="en-US" sz="1600" b="1" dirty="0" err="1">
                <a:solidFill>
                  <a:schemeClr val="tx1">
                    <a:lumMod val="85000"/>
                    <a:lumOff val="15000"/>
                  </a:schemeClr>
                </a:solidFill>
              </a:rPr>
              <a:t>、</a:t>
            </a:r>
            <a:r>
              <a:rPr lang="ja-JP" altLang="en-US" sz="1600" b="1" dirty="0">
                <a:solidFill>
                  <a:schemeClr val="tx1">
                    <a:lumMod val="85000"/>
                    <a:lumOff val="15000"/>
                  </a:schemeClr>
                </a:solidFill>
              </a:rPr>
              <a:t>個人情報の一元登録・認証サービスである</a:t>
            </a:r>
            <a:r>
              <a:rPr lang="en-US" altLang="ja-JP" sz="1600" b="1" dirty="0" smtClean="0">
                <a:solidFill>
                  <a:schemeClr val="tx1">
                    <a:lumMod val="85000"/>
                    <a:lumOff val="15000"/>
                  </a:schemeClr>
                </a:solidFill>
              </a:rPr>
              <a:t>My Info</a:t>
            </a:r>
            <a:r>
              <a:rPr lang="ja-JP" altLang="en-US" sz="1600" b="1" dirty="0">
                <a:solidFill>
                  <a:schemeClr val="tx1">
                    <a:lumMod val="85000"/>
                    <a:lumOff val="15000"/>
                  </a:schemeClr>
                </a:solidFill>
              </a:rPr>
              <a:t>などが存在している</a:t>
            </a:r>
          </a:p>
        </p:txBody>
      </p:sp>
      <p:sp>
        <p:nvSpPr>
          <p:cNvPr id="16" name="テキスト ボックス 15"/>
          <p:cNvSpPr txBox="1"/>
          <p:nvPr/>
        </p:nvSpPr>
        <p:spPr>
          <a:xfrm>
            <a:off x="587136" y="2833924"/>
            <a:ext cx="3786744" cy="420594"/>
          </a:xfrm>
          <a:prstGeom prst="rect">
            <a:avLst/>
          </a:prstGeom>
          <a:solidFill>
            <a:schemeClr val="accent2">
              <a:lumMod val="75000"/>
              <a:lumOff val="25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ja-JP"/>
            </a:defPPr>
            <a:lvl1pPr marL="342900" indent="-342900">
              <a:buFont typeface="+mj-ea"/>
              <a:buAutoNum type="circleNumDbPlain"/>
              <a:defRPr sz="1400">
                <a:solidFill>
                  <a:schemeClr val="accent2">
                    <a:lumMod val="75000"/>
                  </a:schemeClr>
                </a:solidFill>
                <a:latin typeface="ＭＳ Ｐゴシック" panose="020B0600070205080204" pitchFamily="50" charset="-128"/>
                <a:ea typeface="ＭＳ Ｐゴシック" panose="020B0600070205080204" pitchFamily="50" charset="-12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en-US" altLang="ja-JP" sz="1600" b="1" dirty="0">
                <a:solidFill>
                  <a:schemeClr val="bg1"/>
                </a:solidFill>
                <a:latin typeface="+mn-ea"/>
                <a:ea typeface="+mn-ea"/>
              </a:rPr>
              <a:t>Smart</a:t>
            </a:r>
            <a:r>
              <a:rPr lang="ja-JP" altLang="en-US" sz="1600" b="1" dirty="0">
                <a:solidFill>
                  <a:schemeClr val="bg1"/>
                </a:solidFill>
                <a:latin typeface="+mn-ea"/>
                <a:ea typeface="+mn-ea"/>
              </a:rPr>
              <a:t>　</a:t>
            </a:r>
            <a:r>
              <a:rPr lang="en-US" altLang="ja-JP" sz="1600" b="1" dirty="0">
                <a:solidFill>
                  <a:schemeClr val="bg1"/>
                </a:solidFill>
                <a:latin typeface="+mn-ea"/>
                <a:ea typeface="+mn-ea"/>
              </a:rPr>
              <a:t>Nation Initiative</a:t>
            </a:r>
            <a:endParaRPr lang="ja-JP" altLang="en-US" sz="1600" b="1" dirty="0">
              <a:solidFill>
                <a:schemeClr val="bg1"/>
              </a:solidFill>
              <a:latin typeface="+mn-ea"/>
              <a:ea typeface="+mn-ea"/>
            </a:endParaRPr>
          </a:p>
        </p:txBody>
      </p:sp>
      <p:sp>
        <p:nvSpPr>
          <p:cNvPr id="17" name="テキスト ボックス 16"/>
          <p:cNvSpPr txBox="1"/>
          <p:nvPr/>
        </p:nvSpPr>
        <p:spPr>
          <a:xfrm>
            <a:off x="587136" y="3378232"/>
            <a:ext cx="1142604" cy="2505558"/>
          </a:xfrm>
          <a:prstGeom prst="rect">
            <a:avLst/>
          </a:prstGeom>
          <a:solidFill>
            <a:schemeClr val="accent2">
              <a:lumMod val="10000"/>
              <a:lumOff val="9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ja-JP"/>
            </a:defPPr>
            <a:lvl1pPr indent="0">
              <a:buFont typeface="+mj-ea"/>
              <a:buNone/>
              <a:defRPr sz="1400">
                <a:solidFill>
                  <a:schemeClr val="accent2">
                    <a:lumMod val="75000"/>
                  </a:schemeClr>
                </a:solidFill>
                <a:latin typeface="+mj-ea"/>
                <a:ea typeface="+mj-ea"/>
              </a:defRPr>
            </a:lvl1pPr>
          </a:lstStyle>
          <a:p>
            <a:r>
              <a:rPr lang="ja-JP" altLang="en-US" b="1" dirty="0">
                <a:solidFill>
                  <a:schemeClr val="tx1"/>
                </a:solidFill>
                <a:latin typeface="+mn-ea"/>
                <a:ea typeface="+mn-ea"/>
              </a:rPr>
              <a:t>戦略的国家</a:t>
            </a:r>
            <a:endParaRPr lang="en-US" altLang="ja-JP" b="1" dirty="0">
              <a:solidFill>
                <a:schemeClr val="tx1"/>
              </a:solidFill>
              <a:latin typeface="+mn-ea"/>
              <a:ea typeface="+mn-ea"/>
            </a:endParaRPr>
          </a:p>
          <a:p>
            <a:r>
              <a:rPr lang="ja-JP" altLang="en-US" b="1" dirty="0">
                <a:solidFill>
                  <a:schemeClr val="tx1"/>
                </a:solidFill>
                <a:latin typeface="+mn-ea"/>
                <a:ea typeface="+mn-ea"/>
              </a:rPr>
              <a:t>プロジェクト</a:t>
            </a:r>
          </a:p>
        </p:txBody>
      </p:sp>
      <p:sp>
        <p:nvSpPr>
          <p:cNvPr id="18" name="テキスト ボックス 17"/>
          <p:cNvSpPr txBox="1"/>
          <p:nvPr/>
        </p:nvSpPr>
        <p:spPr>
          <a:xfrm>
            <a:off x="437234" y="2545099"/>
            <a:ext cx="1731090" cy="281940"/>
          </a:xfrm>
          <a:prstGeom prst="rect">
            <a:avLst/>
          </a:prstGeom>
          <a:noFill/>
        </p:spPr>
        <p:txBody>
          <a:bodyPr wrap="square" lIns="0" rIns="0" rtlCol="0">
            <a:noAutofit/>
          </a:bodyPr>
          <a:lstStyle/>
          <a:p>
            <a:pPr algn="l" defTabSz="288000"/>
            <a:r>
              <a:rPr lang="ja-JP" altLang="en-US" sz="1400" b="1" dirty="0">
                <a:solidFill>
                  <a:schemeClr val="accent2">
                    <a:lumMod val="75000"/>
                    <a:lumOff val="25000"/>
                  </a:schemeClr>
                </a:solidFill>
                <a:latin typeface="+mn-ea"/>
              </a:rPr>
              <a:t>政府の</a:t>
            </a:r>
            <a:r>
              <a:rPr lang="en-US" altLang="ja-JP" sz="1400" b="1" dirty="0">
                <a:solidFill>
                  <a:schemeClr val="accent2">
                    <a:lumMod val="75000"/>
                    <a:lumOff val="25000"/>
                  </a:schemeClr>
                </a:solidFill>
                <a:latin typeface="+mn-ea"/>
              </a:rPr>
              <a:t>DX</a:t>
            </a:r>
            <a:r>
              <a:rPr kumimoji="1" lang="ja-JP" altLang="en-US" sz="1400" b="1" dirty="0">
                <a:solidFill>
                  <a:schemeClr val="accent2">
                    <a:lumMod val="75000"/>
                    <a:lumOff val="25000"/>
                  </a:schemeClr>
                </a:solidFill>
                <a:latin typeface="+mn-ea"/>
              </a:rPr>
              <a:t>政策方針</a:t>
            </a:r>
          </a:p>
        </p:txBody>
      </p:sp>
      <p:sp>
        <p:nvSpPr>
          <p:cNvPr id="19" name="正方形/長方形 18"/>
          <p:cNvSpPr/>
          <p:nvPr/>
        </p:nvSpPr>
        <p:spPr>
          <a:xfrm>
            <a:off x="1819252" y="3380160"/>
            <a:ext cx="2554628"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rgbClr val="C00000"/>
                </a:solidFill>
                <a:latin typeface="+mn-ea"/>
              </a:rPr>
              <a:t>ナショナルデジタルアイデンティティ（</a:t>
            </a:r>
            <a:r>
              <a:rPr lang="en-US" altLang="ja-JP" sz="1400" b="1" dirty="0">
                <a:solidFill>
                  <a:srgbClr val="C00000"/>
                </a:solidFill>
                <a:latin typeface="+mn-ea"/>
              </a:rPr>
              <a:t>NDI</a:t>
            </a:r>
            <a:r>
              <a:rPr lang="ja-JP" altLang="en-US" sz="1400" b="1" dirty="0">
                <a:solidFill>
                  <a:srgbClr val="C00000"/>
                </a:solidFill>
                <a:latin typeface="+mn-ea"/>
              </a:rPr>
              <a:t>）</a:t>
            </a:r>
            <a:endParaRPr kumimoji="1" lang="ja-JP" altLang="en-US" sz="1400" b="1" dirty="0">
              <a:solidFill>
                <a:srgbClr val="C00000"/>
              </a:solidFill>
              <a:latin typeface="+mn-ea"/>
            </a:endParaRPr>
          </a:p>
        </p:txBody>
      </p:sp>
      <p:sp>
        <p:nvSpPr>
          <p:cNvPr id="20" name="正方形/長方形 19"/>
          <p:cNvSpPr/>
          <p:nvPr/>
        </p:nvSpPr>
        <p:spPr>
          <a:xfrm>
            <a:off x="1819252" y="3926199"/>
            <a:ext cx="2554628"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tx1"/>
                </a:solidFill>
                <a:latin typeface="+mn-ea"/>
              </a:rPr>
              <a:t>電子</a:t>
            </a:r>
            <a:r>
              <a:rPr lang="ja-JP" altLang="en-US" sz="1400" b="1" dirty="0">
                <a:solidFill>
                  <a:schemeClr val="tx1"/>
                </a:solidFill>
                <a:latin typeface="+mn-ea"/>
              </a:rPr>
              <a:t>決済</a:t>
            </a:r>
            <a:endParaRPr kumimoji="1" lang="ja-JP" altLang="en-US" sz="1400" b="1" dirty="0">
              <a:solidFill>
                <a:schemeClr val="tx1"/>
              </a:solidFill>
              <a:latin typeface="+mn-ea"/>
            </a:endParaRPr>
          </a:p>
        </p:txBody>
      </p:sp>
      <p:sp>
        <p:nvSpPr>
          <p:cNvPr id="21" name="正方形/長方形 20"/>
          <p:cNvSpPr/>
          <p:nvPr/>
        </p:nvSpPr>
        <p:spPr>
          <a:xfrm>
            <a:off x="1819252" y="4495619"/>
            <a:ext cx="2554628"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latin typeface="+mn-ea"/>
              </a:rPr>
              <a:t>スマートネーション・</a:t>
            </a:r>
            <a:endParaRPr lang="en-US" altLang="ja-JP" sz="1400" b="1" dirty="0">
              <a:solidFill>
                <a:schemeClr val="tx1"/>
              </a:solidFill>
              <a:latin typeface="+mn-ea"/>
            </a:endParaRPr>
          </a:p>
          <a:p>
            <a:pPr algn="ctr"/>
            <a:r>
              <a:rPr lang="ja-JP" altLang="en-US" sz="1400" b="1" dirty="0">
                <a:solidFill>
                  <a:schemeClr val="tx1"/>
                </a:solidFill>
                <a:latin typeface="+mn-ea"/>
              </a:rPr>
              <a:t>センサープラットフォーム</a:t>
            </a:r>
            <a:endParaRPr kumimoji="1" lang="ja-JP" altLang="en-US" sz="1400" b="1" dirty="0">
              <a:solidFill>
                <a:schemeClr val="tx1"/>
              </a:solidFill>
              <a:latin typeface="+mn-ea"/>
            </a:endParaRPr>
          </a:p>
        </p:txBody>
      </p:sp>
      <p:sp>
        <p:nvSpPr>
          <p:cNvPr id="32" name="正方形/長方形 31"/>
          <p:cNvSpPr/>
          <p:nvPr/>
        </p:nvSpPr>
        <p:spPr>
          <a:xfrm>
            <a:off x="1819252" y="5065039"/>
            <a:ext cx="2554628"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latin typeface="+mn-ea"/>
              </a:rPr>
              <a:t>ライフ</a:t>
            </a:r>
            <a:r>
              <a:rPr lang="en-US" altLang="ja-JP" sz="1400" b="1" dirty="0">
                <a:solidFill>
                  <a:schemeClr val="tx1"/>
                </a:solidFill>
                <a:latin typeface="+mn-ea"/>
              </a:rPr>
              <a:t>SG</a:t>
            </a:r>
            <a:endParaRPr kumimoji="1" lang="ja-JP" altLang="en-US" sz="1400" b="1" dirty="0">
              <a:solidFill>
                <a:schemeClr val="tx1"/>
              </a:solidFill>
              <a:latin typeface="+mn-ea"/>
            </a:endParaRPr>
          </a:p>
        </p:txBody>
      </p:sp>
      <p:sp>
        <p:nvSpPr>
          <p:cNvPr id="33" name="テキスト ボックス 32"/>
          <p:cNvSpPr txBox="1"/>
          <p:nvPr/>
        </p:nvSpPr>
        <p:spPr>
          <a:xfrm rot="5400000">
            <a:off x="2814200" y="5707275"/>
            <a:ext cx="427571" cy="281940"/>
          </a:xfrm>
          <a:prstGeom prst="rect">
            <a:avLst/>
          </a:prstGeom>
          <a:noFill/>
        </p:spPr>
        <p:txBody>
          <a:bodyPr wrap="square" lIns="0" rIns="0" rtlCol="0">
            <a:noAutofit/>
          </a:bodyPr>
          <a:lstStyle/>
          <a:p>
            <a:pPr algn="l" defTabSz="288000"/>
            <a:r>
              <a:rPr lang="ja-JP" altLang="en-US" sz="1400" b="1" dirty="0">
                <a:latin typeface="+mn-ea"/>
              </a:rPr>
              <a:t>・・・</a:t>
            </a:r>
            <a:endParaRPr kumimoji="1" lang="ja-JP" altLang="en-US" sz="1400" b="1" dirty="0">
              <a:latin typeface="+mn-ea"/>
            </a:endParaRPr>
          </a:p>
        </p:txBody>
      </p:sp>
      <p:cxnSp>
        <p:nvCxnSpPr>
          <p:cNvPr id="34" name="カギ線コネクタ 33"/>
          <p:cNvCxnSpPr>
            <a:stCxn id="19" idx="3"/>
            <a:endCxn id="37" idx="1"/>
          </p:cNvCxnSpPr>
          <p:nvPr/>
        </p:nvCxnSpPr>
        <p:spPr>
          <a:xfrm>
            <a:off x="4373880" y="3619744"/>
            <a:ext cx="1965961" cy="740892"/>
          </a:xfrm>
          <a:prstGeom prst="bentConnector3">
            <a:avLst>
              <a:gd name="adj1" fmla="val 50775"/>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直線矢印コネクタ 34"/>
          <p:cNvCxnSpPr>
            <a:stCxn id="19" idx="3"/>
            <a:endCxn id="36" idx="1"/>
          </p:cNvCxnSpPr>
          <p:nvPr/>
        </p:nvCxnSpPr>
        <p:spPr>
          <a:xfrm>
            <a:off x="4373880" y="3619744"/>
            <a:ext cx="196596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6" name="正方形/長方形 35"/>
          <p:cNvSpPr/>
          <p:nvPr/>
        </p:nvSpPr>
        <p:spPr>
          <a:xfrm>
            <a:off x="6339840" y="3380160"/>
            <a:ext cx="1783079"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err="1">
                <a:solidFill>
                  <a:schemeClr val="tx1"/>
                </a:solidFill>
                <a:latin typeface="+mn-ea"/>
              </a:rPr>
              <a:t>Singpass</a:t>
            </a:r>
            <a:endParaRPr kumimoji="1" lang="ja-JP" altLang="en-US" sz="1400" b="1" dirty="0">
              <a:solidFill>
                <a:schemeClr val="tx1"/>
              </a:solidFill>
              <a:latin typeface="+mn-ea"/>
            </a:endParaRPr>
          </a:p>
        </p:txBody>
      </p:sp>
      <p:sp>
        <p:nvSpPr>
          <p:cNvPr id="37" name="正方形/長方形 36"/>
          <p:cNvSpPr/>
          <p:nvPr/>
        </p:nvSpPr>
        <p:spPr>
          <a:xfrm>
            <a:off x="6339841" y="4121052"/>
            <a:ext cx="1783078" cy="479167"/>
          </a:xfrm>
          <a:prstGeom prst="rect">
            <a:avLst/>
          </a:prstGeom>
          <a:solidFill>
            <a:schemeClr val="accent2">
              <a:lumMod val="10000"/>
              <a:lumOff val="90000"/>
            </a:schemeClr>
          </a:solid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tx1"/>
                </a:solidFill>
                <a:latin typeface="+mn-ea"/>
              </a:rPr>
              <a:t>My Info</a:t>
            </a:r>
            <a:endParaRPr kumimoji="1" lang="ja-JP" altLang="en-US" sz="1400" b="1" dirty="0">
              <a:solidFill>
                <a:schemeClr val="tx1"/>
              </a:solidFill>
              <a:latin typeface="+mn-ea"/>
            </a:endParaRPr>
          </a:p>
        </p:txBody>
      </p:sp>
      <p:sp>
        <p:nvSpPr>
          <p:cNvPr id="38" name="テキスト ボックス 37"/>
          <p:cNvSpPr txBox="1"/>
          <p:nvPr/>
        </p:nvSpPr>
        <p:spPr>
          <a:xfrm>
            <a:off x="6229846" y="3098220"/>
            <a:ext cx="1142503" cy="281940"/>
          </a:xfrm>
          <a:prstGeom prst="rect">
            <a:avLst/>
          </a:prstGeom>
          <a:noFill/>
        </p:spPr>
        <p:txBody>
          <a:bodyPr wrap="square" lIns="0" rIns="0" rtlCol="0">
            <a:noAutofit/>
          </a:bodyPr>
          <a:lstStyle/>
          <a:p>
            <a:pPr algn="l" defTabSz="288000"/>
            <a:r>
              <a:rPr lang="ja-JP" altLang="en-US" sz="1400" b="1" dirty="0">
                <a:solidFill>
                  <a:schemeClr val="accent2">
                    <a:lumMod val="75000"/>
                    <a:lumOff val="25000"/>
                  </a:schemeClr>
                </a:solidFill>
                <a:latin typeface="+mn-ea"/>
              </a:rPr>
              <a:t>共通認証基盤</a:t>
            </a:r>
            <a:endParaRPr kumimoji="1" lang="ja-JP" altLang="en-US" sz="1400" b="1" dirty="0">
              <a:solidFill>
                <a:schemeClr val="accent2">
                  <a:lumMod val="75000"/>
                  <a:lumOff val="25000"/>
                </a:schemeClr>
              </a:solidFill>
              <a:latin typeface="+mn-ea"/>
            </a:endParaRPr>
          </a:p>
        </p:txBody>
      </p:sp>
      <p:sp>
        <p:nvSpPr>
          <p:cNvPr id="39" name="テキスト ボックス 38"/>
          <p:cNvSpPr txBox="1"/>
          <p:nvPr/>
        </p:nvSpPr>
        <p:spPr>
          <a:xfrm rot="5400000">
            <a:off x="7017593" y="4729465"/>
            <a:ext cx="427571" cy="281940"/>
          </a:xfrm>
          <a:prstGeom prst="rect">
            <a:avLst/>
          </a:prstGeom>
          <a:noFill/>
        </p:spPr>
        <p:txBody>
          <a:bodyPr wrap="square" lIns="0" rIns="0" rtlCol="0">
            <a:noAutofit/>
          </a:bodyPr>
          <a:lstStyle/>
          <a:p>
            <a:pPr algn="l" defTabSz="288000"/>
            <a:r>
              <a:rPr lang="ja-JP" altLang="en-US" sz="1400" b="1" dirty="0">
                <a:latin typeface="+mn-ea"/>
              </a:rPr>
              <a:t>・・・</a:t>
            </a:r>
            <a:endParaRPr kumimoji="1" lang="ja-JP" altLang="en-US" sz="1400" b="1" dirty="0">
              <a:latin typeface="+mn-ea"/>
            </a:endParaRPr>
          </a:p>
        </p:txBody>
      </p:sp>
      <p:sp>
        <p:nvSpPr>
          <p:cNvPr id="40" name="テキスト ボックス 39"/>
          <p:cNvSpPr txBox="1"/>
          <p:nvPr/>
        </p:nvSpPr>
        <p:spPr>
          <a:xfrm>
            <a:off x="503875" y="6308522"/>
            <a:ext cx="6275050" cy="191433"/>
          </a:xfrm>
          <a:prstGeom prst="rect">
            <a:avLst/>
          </a:prstGeom>
          <a:noFill/>
          <a:ln>
            <a:noFill/>
          </a:ln>
        </p:spPr>
        <p:txBody>
          <a:bodyPr wrap="square" lIns="36000" tIns="36000" rIns="36000" bIns="36000" rtlCol="0" anchor="ctr">
            <a:noAutofit/>
          </a:bodyPr>
          <a:lstStyle/>
          <a:p>
            <a:r>
              <a:rPr lang="ja-JP" altLang="en-US" sz="900" dirty="0">
                <a:latin typeface="+mn-ea"/>
              </a:rPr>
              <a:t>出所）</a:t>
            </a:r>
            <a:endParaRPr lang="en-US" altLang="ja-JP" sz="900" dirty="0">
              <a:latin typeface="+mn-ea"/>
            </a:endParaRPr>
          </a:p>
          <a:p>
            <a:r>
              <a:rPr lang="en-US" altLang="ja-JP" sz="900" dirty="0">
                <a:latin typeface="+mn-ea"/>
              </a:rPr>
              <a:t>1</a:t>
            </a:r>
            <a:r>
              <a:rPr lang="ja-JP" altLang="en-US" sz="900" dirty="0">
                <a:latin typeface="+mn-ea"/>
              </a:rPr>
              <a:t>　</a:t>
            </a:r>
            <a:r>
              <a:rPr lang="en-US" altLang="ja-JP" sz="900" dirty="0">
                <a:latin typeface="+mn-ea"/>
              </a:rPr>
              <a:t>https://www.smartnation.gov.sg/initiatives/strategic-national-projects/national-digital-identity</a:t>
            </a:r>
            <a:endParaRPr kumimoji="1" lang="ja-JP" altLang="en-US" sz="900" dirty="0">
              <a:latin typeface="+mn-ea"/>
            </a:endParaRPr>
          </a:p>
        </p:txBody>
      </p:sp>
    </p:spTree>
    <p:extLst>
      <p:ext uri="{BB962C8B-B14F-4D97-AF65-F5344CB8AC3E}">
        <p14:creationId xmlns:p14="http://schemas.microsoft.com/office/powerpoint/2010/main" val="27699755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50516"/>
            <a:ext cx="9243021" cy="585898"/>
          </a:xfrm>
        </p:spPr>
        <p:txBody>
          <a:bodyPr>
            <a:normAutofit/>
          </a:bodyPr>
          <a:lstStyle/>
          <a:p>
            <a:r>
              <a:rPr lang="en-US" altLang="ja-JP" sz="1000" dirty="0">
                <a:solidFill>
                  <a:schemeClr val="accent2">
                    <a:lumMod val="90000"/>
                    <a:lumOff val="10000"/>
                  </a:schemeClr>
                </a:solidFill>
              </a:rPr>
              <a:t>3.1.4</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b="1" spc="0" dirty="0">
                <a:solidFill>
                  <a:schemeClr val="accent2">
                    <a:lumMod val="90000"/>
                    <a:lumOff val="10000"/>
                  </a:schemeClr>
                </a:solidFill>
              </a:rPr>
              <a:t>NDI</a:t>
            </a:r>
            <a:r>
              <a:rPr lang="ja-JP" altLang="en-US" sz="1800" dirty="0">
                <a:solidFill>
                  <a:schemeClr val="accent2">
                    <a:lumMod val="90000"/>
                    <a:lumOff val="10000"/>
                  </a:schemeClr>
                </a:solidFill>
              </a:rPr>
              <a:t> </a:t>
            </a:r>
            <a:r>
              <a:rPr lang="en-US" altLang="ja-JP" sz="1800" dirty="0">
                <a:solidFill>
                  <a:schemeClr val="accent2">
                    <a:lumMod val="90000"/>
                    <a:lumOff val="10000"/>
                  </a:schemeClr>
                </a:solidFill>
              </a:rPr>
              <a:t>Stack</a:t>
            </a:r>
            <a:r>
              <a:rPr lang="ja-JP" altLang="en-US" sz="1800" dirty="0">
                <a:solidFill>
                  <a:schemeClr val="accent2">
                    <a:lumMod val="90000"/>
                    <a:lumOff val="10000"/>
                  </a:schemeClr>
                </a:solidFill>
              </a:rPr>
              <a:t>のレイヤー構造</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7"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600" b="1" dirty="0">
                <a:solidFill>
                  <a:srgbClr val="000000">
                    <a:lumMod val="85000"/>
                    <a:lumOff val="15000"/>
                  </a:srgbClr>
                </a:solidFill>
              </a:rPr>
              <a:t>シンガポール技術庁（</a:t>
            </a:r>
            <a:r>
              <a:rPr lang="en-US" altLang="ja-JP" sz="1600" b="1" dirty="0" err="1">
                <a:solidFill>
                  <a:srgbClr val="000000">
                    <a:lumMod val="85000"/>
                    <a:lumOff val="15000"/>
                  </a:srgbClr>
                </a:solidFill>
              </a:rPr>
              <a:t>Govtech</a:t>
            </a:r>
            <a:r>
              <a:rPr lang="ja-JP" altLang="en-US" sz="1600" b="1" dirty="0">
                <a:solidFill>
                  <a:srgbClr val="000000">
                    <a:lumMod val="85000"/>
                    <a:lumOff val="15000"/>
                  </a:srgbClr>
                </a:solidFill>
              </a:rPr>
              <a:t>）は、</a:t>
            </a:r>
            <a:r>
              <a:rPr lang="en-US" altLang="ja-JP" sz="1600" b="1" dirty="0">
                <a:solidFill>
                  <a:srgbClr val="000000">
                    <a:lumMod val="85000"/>
                    <a:lumOff val="15000"/>
                  </a:srgbClr>
                </a:solidFill>
              </a:rPr>
              <a:t>NDI</a:t>
            </a:r>
            <a:r>
              <a:rPr lang="ja-JP" altLang="en-US" sz="1600" b="1" dirty="0">
                <a:solidFill>
                  <a:srgbClr val="000000">
                    <a:lumMod val="85000"/>
                    <a:lumOff val="15000"/>
                  </a:srgbClr>
                </a:solidFill>
              </a:rPr>
              <a:t>の取り組みを</a:t>
            </a:r>
            <a:r>
              <a:rPr lang="en-US" altLang="ja-JP" sz="1600" b="1" dirty="0">
                <a:solidFill>
                  <a:srgbClr val="000000">
                    <a:lumMod val="85000"/>
                    <a:lumOff val="15000"/>
                  </a:srgbClr>
                </a:solidFill>
              </a:rPr>
              <a:t>NDI Stack</a:t>
            </a:r>
            <a:r>
              <a:rPr lang="ja-JP" altLang="en-US" sz="1600" b="1" dirty="0">
                <a:solidFill>
                  <a:srgbClr val="000000">
                    <a:lumMod val="85000"/>
                    <a:lumOff val="15000"/>
                  </a:srgbClr>
                </a:solidFill>
              </a:rPr>
              <a:t>の概念によって構造化している。</a:t>
            </a:r>
            <a:r>
              <a:rPr lang="en-US" altLang="ja-JP" sz="1600" b="1" dirty="0">
                <a:solidFill>
                  <a:srgbClr val="000000">
                    <a:lumMod val="85000"/>
                    <a:lumOff val="15000"/>
                  </a:srgbClr>
                </a:solidFill>
              </a:rPr>
              <a:t>NDI Stack</a:t>
            </a:r>
            <a:r>
              <a:rPr lang="ja-JP" altLang="en-US" sz="1600" b="1" dirty="0">
                <a:solidFill>
                  <a:srgbClr val="000000">
                    <a:lumMod val="85000"/>
                    <a:lumOff val="15000"/>
                  </a:srgbClr>
                </a:solidFill>
              </a:rPr>
              <a:t>の中では、</a:t>
            </a:r>
            <a:r>
              <a:rPr lang="en-US" altLang="ja-JP" sz="1600" b="1" dirty="0">
                <a:solidFill>
                  <a:srgbClr val="000000">
                    <a:lumMod val="85000"/>
                    <a:lumOff val="15000"/>
                  </a:srgbClr>
                </a:solidFill>
              </a:rPr>
              <a:t>My Info</a:t>
            </a:r>
            <a:r>
              <a:rPr lang="ja-JP" altLang="en-US" sz="1600" b="1" dirty="0" err="1">
                <a:solidFill>
                  <a:srgbClr val="000000">
                    <a:lumMod val="85000"/>
                    <a:lumOff val="15000"/>
                  </a:srgbClr>
                </a:solidFill>
              </a:rPr>
              <a:t>、</a:t>
            </a:r>
            <a:r>
              <a:rPr lang="en-US" altLang="ja-JP" sz="1600" b="1" dirty="0" err="1">
                <a:solidFill>
                  <a:srgbClr val="000000">
                    <a:lumMod val="85000"/>
                    <a:lumOff val="15000"/>
                  </a:srgbClr>
                </a:solidFill>
              </a:rPr>
              <a:t>Singpass</a:t>
            </a:r>
            <a:r>
              <a:rPr lang="ja-JP" altLang="en-US" sz="1600" b="1" dirty="0">
                <a:solidFill>
                  <a:srgbClr val="000000">
                    <a:lumMod val="85000"/>
                    <a:lumOff val="15000"/>
                  </a:srgbClr>
                </a:solidFill>
              </a:rPr>
              <a:t>などの信頼性の高いデータと</a:t>
            </a:r>
            <a:r>
              <a:rPr lang="en-US" altLang="ja-JP" sz="1600" b="1" dirty="0">
                <a:solidFill>
                  <a:srgbClr val="000000">
                    <a:lumMod val="85000"/>
                    <a:lumOff val="15000"/>
                  </a:srgbClr>
                </a:solidFill>
              </a:rPr>
              <a:t>ID</a:t>
            </a:r>
            <a:r>
              <a:rPr lang="ja-JP" altLang="en-US" sz="1600" b="1" dirty="0" err="1">
                <a:solidFill>
                  <a:srgbClr val="000000">
                    <a:lumMod val="85000"/>
                    <a:lumOff val="15000"/>
                  </a:srgbClr>
                </a:solidFill>
              </a:rPr>
              <a:t>を提</a:t>
            </a:r>
            <a:r>
              <a:rPr lang="ja-JP" altLang="en-US" sz="1600" b="1" dirty="0">
                <a:solidFill>
                  <a:srgbClr val="000000">
                    <a:lumMod val="85000"/>
                    <a:lumOff val="15000"/>
                  </a:srgbClr>
                </a:solidFill>
              </a:rPr>
              <a:t>供する</a:t>
            </a:r>
            <a:r>
              <a:rPr lang="en-US" altLang="ja-JP" sz="1600" b="1" dirty="0">
                <a:solidFill>
                  <a:srgbClr val="000000">
                    <a:lumMod val="85000"/>
                    <a:lumOff val="15000"/>
                  </a:srgbClr>
                </a:solidFill>
              </a:rPr>
              <a:t>Trusted Data</a:t>
            </a:r>
            <a:r>
              <a:rPr lang="ja-JP" altLang="en-US" sz="1600" b="1" dirty="0" err="1">
                <a:solidFill>
                  <a:srgbClr val="000000">
                    <a:lumMod val="85000"/>
                    <a:lumOff val="15000"/>
                  </a:srgbClr>
                </a:solidFill>
              </a:rPr>
              <a:t>、</a:t>
            </a:r>
            <a:r>
              <a:rPr lang="en-US" altLang="ja-JP" sz="1600" b="1" dirty="0">
                <a:solidFill>
                  <a:srgbClr val="000000">
                    <a:lumMod val="85000"/>
                    <a:lumOff val="15000"/>
                  </a:srgbClr>
                </a:solidFill>
              </a:rPr>
              <a:t>Trusted Identity</a:t>
            </a:r>
            <a:r>
              <a:rPr lang="ja-JP" altLang="en-US" sz="1600" b="1" dirty="0">
                <a:solidFill>
                  <a:srgbClr val="000000">
                    <a:lumMod val="85000"/>
                    <a:lumOff val="15000"/>
                  </a:srgbClr>
                </a:solidFill>
              </a:rPr>
              <a:t>レイヤーを基盤として、その上に信頼性ある認証方式とサービス統合を行う</a:t>
            </a:r>
            <a:r>
              <a:rPr lang="en-US" altLang="ja-JP" sz="1600" b="1" dirty="0">
                <a:solidFill>
                  <a:srgbClr val="000000">
                    <a:lumMod val="85000"/>
                    <a:lumOff val="15000"/>
                  </a:srgbClr>
                </a:solidFill>
              </a:rPr>
              <a:t>API</a:t>
            </a:r>
            <a:r>
              <a:rPr lang="ja-JP" altLang="en-US" sz="1600" b="1" dirty="0">
                <a:solidFill>
                  <a:srgbClr val="000000">
                    <a:lumMod val="85000"/>
                    <a:lumOff val="15000"/>
                  </a:srgbClr>
                </a:solidFill>
              </a:rPr>
              <a:t>といった</a:t>
            </a:r>
            <a:r>
              <a:rPr lang="en-US" altLang="ja-JP" sz="1600" b="1" dirty="0">
                <a:solidFill>
                  <a:srgbClr val="000000">
                    <a:lumMod val="85000"/>
                    <a:lumOff val="15000"/>
                  </a:srgbClr>
                </a:solidFill>
              </a:rPr>
              <a:t>Trusted Access</a:t>
            </a:r>
            <a:r>
              <a:rPr lang="ja-JP" altLang="en-US" sz="1600" b="1" dirty="0" err="1">
                <a:solidFill>
                  <a:srgbClr val="000000">
                    <a:lumMod val="85000"/>
                    <a:lumOff val="15000"/>
                  </a:srgbClr>
                </a:solidFill>
              </a:rPr>
              <a:t>、</a:t>
            </a:r>
            <a:r>
              <a:rPr lang="en-US" altLang="ja-JP" sz="1600" b="1" dirty="0">
                <a:solidFill>
                  <a:srgbClr val="000000">
                    <a:lumMod val="85000"/>
                    <a:lumOff val="15000"/>
                  </a:srgbClr>
                </a:solidFill>
              </a:rPr>
              <a:t>Trusted</a:t>
            </a:r>
            <a:r>
              <a:rPr lang="ja-JP" altLang="en-US" sz="1600" b="1" dirty="0">
                <a:solidFill>
                  <a:srgbClr val="000000">
                    <a:lumMod val="85000"/>
                    <a:lumOff val="15000"/>
                  </a:srgbClr>
                </a:solidFill>
              </a:rPr>
              <a:t>　</a:t>
            </a:r>
            <a:r>
              <a:rPr lang="en-US" altLang="ja-JP" sz="1600" b="1" dirty="0">
                <a:solidFill>
                  <a:srgbClr val="000000">
                    <a:lumMod val="85000"/>
                    <a:lumOff val="15000"/>
                  </a:srgbClr>
                </a:solidFill>
              </a:rPr>
              <a:t>Service</a:t>
            </a:r>
            <a:r>
              <a:rPr lang="ja-JP" altLang="en-US" sz="1600" b="1" dirty="0">
                <a:solidFill>
                  <a:srgbClr val="000000">
                    <a:lumMod val="85000"/>
                    <a:lumOff val="15000"/>
                  </a:srgbClr>
                </a:solidFill>
              </a:rPr>
              <a:t>レイヤーを構築しており、政府主導の取り組みを基盤と</a:t>
            </a:r>
            <a:r>
              <a:rPr lang="ja-JP" altLang="en-US" sz="1600" b="1" dirty="0" smtClean="0">
                <a:solidFill>
                  <a:srgbClr val="000000">
                    <a:lumMod val="85000"/>
                    <a:lumOff val="15000"/>
                  </a:srgbClr>
                </a:solidFill>
              </a:rPr>
              <a:t>して民間</a:t>
            </a:r>
            <a:r>
              <a:rPr lang="ja-JP" altLang="en-US" sz="1600" b="1" dirty="0">
                <a:solidFill>
                  <a:srgbClr val="000000">
                    <a:lumMod val="85000"/>
                    <a:lumOff val="15000"/>
                  </a:srgbClr>
                </a:solidFill>
              </a:rPr>
              <a:t>部門と連携した認証・サービスを提供していることが分かる</a:t>
            </a:r>
            <a:r>
              <a:rPr lang="en-US" altLang="ja-JP" sz="1600" b="1" baseline="30000" dirty="0">
                <a:solidFill>
                  <a:srgbClr val="000000">
                    <a:lumMod val="85000"/>
                    <a:lumOff val="15000"/>
                  </a:srgbClr>
                </a:solidFill>
              </a:rPr>
              <a:t>1,2,3</a:t>
            </a:r>
          </a:p>
        </p:txBody>
      </p:sp>
      <p:sp>
        <p:nvSpPr>
          <p:cNvPr id="22" name="テキスト ボックス 21"/>
          <p:cNvSpPr txBox="1"/>
          <p:nvPr/>
        </p:nvSpPr>
        <p:spPr>
          <a:xfrm>
            <a:off x="331490" y="6227677"/>
            <a:ext cx="8310340" cy="339758"/>
          </a:xfrm>
          <a:prstGeom prst="rect">
            <a:avLst/>
          </a:prstGeom>
          <a:noFill/>
          <a:ln>
            <a:noFill/>
          </a:ln>
        </p:spPr>
        <p:txBody>
          <a:bodyPr wrap="square" lIns="36000" tIns="36000" rIns="36000" bIns="36000" rtlCol="0" anchor="ctr">
            <a:noAutofit/>
          </a:bodyPr>
          <a:lstStyle/>
          <a:p>
            <a:pPr lvl="0"/>
            <a:r>
              <a:rPr kumimoji="1" lang="ja-JP" altLang="en-US" sz="900" b="0" i="0" u="none" strike="noStrike" kern="1200" cap="none" spc="0" normalizeH="0" baseline="0" noProof="0" dirty="0">
                <a:ln>
                  <a:noFill/>
                </a:ln>
                <a:solidFill>
                  <a:srgbClr val="000000"/>
                </a:solidFill>
                <a:effectLst/>
                <a:uLnTx/>
                <a:uFillTx/>
                <a:latin typeface="+mn-ea"/>
              </a:rPr>
              <a:t>出所）</a:t>
            </a:r>
            <a:endParaRPr kumimoji="1" lang="en-US" altLang="ja-JP" sz="900" b="0" i="0" u="none" strike="noStrike" kern="1200" cap="none" spc="0" normalizeH="0" baseline="0" noProof="0" dirty="0">
              <a:ln>
                <a:noFill/>
              </a:ln>
              <a:solidFill>
                <a:srgbClr val="000000"/>
              </a:solidFill>
              <a:effectLst/>
              <a:uLnTx/>
              <a:uFillTx/>
              <a:latin typeface="+mn-ea"/>
            </a:endParaRPr>
          </a:p>
          <a:p>
            <a:pPr lvl="0"/>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https://medium.com/ndi-sg/stack-x-webinar-national-digital-identity-stack-introduction-to-ndi-34b5dbed9565</a:t>
            </a:r>
          </a:p>
          <a:p>
            <a:pPr lvl="0"/>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https://www.globalgovernmentforum.com/wp-content/uploads/Singapore-NDI-slides_comp.pdf</a:t>
            </a:r>
          </a:p>
          <a:p>
            <a:pPr lvl="0"/>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https://www.tech.gov.sg/media/technews/giving-every-citizen-a-unique-digital-identity</a:t>
            </a:r>
            <a:endParaRPr kumimoji="1" lang="ja-JP" altLang="en-US" sz="900" b="0" i="0" u="none" strike="noStrike" kern="1200" cap="none" spc="0" normalizeH="0" baseline="0" noProof="0" dirty="0">
              <a:ln>
                <a:noFill/>
              </a:ln>
              <a:solidFill>
                <a:srgbClr val="000000"/>
              </a:solidFill>
              <a:effectLst/>
              <a:uLnTx/>
              <a:uFillTx/>
              <a:latin typeface="+mn-ea"/>
            </a:endParaRPr>
          </a:p>
        </p:txBody>
      </p:sp>
      <p:pic>
        <p:nvPicPr>
          <p:cNvPr id="23" name="Picture 2" descr="https://miro.medium.com/max/700/0*HPpIfd93ChPdtZ1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693" y="2268603"/>
            <a:ext cx="5268948" cy="2943084"/>
          </a:xfrm>
          <a:prstGeom prst="rect">
            <a:avLst/>
          </a:prstGeom>
          <a:noFill/>
          <a:extLst>
            <a:ext uri="{909E8E84-426E-40DD-AFC4-6F175D3DCCD1}">
              <a14:hiddenFill xmlns:a14="http://schemas.microsoft.com/office/drawing/2010/main">
                <a:solidFill>
                  <a:srgbClr val="FFFFFF"/>
                </a:solidFill>
              </a14:hiddenFill>
            </a:ext>
          </a:extLst>
        </p:spPr>
      </p:pic>
      <p:sp>
        <p:nvSpPr>
          <p:cNvPr id="24" name="正方形/長方形 23"/>
          <p:cNvSpPr/>
          <p:nvPr/>
        </p:nvSpPr>
        <p:spPr>
          <a:xfrm>
            <a:off x="6414759" y="2100090"/>
            <a:ext cx="3097924" cy="859221"/>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en-US" altLang="ja-JP" sz="1400" b="1" u="sng" dirty="0">
                <a:solidFill>
                  <a:schemeClr val="tx1"/>
                </a:solidFill>
              </a:rPr>
              <a:t>Trusted Service</a:t>
            </a:r>
          </a:p>
          <a:p>
            <a:r>
              <a:rPr kumimoji="1" lang="ja-JP" altLang="en-US" sz="1400" dirty="0">
                <a:solidFill>
                  <a:schemeClr val="tx1"/>
                </a:solidFill>
              </a:rPr>
              <a:t>公的機関、民間企業に</a:t>
            </a:r>
            <a:r>
              <a:rPr kumimoji="1" lang="en-US" altLang="ja-JP" sz="1400" dirty="0">
                <a:solidFill>
                  <a:schemeClr val="tx1"/>
                </a:solidFill>
              </a:rPr>
              <a:t>API</a:t>
            </a:r>
            <a:r>
              <a:rPr kumimoji="1" lang="ja-JP" altLang="en-US" sz="1400" dirty="0" err="1">
                <a:solidFill>
                  <a:schemeClr val="tx1"/>
                </a:solidFill>
              </a:rPr>
              <a:t>を提</a:t>
            </a:r>
            <a:r>
              <a:rPr kumimoji="1" lang="ja-JP" altLang="en-US" sz="1400" dirty="0">
                <a:solidFill>
                  <a:schemeClr val="tx1"/>
                </a:solidFill>
              </a:rPr>
              <a:t>供し、サービス統合を可能にする</a:t>
            </a:r>
          </a:p>
        </p:txBody>
      </p:sp>
      <p:cxnSp>
        <p:nvCxnSpPr>
          <p:cNvPr id="25" name="直線コネクタ 24"/>
          <p:cNvCxnSpPr>
            <a:endCxn id="24" idx="1"/>
          </p:cNvCxnSpPr>
          <p:nvPr/>
        </p:nvCxnSpPr>
        <p:spPr>
          <a:xfrm flipV="1">
            <a:off x="5478905" y="2529701"/>
            <a:ext cx="935854" cy="607318"/>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6" name="正方形/長方形 25"/>
          <p:cNvSpPr/>
          <p:nvPr/>
        </p:nvSpPr>
        <p:spPr>
          <a:xfrm>
            <a:off x="6414759" y="3014277"/>
            <a:ext cx="3097924" cy="1100135"/>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en-US" altLang="ja-JP" sz="1400" b="1" u="sng" dirty="0">
                <a:solidFill>
                  <a:schemeClr val="tx1"/>
                </a:solidFill>
              </a:rPr>
              <a:t>Trusted Access</a:t>
            </a:r>
          </a:p>
          <a:p>
            <a:r>
              <a:rPr lang="ja-JP" altLang="en-US" sz="1400" dirty="0">
                <a:solidFill>
                  <a:schemeClr val="tx1"/>
                </a:solidFill>
              </a:rPr>
              <a:t>法律や、</a:t>
            </a:r>
            <a:r>
              <a:rPr lang="en-US" altLang="ja-JP" sz="1400" dirty="0" err="1">
                <a:solidFill>
                  <a:schemeClr val="tx1"/>
                </a:solidFill>
              </a:rPr>
              <a:t>Singpass</a:t>
            </a:r>
            <a:r>
              <a:rPr lang="en-US" altLang="ja-JP" sz="1400" dirty="0">
                <a:solidFill>
                  <a:schemeClr val="tx1"/>
                </a:solidFill>
              </a:rPr>
              <a:t> Mobile</a:t>
            </a:r>
            <a:r>
              <a:rPr lang="ja-JP" altLang="en-US" sz="1400" dirty="0">
                <a:solidFill>
                  <a:schemeClr val="tx1"/>
                </a:solidFill>
              </a:rPr>
              <a:t>の多要素認証のような信頼性ある認証技術標準によって公的機関・民間企業</a:t>
            </a:r>
            <a:r>
              <a:rPr lang="en-US" altLang="ja-JP" sz="1400" dirty="0">
                <a:solidFill>
                  <a:schemeClr val="tx1"/>
                </a:solidFill>
              </a:rPr>
              <a:t>ASP</a:t>
            </a:r>
            <a:r>
              <a:rPr lang="ja-JP" altLang="en-US" sz="1400" dirty="0">
                <a:solidFill>
                  <a:schemeClr val="tx1"/>
                </a:solidFill>
              </a:rPr>
              <a:t>（アプリケーションサービスプロバイダ）の信頼性を担保する</a:t>
            </a:r>
            <a:endParaRPr kumimoji="1" lang="ja-JP" altLang="en-US" sz="1400" dirty="0">
              <a:solidFill>
                <a:schemeClr val="tx1"/>
              </a:solidFill>
            </a:endParaRPr>
          </a:p>
        </p:txBody>
      </p:sp>
      <p:cxnSp>
        <p:nvCxnSpPr>
          <p:cNvPr id="27" name="直線コネクタ 26"/>
          <p:cNvCxnSpPr>
            <a:endCxn id="26" idx="1"/>
          </p:cNvCxnSpPr>
          <p:nvPr/>
        </p:nvCxnSpPr>
        <p:spPr>
          <a:xfrm flipV="1">
            <a:off x="5478905" y="3564345"/>
            <a:ext cx="935854" cy="41117"/>
          </a:xfrm>
          <a:prstGeom prst="line">
            <a:avLst/>
          </a:prstGeom>
          <a:ln w="12700">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28" name="正方形/長方形 27"/>
          <p:cNvSpPr/>
          <p:nvPr/>
        </p:nvSpPr>
        <p:spPr>
          <a:xfrm>
            <a:off x="6414759" y="4271887"/>
            <a:ext cx="3097924" cy="1166264"/>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en-US" altLang="ja-JP" sz="1400" b="1" u="sng" dirty="0">
                <a:solidFill>
                  <a:schemeClr val="tx1"/>
                </a:solidFill>
              </a:rPr>
              <a:t>Trusted Identity</a:t>
            </a:r>
          </a:p>
          <a:p>
            <a:r>
              <a:rPr lang="en-US" altLang="ja-JP" sz="1400" dirty="0" err="1">
                <a:solidFill>
                  <a:schemeClr val="tx1"/>
                </a:solidFill>
              </a:rPr>
              <a:t>Singpass</a:t>
            </a:r>
            <a:r>
              <a:rPr lang="ja-JP" altLang="en-US" sz="1400" dirty="0">
                <a:solidFill>
                  <a:schemeClr val="tx1"/>
                </a:solidFill>
              </a:rPr>
              <a:t>によって、高い保証を備えた基本的</a:t>
            </a:r>
            <a:r>
              <a:rPr lang="en-US" altLang="ja-JP" sz="1400" dirty="0">
                <a:solidFill>
                  <a:schemeClr val="tx1"/>
                </a:solidFill>
              </a:rPr>
              <a:t>ID</a:t>
            </a:r>
            <a:r>
              <a:rPr lang="ja-JP" altLang="en-US" sz="1400" dirty="0">
                <a:solidFill>
                  <a:schemeClr val="tx1"/>
                </a:solidFill>
              </a:rPr>
              <a:t>スキームを提供する</a:t>
            </a:r>
            <a:endParaRPr lang="en-US" altLang="ja-JP" sz="1400" dirty="0">
              <a:solidFill>
                <a:schemeClr val="tx1"/>
              </a:solidFill>
            </a:endParaRPr>
          </a:p>
          <a:p>
            <a:r>
              <a:rPr kumimoji="1" lang="ja-JP" altLang="en-US" sz="1400" dirty="0">
                <a:solidFill>
                  <a:schemeClr val="tx1"/>
                </a:solidFill>
              </a:rPr>
              <a:t>現在は政府中心の中央集権型だが、分散型モデルを検討する</a:t>
            </a:r>
          </a:p>
        </p:txBody>
      </p:sp>
      <p:cxnSp>
        <p:nvCxnSpPr>
          <p:cNvPr id="29" name="直線コネクタ 28"/>
          <p:cNvCxnSpPr>
            <a:endCxn id="28" idx="1"/>
          </p:cNvCxnSpPr>
          <p:nvPr/>
        </p:nvCxnSpPr>
        <p:spPr>
          <a:xfrm>
            <a:off x="5604641" y="4114412"/>
            <a:ext cx="810118" cy="740607"/>
          </a:xfrm>
          <a:prstGeom prst="line">
            <a:avLst/>
          </a:prstGeom>
          <a:ln w="12700">
            <a:solidFill>
              <a:srgbClr val="FFC000"/>
            </a:solidFill>
          </a:ln>
          <a:effectLst/>
        </p:spPr>
        <p:style>
          <a:lnRef idx="2">
            <a:schemeClr val="accent1"/>
          </a:lnRef>
          <a:fillRef idx="0">
            <a:schemeClr val="accent1"/>
          </a:fillRef>
          <a:effectRef idx="1">
            <a:schemeClr val="accent1"/>
          </a:effectRef>
          <a:fontRef idx="minor">
            <a:schemeClr val="tx1"/>
          </a:fontRef>
        </p:style>
      </p:cxnSp>
      <p:sp>
        <p:nvSpPr>
          <p:cNvPr id="30" name="正方形/長方形 29"/>
          <p:cNvSpPr/>
          <p:nvPr/>
        </p:nvSpPr>
        <p:spPr>
          <a:xfrm>
            <a:off x="6414759" y="5497555"/>
            <a:ext cx="3097924" cy="678384"/>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en-US" altLang="ja-JP" sz="1400" b="1" u="sng" dirty="0">
                <a:solidFill>
                  <a:schemeClr val="tx1"/>
                </a:solidFill>
              </a:rPr>
              <a:t>Trusted</a:t>
            </a:r>
            <a:r>
              <a:rPr lang="ja-JP" altLang="en-US" sz="1400" b="1" u="sng" dirty="0">
                <a:solidFill>
                  <a:schemeClr val="tx1"/>
                </a:solidFill>
              </a:rPr>
              <a:t> </a:t>
            </a:r>
            <a:r>
              <a:rPr lang="en-US" altLang="ja-JP" sz="1400" b="1" u="sng" dirty="0">
                <a:solidFill>
                  <a:schemeClr val="tx1"/>
                </a:solidFill>
              </a:rPr>
              <a:t>Data</a:t>
            </a:r>
            <a:endParaRPr kumimoji="1" lang="en-US" altLang="ja-JP" sz="1400" b="1" u="sng" dirty="0">
              <a:solidFill>
                <a:schemeClr val="tx1"/>
              </a:solidFill>
            </a:endParaRPr>
          </a:p>
          <a:p>
            <a:r>
              <a:rPr kumimoji="1" lang="en-US" altLang="ja-JP" sz="1400" dirty="0">
                <a:solidFill>
                  <a:schemeClr val="tx1"/>
                </a:solidFill>
              </a:rPr>
              <a:t>My Info</a:t>
            </a:r>
            <a:r>
              <a:rPr kumimoji="1" lang="ja-JP" altLang="en-US" sz="1400" dirty="0">
                <a:solidFill>
                  <a:schemeClr val="tx1"/>
                </a:solidFill>
              </a:rPr>
              <a:t>によって、信頼できるデータソースを市民・企業に対して提供する</a:t>
            </a:r>
          </a:p>
        </p:txBody>
      </p:sp>
      <p:cxnSp>
        <p:nvCxnSpPr>
          <p:cNvPr id="31" name="直線コネクタ 30"/>
          <p:cNvCxnSpPr>
            <a:endCxn id="30" idx="1"/>
          </p:cNvCxnSpPr>
          <p:nvPr/>
        </p:nvCxnSpPr>
        <p:spPr>
          <a:xfrm>
            <a:off x="5604641" y="4538600"/>
            <a:ext cx="810118" cy="1298147"/>
          </a:xfrm>
          <a:prstGeom prst="line">
            <a:avLst/>
          </a:prstGeom>
          <a:ln w="12700">
            <a:solidFill>
              <a:srgbClr val="00B050"/>
            </a:solidFill>
          </a:ln>
          <a:effectLst/>
        </p:spPr>
        <p:style>
          <a:lnRef idx="2">
            <a:schemeClr val="accent1"/>
          </a:lnRef>
          <a:fillRef idx="0">
            <a:schemeClr val="accent1"/>
          </a:fillRef>
          <a:effectRef idx="1">
            <a:schemeClr val="accent1"/>
          </a:effectRef>
          <a:fontRef idx="minor">
            <a:schemeClr val="tx1"/>
          </a:fontRef>
        </p:style>
      </p:cxnSp>
      <p:sp>
        <p:nvSpPr>
          <p:cNvPr id="41" name="正方形/長方形 40"/>
          <p:cNvSpPr/>
          <p:nvPr/>
        </p:nvSpPr>
        <p:spPr>
          <a:xfrm>
            <a:off x="6368579" y="2042189"/>
            <a:ext cx="3195538" cy="2131627"/>
          </a:xfrm>
          <a:prstGeom prst="rect">
            <a:avLst/>
          </a:prstGeom>
          <a:noFill/>
          <a:ln w="12700">
            <a:solidFill>
              <a:schemeClr val="accent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42" name="正方形/長方形 41"/>
          <p:cNvSpPr/>
          <p:nvPr/>
        </p:nvSpPr>
        <p:spPr>
          <a:xfrm>
            <a:off x="6368579" y="4228782"/>
            <a:ext cx="3195538" cy="2001876"/>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43" name="正方形/長方形 42"/>
          <p:cNvSpPr/>
          <p:nvPr/>
        </p:nvSpPr>
        <p:spPr>
          <a:xfrm>
            <a:off x="331490" y="5499447"/>
            <a:ext cx="693268" cy="316935"/>
          </a:xfrm>
          <a:prstGeom prst="rect">
            <a:avLst/>
          </a:prstGeom>
          <a:noFill/>
          <a:ln w="12700">
            <a:solidFill>
              <a:schemeClr val="accent1"/>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44" name="正方形/長方形 43"/>
          <p:cNvSpPr/>
          <p:nvPr/>
        </p:nvSpPr>
        <p:spPr>
          <a:xfrm>
            <a:off x="3284338" y="5499447"/>
            <a:ext cx="751633" cy="316935"/>
          </a:xfrm>
          <a:prstGeom prst="rect">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45" name="テキスト ボックス 44"/>
          <p:cNvSpPr txBox="1"/>
          <p:nvPr/>
        </p:nvSpPr>
        <p:spPr>
          <a:xfrm>
            <a:off x="1109958" y="5489005"/>
            <a:ext cx="1655728" cy="337817"/>
          </a:xfrm>
          <a:prstGeom prst="rect">
            <a:avLst/>
          </a:prstGeom>
          <a:noFill/>
        </p:spPr>
        <p:txBody>
          <a:bodyPr wrap="none" lIns="0" rIns="0" rtlCol="0">
            <a:noAutofit/>
          </a:bodyPr>
          <a:lstStyle/>
          <a:p>
            <a:pPr algn="l" defTabSz="288000"/>
            <a:r>
              <a:rPr kumimoji="1" lang="ja-JP" altLang="en-US" sz="1400" dirty="0">
                <a:latin typeface="+mn-ea"/>
              </a:rPr>
              <a:t>：民間との共同領域　　　　　　　　　　　　：政府主導の領域</a:t>
            </a:r>
          </a:p>
        </p:txBody>
      </p:sp>
      <p:sp>
        <p:nvSpPr>
          <p:cNvPr id="46" name="テキスト ボックス 45"/>
          <p:cNvSpPr txBox="1"/>
          <p:nvPr/>
        </p:nvSpPr>
        <p:spPr>
          <a:xfrm>
            <a:off x="3846143" y="1884373"/>
            <a:ext cx="1325596" cy="914400"/>
          </a:xfrm>
          <a:prstGeom prst="rect">
            <a:avLst/>
          </a:prstGeom>
          <a:noFill/>
        </p:spPr>
        <p:txBody>
          <a:bodyPr wrap="none" lIns="0" rIns="0" rtlCol="0">
            <a:noAutofit/>
          </a:bodyPr>
          <a:lstStyle/>
          <a:p>
            <a:pPr algn="l" defTabSz="288000"/>
            <a:r>
              <a:rPr kumimoji="1" lang="en-US" altLang="ja-JP" sz="1600" b="1" u="sng" dirty="0">
                <a:solidFill>
                  <a:schemeClr val="accent2">
                    <a:lumMod val="75000"/>
                    <a:lumOff val="25000"/>
                  </a:schemeClr>
                </a:solidFill>
                <a:latin typeface="+mn-ea"/>
              </a:rPr>
              <a:t>NDI Stack</a:t>
            </a:r>
            <a:r>
              <a:rPr kumimoji="1" lang="ja-JP" altLang="en-US" sz="1600" b="1" u="sng" dirty="0">
                <a:solidFill>
                  <a:schemeClr val="accent2">
                    <a:lumMod val="75000"/>
                    <a:lumOff val="25000"/>
                  </a:schemeClr>
                </a:solidFill>
                <a:latin typeface="+mn-ea"/>
              </a:rPr>
              <a:t>の構造</a:t>
            </a:r>
          </a:p>
        </p:txBody>
      </p:sp>
    </p:spTree>
    <p:extLst>
      <p:ext uri="{BB962C8B-B14F-4D97-AF65-F5344CB8AC3E}">
        <p14:creationId xmlns:p14="http://schemas.microsoft.com/office/powerpoint/2010/main" val="10398338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3.1.4</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dirty="0" err="1">
                <a:solidFill>
                  <a:schemeClr val="accent2">
                    <a:lumMod val="90000"/>
                    <a:lumOff val="10000"/>
                  </a:schemeClr>
                </a:solidFill>
              </a:rPr>
              <a:t>Singpass</a:t>
            </a:r>
            <a:r>
              <a:rPr lang="ja-JP" altLang="en-US" sz="1800" dirty="0">
                <a:solidFill>
                  <a:schemeClr val="accent2">
                    <a:lumMod val="90000"/>
                    <a:lumOff val="10000"/>
                  </a:schemeClr>
                </a:solidFill>
              </a:rPr>
              <a:t>の概要</a:t>
            </a:r>
            <a:endParaRPr lang="ja-JP" altLang="en-US" sz="1800" b="1" spc="0" dirty="0">
              <a:solidFill>
                <a:schemeClr val="accent2">
                  <a:lumMod val="90000"/>
                  <a:lumOff val="10000"/>
                </a:schemeClr>
              </a:solidFill>
            </a:endParaRP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7"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L="285750" indent="-285750">
              <a:buFont typeface="Arial" panose="020B0604020202020204" pitchFamily="34" charset="0"/>
              <a:buChar char="•"/>
            </a:pPr>
            <a:r>
              <a:rPr lang="en-US" altLang="ja-JP" sz="1600" b="1" dirty="0">
                <a:solidFill>
                  <a:schemeClr val="tx1">
                    <a:lumMod val="85000"/>
                    <a:lumOff val="15000"/>
                  </a:schemeClr>
                </a:solidFill>
              </a:rPr>
              <a:t>Singpass</a:t>
            </a:r>
            <a:r>
              <a:rPr lang="en-US" altLang="ja-JP" sz="1600" b="1" baseline="30000" dirty="0">
                <a:solidFill>
                  <a:schemeClr val="tx1">
                    <a:lumMod val="85000"/>
                    <a:lumOff val="15000"/>
                  </a:schemeClr>
                </a:solidFill>
              </a:rPr>
              <a:t>1</a:t>
            </a:r>
            <a:r>
              <a:rPr lang="ja-JP" altLang="en-US" sz="1600" b="1" dirty="0">
                <a:solidFill>
                  <a:schemeClr val="tx1">
                    <a:lumMod val="85000"/>
                    <a:lumOff val="15000"/>
                  </a:schemeClr>
                </a:solidFill>
              </a:rPr>
              <a:t>は政府機関のオンライン認証方法の統一のために</a:t>
            </a:r>
            <a:r>
              <a:rPr lang="en-US" altLang="ja-JP" sz="1600" b="1" dirty="0">
                <a:solidFill>
                  <a:schemeClr val="tx1">
                    <a:lumMod val="85000"/>
                    <a:lumOff val="15000"/>
                  </a:schemeClr>
                </a:solidFill>
              </a:rPr>
              <a:t>2003</a:t>
            </a:r>
            <a:r>
              <a:rPr lang="ja-JP" altLang="en-US" sz="1600" b="1" dirty="0">
                <a:solidFill>
                  <a:schemeClr val="tx1">
                    <a:lumMod val="85000"/>
                    <a:lumOff val="15000"/>
                  </a:schemeClr>
                </a:solidFill>
              </a:rPr>
              <a:t>年に導入された共通認証システムであり、当初は前述の個人識別番号とパスコードによって認証していたが、</a:t>
            </a:r>
            <a:r>
              <a:rPr lang="en-US" altLang="ja-JP" sz="1600" b="1" dirty="0">
                <a:solidFill>
                  <a:schemeClr val="tx1">
                    <a:lumMod val="85000"/>
                    <a:lumOff val="15000"/>
                  </a:schemeClr>
                </a:solidFill>
              </a:rPr>
              <a:t>2018</a:t>
            </a:r>
            <a:r>
              <a:rPr lang="ja-JP" altLang="en-US" sz="1600" b="1" dirty="0">
                <a:solidFill>
                  <a:schemeClr val="tx1">
                    <a:lumMod val="85000"/>
                    <a:lumOff val="15000"/>
                  </a:schemeClr>
                </a:solidFill>
              </a:rPr>
              <a:t>年に政府技術庁 </a:t>
            </a:r>
            <a:r>
              <a:rPr lang="en-US" altLang="ja-JP" sz="1600" b="1" dirty="0">
                <a:solidFill>
                  <a:schemeClr val="tx1">
                    <a:lumMod val="85000"/>
                    <a:lumOff val="15000"/>
                  </a:schemeClr>
                </a:solidFill>
              </a:rPr>
              <a:t>(</a:t>
            </a:r>
            <a:r>
              <a:rPr lang="en-US" altLang="ja-JP" sz="1600" b="1" dirty="0" err="1" smtClean="0">
                <a:solidFill>
                  <a:schemeClr val="tx1">
                    <a:lumMod val="85000"/>
                    <a:lumOff val="15000"/>
                  </a:schemeClr>
                </a:solidFill>
              </a:rPr>
              <a:t>GovTech</a:t>
            </a:r>
            <a:r>
              <a:rPr lang="en-US" altLang="ja-JP" sz="1600" b="1" dirty="0" smtClean="0">
                <a:solidFill>
                  <a:schemeClr val="tx1">
                    <a:lumMod val="85000"/>
                    <a:lumOff val="15000"/>
                  </a:schemeClr>
                </a:solidFill>
              </a:rPr>
              <a:t>)</a:t>
            </a:r>
            <a:r>
              <a:rPr lang="ja-JP" altLang="en-US" sz="1600" b="1" dirty="0" smtClean="0">
                <a:solidFill>
                  <a:schemeClr val="tx1">
                    <a:lumMod val="85000"/>
                    <a:lumOff val="15000"/>
                  </a:schemeClr>
                </a:solidFill>
              </a:rPr>
              <a:t>によって</a:t>
            </a:r>
            <a:r>
              <a:rPr lang="en-US" altLang="ja-JP" sz="1600" b="1" dirty="0" err="1" smtClean="0">
                <a:solidFill>
                  <a:schemeClr val="tx1">
                    <a:lumMod val="85000"/>
                    <a:lumOff val="15000"/>
                  </a:schemeClr>
                </a:solidFill>
              </a:rPr>
              <a:t>Singpass</a:t>
            </a:r>
            <a:r>
              <a:rPr lang="ja-JP" altLang="en-US" sz="1600" b="1" dirty="0">
                <a:solidFill>
                  <a:schemeClr val="tx1">
                    <a:lumMod val="85000"/>
                    <a:lumOff val="15000"/>
                  </a:schemeClr>
                </a:solidFill>
              </a:rPr>
              <a:t>の認証</a:t>
            </a:r>
            <a:r>
              <a:rPr lang="ja-JP" altLang="en-US" sz="1600" b="1" dirty="0" smtClean="0">
                <a:solidFill>
                  <a:schemeClr val="tx1">
                    <a:lumMod val="85000"/>
                    <a:lumOff val="15000"/>
                  </a:schemeClr>
                </a:solidFill>
              </a:rPr>
              <a:t>をスマートフォンアプリ上で行う</a:t>
            </a:r>
            <a:r>
              <a:rPr lang="ja-JP" altLang="en-US" sz="1600" b="1" dirty="0">
                <a:solidFill>
                  <a:schemeClr val="tx1">
                    <a:lumMod val="85000"/>
                    <a:lumOff val="15000"/>
                  </a:schemeClr>
                </a:solidFill>
              </a:rPr>
              <a:t>ことのできる</a:t>
            </a:r>
            <a:r>
              <a:rPr lang="en-US" altLang="ja-JP" sz="1600" b="1" dirty="0" err="1">
                <a:solidFill>
                  <a:schemeClr val="tx1">
                    <a:lumMod val="85000"/>
                    <a:lumOff val="15000"/>
                  </a:schemeClr>
                </a:solidFill>
              </a:rPr>
              <a:t>Singpass</a:t>
            </a:r>
            <a:r>
              <a:rPr lang="en-US" altLang="ja-JP" sz="1600" b="1" dirty="0">
                <a:solidFill>
                  <a:schemeClr val="tx1">
                    <a:lumMod val="85000"/>
                    <a:lumOff val="15000"/>
                  </a:schemeClr>
                </a:solidFill>
              </a:rPr>
              <a:t> Mobile</a:t>
            </a:r>
            <a:r>
              <a:rPr lang="ja-JP" altLang="en-US" sz="1600" b="1" dirty="0">
                <a:solidFill>
                  <a:schemeClr val="tx1">
                    <a:lumMod val="85000"/>
                    <a:lumOff val="15000"/>
                  </a:schemeClr>
                </a:solidFill>
              </a:rPr>
              <a:t>を導入した</a:t>
            </a:r>
          </a:p>
          <a:p>
            <a:pPr marL="285750" indent="-285750">
              <a:buFont typeface="Arial" panose="020B0604020202020204" pitchFamily="34" charset="0"/>
              <a:buChar char="•"/>
            </a:pPr>
            <a:r>
              <a:rPr lang="en-US" altLang="ja-JP" sz="1600" b="1" dirty="0" err="1">
                <a:solidFill>
                  <a:schemeClr val="tx1">
                    <a:lumMod val="85000"/>
                    <a:lumOff val="15000"/>
                  </a:schemeClr>
                </a:solidFill>
              </a:rPr>
              <a:t>Singpass</a:t>
            </a:r>
            <a:r>
              <a:rPr lang="en-US" altLang="ja-JP" sz="1600" b="1" dirty="0">
                <a:solidFill>
                  <a:schemeClr val="tx1">
                    <a:lumMod val="85000"/>
                    <a:lumOff val="15000"/>
                  </a:schemeClr>
                </a:solidFill>
              </a:rPr>
              <a:t> Mobile</a:t>
            </a:r>
            <a:r>
              <a:rPr lang="ja-JP" altLang="en-US" sz="1600" b="1" dirty="0">
                <a:solidFill>
                  <a:schemeClr val="tx1">
                    <a:lumMod val="85000"/>
                    <a:lumOff val="15000"/>
                  </a:schemeClr>
                </a:solidFill>
              </a:rPr>
              <a:t>に</a:t>
            </a:r>
            <a:r>
              <a:rPr lang="ja-JP" altLang="en-US" sz="1600" b="1" dirty="0" smtClean="0">
                <a:solidFill>
                  <a:schemeClr val="tx1">
                    <a:lumMod val="85000"/>
                    <a:lumOff val="15000"/>
                  </a:schemeClr>
                </a:solidFill>
              </a:rPr>
              <a:t>よって</a:t>
            </a:r>
            <a:r>
              <a:rPr lang="en-US" altLang="ja-JP" sz="1600" b="1" dirty="0" err="1" smtClean="0">
                <a:solidFill>
                  <a:schemeClr val="tx1">
                    <a:lumMod val="85000"/>
                    <a:lumOff val="15000"/>
                  </a:schemeClr>
                </a:solidFill>
              </a:rPr>
              <a:t>Singpass</a:t>
            </a:r>
            <a:r>
              <a:rPr lang="ja-JP" altLang="en-US" sz="1600" b="1" dirty="0">
                <a:solidFill>
                  <a:schemeClr val="tx1">
                    <a:lumMod val="85000"/>
                    <a:lumOff val="15000"/>
                  </a:schemeClr>
                </a:solidFill>
              </a:rPr>
              <a:t>の認証基盤を活用した</a:t>
            </a:r>
            <a:r>
              <a:rPr lang="en-US" altLang="ja-JP" sz="1600" b="1" dirty="0">
                <a:solidFill>
                  <a:schemeClr val="tx1">
                    <a:lumMod val="85000"/>
                    <a:lumOff val="15000"/>
                  </a:schemeClr>
                </a:solidFill>
              </a:rPr>
              <a:t>ID</a:t>
            </a:r>
            <a:r>
              <a:rPr lang="ja-JP" altLang="en-US" sz="1600" b="1" dirty="0">
                <a:solidFill>
                  <a:schemeClr val="tx1">
                    <a:lumMod val="85000"/>
                    <a:lumOff val="15000"/>
                  </a:schemeClr>
                </a:solidFill>
              </a:rPr>
              <a:t>提示、ドキュメントの保管、電子署名など様々なサービスが利用できるようになっている。また</a:t>
            </a:r>
            <a:r>
              <a:rPr lang="en-US" altLang="ja-JP" sz="1600" b="1" dirty="0" err="1">
                <a:solidFill>
                  <a:schemeClr val="tx1">
                    <a:lumMod val="85000"/>
                    <a:lumOff val="15000"/>
                  </a:schemeClr>
                </a:solidFill>
              </a:rPr>
              <a:t>Singpass</a:t>
            </a:r>
            <a:r>
              <a:rPr lang="en-US" altLang="ja-JP" sz="1600" b="1" dirty="0">
                <a:solidFill>
                  <a:schemeClr val="tx1">
                    <a:lumMod val="85000"/>
                    <a:lumOff val="15000"/>
                  </a:schemeClr>
                </a:solidFill>
              </a:rPr>
              <a:t> Mobile</a:t>
            </a:r>
            <a:r>
              <a:rPr lang="ja-JP" altLang="en-US" sz="1600" b="1" dirty="0">
                <a:solidFill>
                  <a:schemeClr val="tx1">
                    <a:lumMod val="85000"/>
                    <a:lumOff val="15000"/>
                  </a:schemeClr>
                </a:solidFill>
              </a:rPr>
              <a:t>のサービス用</a:t>
            </a:r>
            <a:r>
              <a:rPr lang="en-US" altLang="ja-JP" sz="1600" b="1" dirty="0">
                <a:solidFill>
                  <a:schemeClr val="tx1">
                    <a:lumMod val="85000"/>
                    <a:lumOff val="15000"/>
                  </a:schemeClr>
                </a:solidFill>
              </a:rPr>
              <a:t>API</a:t>
            </a:r>
            <a:r>
              <a:rPr lang="ja-JP" altLang="en-US" sz="1600" b="1" dirty="0">
                <a:solidFill>
                  <a:schemeClr val="tx1">
                    <a:lumMod val="85000"/>
                    <a:lumOff val="15000"/>
                  </a:schemeClr>
                </a:solidFill>
              </a:rPr>
              <a:t>は企業向けに公開されており、開発者はそれを活用することによって自社のサービスと</a:t>
            </a:r>
            <a:r>
              <a:rPr lang="en-US" altLang="ja-JP" sz="1600" b="1" dirty="0" err="1">
                <a:solidFill>
                  <a:schemeClr val="tx1">
                    <a:lumMod val="85000"/>
                    <a:lumOff val="15000"/>
                  </a:schemeClr>
                </a:solidFill>
              </a:rPr>
              <a:t>Singpass</a:t>
            </a:r>
            <a:r>
              <a:rPr lang="ja-JP" altLang="en-US" sz="1600" b="1" dirty="0">
                <a:solidFill>
                  <a:schemeClr val="tx1">
                    <a:lumMod val="85000"/>
                    <a:lumOff val="15000"/>
                  </a:schemeClr>
                </a:solidFill>
              </a:rPr>
              <a:t>の認証基盤を統合することができ、海外企業の</a:t>
            </a:r>
            <a:r>
              <a:rPr lang="en-US" altLang="ja-JP" sz="1600" b="1" dirty="0">
                <a:solidFill>
                  <a:schemeClr val="tx1">
                    <a:lumMod val="85000"/>
                    <a:lumOff val="15000"/>
                  </a:schemeClr>
                </a:solidFill>
              </a:rPr>
              <a:t>API</a:t>
            </a:r>
            <a:r>
              <a:rPr lang="ja-JP" altLang="en-US" sz="1600" b="1" dirty="0">
                <a:solidFill>
                  <a:schemeClr val="tx1">
                    <a:lumMod val="85000"/>
                    <a:lumOff val="15000"/>
                  </a:schemeClr>
                </a:solidFill>
              </a:rPr>
              <a:t>統合実績も存在する</a:t>
            </a:r>
          </a:p>
        </p:txBody>
      </p:sp>
      <p:graphicFrame>
        <p:nvGraphicFramePr>
          <p:cNvPr id="16" name="表 15"/>
          <p:cNvGraphicFramePr>
            <a:graphicFrameLocks noGrp="1"/>
          </p:cNvGraphicFramePr>
          <p:nvPr>
            <p:extLst>
              <p:ext uri="{D42A27DB-BD31-4B8C-83A1-F6EECF244321}">
                <p14:modId xmlns:p14="http://schemas.microsoft.com/office/powerpoint/2010/main" val="950465985"/>
              </p:ext>
            </p:extLst>
          </p:nvPr>
        </p:nvGraphicFramePr>
        <p:xfrm>
          <a:off x="331192" y="2807945"/>
          <a:ext cx="9243021" cy="2954911"/>
        </p:xfrm>
        <a:graphic>
          <a:graphicData uri="http://schemas.openxmlformats.org/drawingml/2006/table">
            <a:tbl>
              <a:tblPr firstRow="1" bandRow="1">
                <a:tableStyleId>{5C22544A-7EE6-4342-B048-85BDC9FD1C3A}</a:tableStyleId>
              </a:tblPr>
              <a:tblGrid>
                <a:gridCol w="1505103">
                  <a:extLst>
                    <a:ext uri="{9D8B030D-6E8A-4147-A177-3AD203B41FA5}">
                      <a16:colId xmlns:a16="http://schemas.microsoft.com/office/drawing/2014/main" val="1270112857"/>
                    </a:ext>
                  </a:extLst>
                </a:gridCol>
                <a:gridCol w="7737918">
                  <a:extLst>
                    <a:ext uri="{9D8B030D-6E8A-4147-A177-3AD203B41FA5}">
                      <a16:colId xmlns:a16="http://schemas.microsoft.com/office/drawing/2014/main" val="688883781"/>
                    </a:ext>
                  </a:extLst>
                </a:gridCol>
              </a:tblGrid>
              <a:tr h="308572">
                <a:tc>
                  <a:txBody>
                    <a:bodyPr/>
                    <a:lstStyle/>
                    <a:p>
                      <a:pPr algn="ctr"/>
                      <a:r>
                        <a:rPr kumimoji="1" lang="ja-JP" altLang="en-US" sz="1400" b="1" i="0" dirty="0">
                          <a:solidFill>
                            <a:schemeClr val="bg1"/>
                          </a:solidFill>
                          <a:latin typeface="+mn-ea"/>
                          <a:ea typeface="+mn-ea"/>
                        </a:rPr>
                        <a:t>サービス</a:t>
                      </a:r>
                    </a:p>
                  </a:txBody>
                  <a:tcPr anchor="ctr">
                    <a:solidFill>
                      <a:schemeClr val="accent2">
                        <a:lumMod val="90000"/>
                        <a:lumOff val="10000"/>
                      </a:schemeClr>
                    </a:solidFill>
                  </a:tcPr>
                </a:tc>
                <a:tc>
                  <a:txBody>
                    <a:bodyPr/>
                    <a:lstStyle/>
                    <a:p>
                      <a:pPr algn="ctr"/>
                      <a:r>
                        <a:rPr kumimoji="1" lang="ja-JP" altLang="en-US" sz="1400" b="1" i="0" dirty="0">
                          <a:solidFill>
                            <a:schemeClr val="bg1"/>
                          </a:solidFill>
                          <a:latin typeface="+mn-ea"/>
                          <a:ea typeface="+mn-ea"/>
                        </a:rPr>
                        <a:t>概要</a:t>
                      </a:r>
                    </a:p>
                  </a:txBody>
                  <a:tcPr anchor="ctr">
                    <a:solidFill>
                      <a:schemeClr val="accent2">
                        <a:lumMod val="90000"/>
                        <a:lumOff val="10000"/>
                      </a:schemeClr>
                    </a:solidFill>
                  </a:tcPr>
                </a:tc>
                <a:extLst>
                  <a:ext uri="{0D108BD9-81ED-4DB2-BD59-A6C34878D82A}">
                    <a16:rowId xmlns:a16="http://schemas.microsoft.com/office/drawing/2014/main" val="424256014"/>
                  </a:ext>
                </a:extLst>
              </a:tr>
              <a:tr h="280520">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400" b="1" i="0" dirty="0">
                          <a:solidFill>
                            <a:schemeClr val="tx1"/>
                          </a:solidFill>
                          <a:latin typeface="+mn-ea"/>
                          <a:ea typeface="+mn-ea"/>
                        </a:rPr>
                        <a:t>デジタル</a:t>
                      </a:r>
                      <a:r>
                        <a:rPr kumimoji="1" lang="en-US" altLang="ja-JP" sz="1400" b="1" i="0" dirty="0">
                          <a:solidFill>
                            <a:schemeClr val="tx1"/>
                          </a:solidFill>
                          <a:latin typeface="+mn-ea"/>
                          <a:ea typeface="+mn-ea"/>
                        </a:rPr>
                        <a:t>IC</a:t>
                      </a:r>
                      <a:endParaRPr kumimoji="1" lang="ja-JP" altLang="en-US" sz="1400" b="1" i="0" dirty="0">
                        <a:solidFill>
                          <a:schemeClr val="tx1"/>
                        </a:solidFill>
                        <a:latin typeface="+mn-ea"/>
                        <a:ea typeface="+mn-ea"/>
                      </a:endParaRPr>
                    </a:p>
                  </a:txBody>
                  <a:tcPr anchor="ctr">
                    <a:solidFill>
                      <a:schemeClr val="bg1">
                        <a:lumMod val="95000"/>
                      </a:schemeClr>
                    </a:solidFill>
                  </a:tcPr>
                </a:tc>
                <a:tc>
                  <a:txBody>
                    <a:bodyPr/>
                    <a:lstStyle/>
                    <a:p>
                      <a:pPr marL="285750" indent="-285750">
                        <a:buFont typeface="Arial" panose="020B0604020202020204" pitchFamily="34" charset="0"/>
                        <a:buChar char="•"/>
                      </a:pPr>
                      <a:r>
                        <a:rPr kumimoji="1" lang="en-US" altLang="ja-JP" sz="1200" b="0" i="0" dirty="0" err="1">
                          <a:solidFill>
                            <a:schemeClr val="tx1"/>
                          </a:solidFill>
                          <a:latin typeface="+mn-ea"/>
                          <a:ea typeface="+mn-ea"/>
                        </a:rPr>
                        <a:t>Singapass</a:t>
                      </a:r>
                      <a:r>
                        <a:rPr kumimoji="1" lang="en-US" altLang="ja-JP" sz="1200" b="0" i="0" dirty="0">
                          <a:solidFill>
                            <a:schemeClr val="tx1"/>
                          </a:solidFill>
                          <a:latin typeface="+mn-ea"/>
                          <a:ea typeface="+mn-ea"/>
                        </a:rPr>
                        <a:t> Mobile</a:t>
                      </a:r>
                      <a:r>
                        <a:rPr kumimoji="1" lang="ja-JP" altLang="en-US" sz="1200" b="0" i="0" dirty="0">
                          <a:solidFill>
                            <a:schemeClr val="tx1"/>
                          </a:solidFill>
                          <a:latin typeface="+mn-ea"/>
                          <a:ea typeface="+mn-ea"/>
                        </a:rPr>
                        <a:t>アプリによって、ユーザーのデジタル</a:t>
                      </a:r>
                      <a:r>
                        <a:rPr kumimoji="1" lang="en-US" altLang="ja-JP" sz="1200" b="0" i="0" dirty="0">
                          <a:solidFill>
                            <a:schemeClr val="tx1"/>
                          </a:solidFill>
                          <a:latin typeface="+mn-ea"/>
                          <a:ea typeface="+mn-ea"/>
                        </a:rPr>
                        <a:t>ID</a:t>
                      </a:r>
                      <a:r>
                        <a:rPr kumimoji="1" lang="ja-JP" altLang="en-US" sz="1200" b="0" i="0" dirty="0">
                          <a:solidFill>
                            <a:schemeClr val="tx1"/>
                          </a:solidFill>
                          <a:latin typeface="+mn-ea"/>
                          <a:ea typeface="+mn-ea"/>
                        </a:rPr>
                        <a:t>カードを表示することができる</a:t>
                      </a:r>
                      <a:endParaRPr kumimoji="1" lang="en-US" altLang="ja-JP" sz="1200" b="0" i="0" dirty="0">
                        <a:solidFill>
                          <a:schemeClr val="tx1"/>
                        </a:solidFill>
                        <a:latin typeface="+mn-ea"/>
                        <a:ea typeface="+mn-ea"/>
                      </a:endParaRPr>
                    </a:p>
                  </a:txBody>
                  <a:tcPr anchor="ctr">
                    <a:solidFill>
                      <a:schemeClr val="bg1">
                        <a:lumMod val="95000"/>
                      </a:schemeClr>
                    </a:solidFill>
                  </a:tcPr>
                </a:tc>
                <a:extLst>
                  <a:ext uri="{0D108BD9-81ED-4DB2-BD59-A6C34878D82A}">
                    <a16:rowId xmlns:a16="http://schemas.microsoft.com/office/drawing/2014/main" val="886362202"/>
                  </a:ext>
                </a:extLst>
              </a:tr>
              <a:tr h="476884">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400" b="1" i="0" dirty="0">
                          <a:solidFill>
                            <a:schemeClr val="tx1"/>
                          </a:solidFill>
                          <a:latin typeface="+mn-ea"/>
                          <a:ea typeface="+mn-ea"/>
                        </a:rPr>
                        <a:t>ドキュメント</a:t>
                      </a:r>
                      <a:endParaRPr kumimoji="1" lang="en-US" altLang="ja-JP" sz="1400" b="1" i="0" dirty="0">
                        <a:solidFill>
                          <a:schemeClr val="tx1"/>
                        </a:solidFill>
                        <a:latin typeface="+mn-ea"/>
                        <a:ea typeface="+mn-ea"/>
                      </a:endParaRPr>
                    </a:p>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400" b="1" i="0" dirty="0">
                          <a:solidFill>
                            <a:schemeClr val="tx1"/>
                          </a:solidFill>
                          <a:latin typeface="+mn-ea"/>
                          <a:ea typeface="+mn-ea"/>
                        </a:rPr>
                        <a:t>ウォレット</a:t>
                      </a:r>
                    </a:p>
                  </a:txBody>
                  <a:tcPr anchor="ctr">
                    <a:solidFill>
                      <a:schemeClr val="accent1">
                        <a:lumMod val="20000"/>
                        <a:lumOff val="80000"/>
                      </a:schemeClr>
                    </a:solidFill>
                  </a:tcPr>
                </a:tc>
                <a:tc>
                  <a:txBody>
                    <a:bodyPr/>
                    <a:lstStyle/>
                    <a:p>
                      <a:pPr marL="285750" indent="-285750">
                        <a:buFont typeface="Arial" panose="020B0604020202020204" pitchFamily="34" charset="0"/>
                        <a:buChar char="•"/>
                      </a:pPr>
                      <a:r>
                        <a:rPr kumimoji="1" lang="en-US" altLang="ja-JP" sz="1200" b="0" i="0" dirty="0">
                          <a:solidFill>
                            <a:schemeClr val="tx1"/>
                          </a:solidFill>
                          <a:latin typeface="+mn-ea"/>
                          <a:ea typeface="+mn-ea"/>
                        </a:rPr>
                        <a:t>Covid-19</a:t>
                      </a:r>
                      <a:r>
                        <a:rPr kumimoji="1" lang="ja-JP" altLang="en-US" sz="1200" b="0" i="0" dirty="0">
                          <a:solidFill>
                            <a:schemeClr val="tx1"/>
                          </a:solidFill>
                          <a:latin typeface="+mn-ea"/>
                          <a:ea typeface="+mn-ea"/>
                        </a:rPr>
                        <a:t>の検査証明などの政府発行文書をポータルから入手し、それを表示することができる</a:t>
                      </a:r>
                      <a:endParaRPr kumimoji="1" lang="en-US" altLang="ja-JP" sz="1200" b="0" i="0" dirty="0">
                        <a:solidFill>
                          <a:schemeClr val="tx1"/>
                        </a:solidFill>
                        <a:latin typeface="+mn-ea"/>
                        <a:ea typeface="+mn-ea"/>
                      </a:endParaRPr>
                    </a:p>
                    <a:p>
                      <a:pPr marL="285750" indent="-285750">
                        <a:buFont typeface="Arial" panose="020B0604020202020204" pitchFamily="34" charset="0"/>
                        <a:buChar char="•"/>
                      </a:pPr>
                      <a:r>
                        <a:rPr kumimoji="1" lang="ja-JP" altLang="en-US" sz="1200" b="0" i="0" dirty="0">
                          <a:solidFill>
                            <a:schemeClr val="tx1"/>
                          </a:solidFill>
                          <a:latin typeface="+mn-ea"/>
                          <a:ea typeface="+mn-ea"/>
                        </a:rPr>
                        <a:t>対応する文書の種類は順次拡大予定</a:t>
                      </a:r>
                    </a:p>
                  </a:txBody>
                  <a:tcPr anchor="ctr">
                    <a:solidFill>
                      <a:schemeClr val="accent1">
                        <a:lumMod val="20000"/>
                        <a:lumOff val="80000"/>
                      </a:schemeClr>
                    </a:solidFill>
                  </a:tcPr>
                </a:tc>
                <a:extLst>
                  <a:ext uri="{0D108BD9-81ED-4DB2-BD59-A6C34878D82A}">
                    <a16:rowId xmlns:a16="http://schemas.microsoft.com/office/drawing/2014/main" val="1212061067"/>
                  </a:ext>
                </a:extLst>
              </a:tr>
              <a:tr h="476884">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400" b="1" i="0" dirty="0">
                          <a:solidFill>
                            <a:schemeClr val="tx1"/>
                          </a:solidFill>
                          <a:latin typeface="+mn-ea"/>
                          <a:ea typeface="+mn-ea"/>
                        </a:rPr>
                        <a:t>電子署名</a:t>
                      </a:r>
                    </a:p>
                  </a:txBody>
                  <a:tcPr anchor="ctr">
                    <a:solidFill>
                      <a:schemeClr val="bg1">
                        <a:lumMod val="95000"/>
                      </a:schemeClr>
                    </a:solidFill>
                  </a:tcPr>
                </a:tc>
                <a:tc>
                  <a:txBody>
                    <a:bodyPr/>
                    <a:lstStyle/>
                    <a:p>
                      <a:pPr marL="285750" indent="-285750">
                        <a:buFont typeface="Arial" panose="020B0604020202020204" pitchFamily="34" charset="0"/>
                        <a:buChar char="•"/>
                      </a:pPr>
                      <a:r>
                        <a:rPr kumimoji="1" lang="ja-JP" altLang="en-US" sz="1200" b="0" i="0" dirty="0">
                          <a:solidFill>
                            <a:schemeClr val="tx1"/>
                          </a:solidFill>
                          <a:latin typeface="+mn-ea"/>
                          <a:ea typeface="+mn-ea"/>
                        </a:rPr>
                        <a:t>電子文書に表示されている</a:t>
                      </a:r>
                      <a:r>
                        <a:rPr kumimoji="1" lang="en-US" altLang="ja-JP" sz="1200" b="0" i="0" dirty="0">
                          <a:solidFill>
                            <a:schemeClr val="tx1"/>
                          </a:solidFill>
                          <a:latin typeface="+mn-ea"/>
                          <a:ea typeface="+mn-ea"/>
                        </a:rPr>
                        <a:t>QR</a:t>
                      </a:r>
                      <a:r>
                        <a:rPr kumimoji="1" lang="ja-JP" altLang="en-US" sz="1200" b="0" i="0" dirty="0">
                          <a:solidFill>
                            <a:schemeClr val="tx1"/>
                          </a:solidFill>
                          <a:latin typeface="+mn-ea"/>
                          <a:ea typeface="+mn-ea"/>
                        </a:rPr>
                        <a:t>コードを読み取ることによって、</a:t>
                      </a:r>
                      <a:r>
                        <a:rPr kumimoji="1" lang="en-US" altLang="ja-JP" sz="1200" b="0" i="0" dirty="0" err="1">
                          <a:solidFill>
                            <a:schemeClr val="tx1"/>
                          </a:solidFill>
                          <a:latin typeface="+mn-ea"/>
                          <a:ea typeface="+mn-ea"/>
                        </a:rPr>
                        <a:t>Singpass</a:t>
                      </a:r>
                      <a:r>
                        <a:rPr kumimoji="1" lang="ja-JP" altLang="en-US" sz="1200" b="0" i="0" dirty="0">
                          <a:solidFill>
                            <a:schemeClr val="tx1"/>
                          </a:solidFill>
                          <a:latin typeface="+mn-ea"/>
                          <a:ea typeface="+mn-ea"/>
                        </a:rPr>
                        <a:t>認証による電子文書への署名が可能になる</a:t>
                      </a:r>
                    </a:p>
                  </a:txBody>
                  <a:tcPr anchor="ctr">
                    <a:solidFill>
                      <a:schemeClr val="bg1">
                        <a:lumMod val="95000"/>
                      </a:schemeClr>
                    </a:solidFill>
                  </a:tcPr>
                </a:tc>
                <a:extLst>
                  <a:ext uri="{0D108BD9-81ED-4DB2-BD59-A6C34878D82A}">
                    <a16:rowId xmlns:a16="http://schemas.microsoft.com/office/drawing/2014/main" val="1617282863"/>
                  </a:ext>
                </a:extLst>
              </a:tr>
              <a:tr h="869611">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400" b="1" i="0" dirty="0">
                          <a:solidFill>
                            <a:schemeClr val="tx1"/>
                          </a:solidFill>
                          <a:latin typeface="+mn-ea"/>
                          <a:ea typeface="+mn-ea"/>
                        </a:rPr>
                        <a:t>My Info</a:t>
                      </a:r>
                    </a:p>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400" b="1" i="0" dirty="0">
                          <a:solidFill>
                            <a:schemeClr val="tx1"/>
                          </a:solidFill>
                          <a:latin typeface="+mn-ea"/>
                          <a:ea typeface="+mn-ea"/>
                        </a:rPr>
                        <a:t>（</a:t>
                      </a:r>
                      <a:r>
                        <a:rPr kumimoji="1" lang="en-US" altLang="ja-JP" sz="1400" b="1" i="0" dirty="0">
                          <a:solidFill>
                            <a:schemeClr val="tx1"/>
                          </a:solidFill>
                          <a:latin typeface="+mn-ea"/>
                          <a:ea typeface="+mn-ea"/>
                        </a:rPr>
                        <a:t>My Info </a:t>
                      </a:r>
                    </a:p>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400" b="1" i="0" dirty="0" err="1">
                          <a:solidFill>
                            <a:schemeClr val="tx1"/>
                          </a:solidFill>
                          <a:latin typeface="+mn-ea"/>
                          <a:ea typeface="+mn-ea"/>
                        </a:rPr>
                        <a:t>Bussiness</a:t>
                      </a:r>
                      <a:r>
                        <a:rPr kumimoji="1" lang="ja-JP" altLang="en-US" sz="1400" b="1" i="0" dirty="0">
                          <a:solidFill>
                            <a:schemeClr val="tx1"/>
                          </a:solidFill>
                          <a:latin typeface="+mn-ea"/>
                          <a:ea typeface="+mn-ea"/>
                        </a:rPr>
                        <a:t>）</a:t>
                      </a:r>
                    </a:p>
                  </a:txBody>
                  <a:tcPr anchor="ctr">
                    <a:solidFill>
                      <a:schemeClr val="accent1">
                        <a:lumMod val="20000"/>
                        <a:lumOff val="80000"/>
                      </a:schemeClr>
                    </a:solidFill>
                  </a:tcPr>
                </a:tc>
                <a:tc>
                  <a:txBody>
                    <a:bodyPr/>
                    <a:lstStyle/>
                    <a:p>
                      <a:pPr marL="285750" indent="-285750">
                        <a:buFont typeface="Arial" panose="020B0604020202020204" pitchFamily="34" charset="0"/>
                        <a:buChar char="•"/>
                      </a:pPr>
                      <a:r>
                        <a:rPr kumimoji="1" lang="en-US" altLang="ja-JP" sz="1200" b="0" i="0" dirty="0" err="1">
                          <a:solidFill>
                            <a:schemeClr val="tx1"/>
                          </a:solidFill>
                          <a:latin typeface="+mn-ea"/>
                          <a:ea typeface="+mn-ea"/>
                        </a:rPr>
                        <a:t>Singapass</a:t>
                      </a:r>
                      <a:r>
                        <a:rPr kumimoji="1" lang="ja-JP" altLang="en-US" sz="1200" b="0" i="0" dirty="0">
                          <a:solidFill>
                            <a:schemeClr val="tx1"/>
                          </a:solidFill>
                          <a:latin typeface="+mn-ea"/>
                          <a:ea typeface="+mn-ea"/>
                        </a:rPr>
                        <a:t>認証によって共有する範囲を指定・同意したうえで、政府機関と個人情報を共有することができ、サービス利用の都度個人情報を入力する必要がなくなる</a:t>
                      </a:r>
                      <a:endParaRPr kumimoji="1" lang="en-US" altLang="ja-JP" sz="1200" b="0" i="0" dirty="0">
                        <a:solidFill>
                          <a:schemeClr val="tx1"/>
                        </a:solidFill>
                        <a:latin typeface="+mn-ea"/>
                        <a:ea typeface="+mn-ea"/>
                      </a:endParaRPr>
                    </a:p>
                    <a:p>
                      <a:pPr marL="285750" indent="-285750">
                        <a:buFont typeface="Arial" panose="020B0604020202020204" pitchFamily="34" charset="0"/>
                        <a:buChar char="•"/>
                      </a:pPr>
                      <a:r>
                        <a:rPr kumimoji="1" lang="ja-JP" altLang="en-US" sz="1200" b="0" i="0" dirty="0">
                          <a:solidFill>
                            <a:schemeClr val="tx1"/>
                          </a:solidFill>
                          <a:latin typeface="+mn-ea"/>
                          <a:ea typeface="+mn-ea"/>
                        </a:rPr>
                        <a:t>民間企業向けには</a:t>
                      </a:r>
                      <a:r>
                        <a:rPr kumimoji="1" lang="en-US" altLang="ja-JP" sz="1200" b="0" i="0" dirty="0">
                          <a:solidFill>
                            <a:schemeClr val="tx1"/>
                          </a:solidFill>
                          <a:latin typeface="+mn-ea"/>
                          <a:ea typeface="+mn-ea"/>
                        </a:rPr>
                        <a:t>My Info </a:t>
                      </a:r>
                      <a:r>
                        <a:rPr kumimoji="1" lang="en-US" altLang="ja-JP" sz="1200" b="0" i="0" dirty="0" err="1">
                          <a:solidFill>
                            <a:schemeClr val="tx1"/>
                          </a:solidFill>
                          <a:latin typeface="+mn-ea"/>
                          <a:ea typeface="+mn-ea"/>
                        </a:rPr>
                        <a:t>Bussiness</a:t>
                      </a:r>
                      <a:r>
                        <a:rPr kumimoji="1" lang="ja-JP" altLang="en-US" sz="1200" b="0" i="0" dirty="0" err="1">
                          <a:solidFill>
                            <a:schemeClr val="tx1"/>
                          </a:solidFill>
                          <a:latin typeface="+mn-ea"/>
                          <a:ea typeface="+mn-ea"/>
                        </a:rPr>
                        <a:t>が存</a:t>
                      </a:r>
                      <a:r>
                        <a:rPr kumimoji="1" lang="ja-JP" altLang="en-US" sz="1200" b="0" i="0" dirty="0">
                          <a:solidFill>
                            <a:schemeClr val="tx1"/>
                          </a:solidFill>
                          <a:latin typeface="+mn-ea"/>
                          <a:ea typeface="+mn-ea"/>
                        </a:rPr>
                        <a:t>在し、官民合わせて</a:t>
                      </a:r>
                      <a:r>
                        <a:rPr kumimoji="1" lang="en-US" altLang="ja-JP" sz="1200" b="0" i="0" dirty="0">
                          <a:solidFill>
                            <a:schemeClr val="tx1"/>
                          </a:solidFill>
                          <a:latin typeface="+mn-ea"/>
                          <a:ea typeface="+mn-ea"/>
                        </a:rPr>
                        <a:t>800</a:t>
                      </a:r>
                      <a:r>
                        <a:rPr kumimoji="1" lang="ja-JP" altLang="en-US" sz="1200" b="0" i="0" dirty="0">
                          <a:solidFill>
                            <a:schemeClr val="tx1"/>
                          </a:solidFill>
                          <a:latin typeface="+mn-ea"/>
                          <a:ea typeface="+mn-ea"/>
                        </a:rPr>
                        <a:t>以上のデジタルサービスが</a:t>
                      </a:r>
                      <a:r>
                        <a:rPr kumimoji="1" lang="en-US" altLang="ja-JP" sz="1200" b="0" i="0" dirty="0" err="1">
                          <a:solidFill>
                            <a:schemeClr val="tx1"/>
                          </a:solidFill>
                          <a:latin typeface="+mn-ea"/>
                          <a:ea typeface="+mn-ea"/>
                        </a:rPr>
                        <a:t>MyInfo</a:t>
                      </a:r>
                      <a:r>
                        <a:rPr kumimoji="1" lang="ja-JP" altLang="en-US" sz="1200" b="0" i="0" dirty="0">
                          <a:solidFill>
                            <a:schemeClr val="tx1"/>
                          </a:solidFill>
                          <a:latin typeface="+mn-ea"/>
                          <a:ea typeface="+mn-ea"/>
                        </a:rPr>
                        <a:t>を通じて個人情報を取得し、手続き時間を</a:t>
                      </a:r>
                      <a:r>
                        <a:rPr kumimoji="1" lang="en-US" altLang="ja-JP" sz="1200" b="0" i="0" dirty="0">
                          <a:solidFill>
                            <a:schemeClr val="tx1"/>
                          </a:solidFill>
                          <a:latin typeface="+mn-ea"/>
                          <a:ea typeface="+mn-ea"/>
                        </a:rPr>
                        <a:t>80%</a:t>
                      </a:r>
                      <a:r>
                        <a:rPr kumimoji="1" lang="ja-JP" altLang="en-US" sz="1200" b="0" i="0" dirty="0">
                          <a:solidFill>
                            <a:schemeClr val="tx1"/>
                          </a:solidFill>
                          <a:latin typeface="+mn-ea"/>
                          <a:ea typeface="+mn-ea"/>
                        </a:rPr>
                        <a:t>短縮しているとされる</a:t>
                      </a:r>
                      <a:endParaRPr kumimoji="1" lang="en-US" altLang="ja-JP" sz="1200" b="0" i="0" dirty="0">
                        <a:solidFill>
                          <a:schemeClr val="tx1"/>
                        </a:solidFill>
                        <a:latin typeface="+mn-ea"/>
                        <a:ea typeface="+mn-ea"/>
                      </a:endParaRPr>
                    </a:p>
                  </a:txBody>
                  <a:tcPr anchor="ctr">
                    <a:solidFill>
                      <a:schemeClr val="accent1">
                        <a:lumMod val="20000"/>
                        <a:lumOff val="80000"/>
                      </a:schemeClr>
                    </a:solidFill>
                  </a:tcPr>
                </a:tc>
                <a:extLst>
                  <a:ext uri="{0D108BD9-81ED-4DB2-BD59-A6C34878D82A}">
                    <a16:rowId xmlns:a16="http://schemas.microsoft.com/office/drawing/2014/main" val="3934276557"/>
                  </a:ext>
                </a:extLst>
              </a:tr>
              <a:tr h="476884">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400" b="1" i="0" dirty="0">
                          <a:solidFill>
                            <a:schemeClr val="tx1"/>
                          </a:solidFill>
                          <a:latin typeface="+mn-ea"/>
                          <a:ea typeface="+mn-ea"/>
                        </a:rPr>
                        <a:t>SG verify</a:t>
                      </a:r>
                      <a:endParaRPr kumimoji="1" lang="ja-JP" altLang="en-US" sz="1400" b="1" i="0" dirty="0">
                        <a:solidFill>
                          <a:schemeClr val="tx1"/>
                        </a:solidFill>
                        <a:latin typeface="+mn-ea"/>
                        <a:ea typeface="+mn-ea"/>
                      </a:endParaRPr>
                    </a:p>
                  </a:txBody>
                  <a:tcPr anchor="ctr">
                    <a:solidFill>
                      <a:schemeClr val="bg1">
                        <a:lumMod val="95000"/>
                      </a:schemeClr>
                    </a:solidFill>
                  </a:tcPr>
                </a:tc>
                <a:tc>
                  <a:txBody>
                    <a:bodyPr/>
                    <a:lstStyle/>
                    <a:p>
                      <a:pPr marL="285750" indent="-285750">
                        <a:buFont typeface="Arial" panose="020B0604020202020204" pitchFamily="34" charset="0"/>
                        <a:buChar char="•"/>
                      </a:pPr>
                      <a:r>
                        <a:rPr kumimoji="1" lang="ja-JP" altLang="en-US" sz="1200" b="0" i="0" dirty="0">
                          <a:solidFill>
                            <a:schemeClr val="tx1"/>
                          </a:solidFill>
                          <a:latin typeface="+mn-ea"/>
                          <a:ea typeface="+mn-ea"/>
                        </a:rPr>
                        <a:t>相手から提示された</a:t>
                      </a:r>
                      <a:r>
                        <a:rPr kumimoji="1" lang="en-US" altLang="ja-JP" sz="1200" b="0" i="0" dirty="0">
                          <a:solidFill>
                            <a:schemeClr val="tx1"/>
                          </a:solidFill>
                          <a:latin typeface="+mn-ea"/>
                          <a:ea typeface="+mn-ea"/>
                        </a:rPr>
                        <a:t>QR</a:t>
                      </a:r>
                      <a:r>
                        <a:rPr kumimoji="1" lang="ja-JP" altLang="en-US" sz="1200" b="0" i="0" dirty="0">
                          <a:solidFill>
                            <a:schemeClr val="tx1"/>
                          </a:solidFill>
                          <a:latin typeface="+mn-ea"/>
                          <a:ea typeface="+mn-ea"/>
                        </a:rPr>
                        <a:t>コードを読み取り、本人確認に必要な情報を同意のうえ相手に提供（送信）できる</a:t>
                      </a:r>
                      <a:endParaRPr kumimoji="1" lang="en-US" altLang="ja-JP" sz="1200" b="0" i="0" dirty="0">
                        <a:solidFill>
                          <a:schemeClr val="tx1"/>
                        </a:solidFill>
                        <a:latin typeface="+mn-ea"/>
                        <a:ea typeface="+mn-ea"/>
                      </a:endParaRPr>
                    </a:p>
                    <a:p>
                      <a:pPr marL="285750" indent="-285750">
                        <a:buFont typeface="Arial" panose="020B0604020202020204" pitchFamily="34" charset="0"/>
                        <a:buChar char="•"/>
                      </a:pPr>
                      <a:r>
                        <a:rPr kumimoji="1" lang="en-US" altLang="ja-JP" sz="1200" b="0" i="0" dirty="0">
                          <a:solidFill>
                            <a:schemeClr val="tx1"/>
                          </a:solidFill>
                          <a:latin typeface="+mn-ea"/>
                          <a:ea typeface="+mn-ea"/>
                        </a:rPr>
                        <a:t>2019</a:t>
                      </a:r>
                      <a:r>
                        <a:rPr kumimoji="1" lang="ja-JP" altLang="en-US" sz="1200" b="0" i="0" dirty="0">
                          <a:solidFill>
                            <a:schemeClr val="tx1"/>
                          </a:solidFill>
                          <a:latin typeface="+mn-ea"/>
                          <a:ea typeface="+mn-ea"/>
                        </a:rPr>
                        <a:t>年の個人データ保護法の改正により、企業の個人識別番号の収集が禁止されたため、導入された</a:t>
                      </a:r>
                      <a:endParaRPr kumimoji="1" lang="en-US" altLang="ja-JP" sz="1200" b="0" i="0" dirty="0">
                        <a:solidFill>
                          <a:schemeClr val="tx1"/>
                        </a:solidFill>
                        <a:latin typeface="+mn-ea"/>
                        <a:ea typeface="+mn-ea"/>
                      </a:endParaRPr>
                    </a:p>
                  </a:txBody>
                  <a:tcPr anchor="ctr">
                    <a:solidFill>
                      <a:schemeClr val="bg1">
                        <a:lumMod val="95000"/>
                      </a:schemeClr>
                    </a:solidFill>
                  </a:tcPr>
                </a:tc>
                <a:extLst>
                  <a:ext uri="{0D108BD9-81ED-4DB2-BD59-A6C34878D82A}">
                    <a16:rowId xmlns:a16="http://schemas.microsoft.com/office/drawing/2014/main" val="216170446"/>
                  </a:ext>
                </a:extLst>
              </a:tr>
            </a:tbl>
          </a:graphicData>
        </a:graphic>
      </p:graphicFrame>
      <p:sp>
        <p:nvSpPr>
          <p:cNvPr id="17" name="テキスト ボックス 16"/>
          <p:cNvSpPr txBox="1"/>
          <p:nvPr/>
        </p:nvSpPr>
        <p:spPr>
          <a:xfrm>
            <a:off x="353975" y="2515137"/>
            <a:ext cx="9220238" cy="252179"/>
          </a:xfrm>
          <a:prstGeom prst="rect">
            <a:avLst/>
          </a:prstGeom>
          <a:noFill/>
        </p:spPr>
        <p:txBody>
          <a:bodyPr wrap="none" lIns="0" rIns="0" rtlCol="0" anchor="ctr">
            <a:noAutofit/>
          </a:bodyPr>
          <a:lstStyle/>
          <a:p>
            <a:pPr algn="ctr" defTabSz="288000"/>
            <a:r>
              <a:rPr lang="en-US" altLang="ja-JP" sz="1600" b="1" u="sng" dirty="0" err="1">
                <a:solidFill>
                  <a:schemeClr val="accent2">
                    <a:lumMod val="75000"/>
                    <a:lumOff val="25000"/>
                  </a:schemeClr>
                </a:solidFill>
                <a:latin typeface="+mn-ea"/>
              </a:rPr>
              <a:t>Singpass</a:t>
            </a:r>
            <a:r>
              <a:rPr lang="ja-JP" altLang="en-US" sz="1600" b="1" u="sng" dirty="0">
                <a:solidFill>
                  <a:schemeClr val="accent2">
                    <a:lumMod val="75000"/>
                    <a:lumOff val="25000"/>
                  </a:schemeClr>
                </a:solidFill>
                <a:latin typeface="+mn-ea"/>
              </a:rPr>
              <a:t> </a:t>
            </a:r>
            <a:r>
              <a:rPr lang="en-US" altLang="ja-JP" sz="1600" b="1" u="sng" dirty="0">
                <a:solidFill>
                  <a:schemeClr val="accent2">
                    <a:lumMod val="75000"/>
                    <a:lumOff val="25000"/>
                  </a:schemeClr>
                </a:solidFill>
                <a:latin typeface="+mn-ea"/>
              </a:rPr>
              <a:t>Mobile</a:t>
            </a:r>
            <a:r>
              <a:rPr lang="ja-JP" altLang="en-US" sz="1600" b="1" u="sng" dirty="0">
                <a:solidFill>
                  <a:schemeClr val="accent2">
                    <a:lumMod val="75000"/>
                    <a:lumOff val="25000"/>
                  </a:schemeClr>
                </a:solidFill>
                <a:latin typeface="+mn-ea"/>
              </a:rPr>
              <a:t>によって利用できるサービスの例</a:t>
            </a:r>
            <a:endParaRPr kumimoji="1" lang="ja-JP" altLang="en-US" sz="1600" b="1" u="sng" dirty="0">
              <a:solidFill>
                <a:schemeClr val="accent2">
                  <a:lumMod val="75000"/>
                  <a:lumOff val="25000"/>
                </a:schemeClr>
              </a:solidFill>
              <a:latin typeface="+mn-ea"/>
            </a:endParaRPr>
          </a:p>
        </p:txBody>
      </p:sp>
      <p:sp>
        <p:nvSpPr>
          <p:cNvPr id="18" name="テキスト ボックス 17"/>
          <p:cNvSpPr txBox="1"/>
          <p:nvPr/>
        </p:nvSpPr>
        <p:spPr>
          <a:xfrm>
            <a:off x="353975" y="6287400"/>
            <a:ext cx="6404590" cy="279001"/>
          </a:xfrm>
          <a:prstGeom prst="rect">
            <a:avLst/>
          </a:prstGeom>
          <a:noFill/>
          <a:ln>
            <a:noFill/>
          </a:ln>
        </p:spPr>
        <p:txBody>
          <a:bodyPr wrap="square" lIns="36000" tIns="36000" rIns="36000" bIns="36000" rtlCol="0" anchor="ctr">
            <a:noAutofit/>
          </a:bodyPr>
          <a:lstStyle/>
          <a:p>
            <a:r>
              <a:rPr lang="ja-JP" altLang="en-US" sz="900" dirty="0">
                <a:latin typeface="+mn-ea"/>
              </a:rPr>
              <a:t>出所）</a:t>
            </a:r>
            <a:endParaRPr lang="en-US" altLang="ja-JP" sz="900" dirty="0">
              <a:latin typeface="+mn-ea"/>
            </a:endParaRPr>
          </a:p>
          <a:p>
            <a:r>
              <a:rPr lang="en-US" altLang="ja-JP" sz="900" dirty="0">
                <a:latin typeface="+mn-ea"/>
              </a:rPr>
              <a:t>1</a:t>
            </a:r>
            <a:r>
              <a:rPr lang="ja-JP" altLang="en-US" sz="900" dirty="0">
                <a:latin typeface="+mn-ea"/>
              </a:rPr>
              <a:t>　</a:t>
            </a:r>
            <a:r>
              <a:rPr lang="en-US" altLang="ja-JP" sz="900" dirty="0">
                <a:latin typeface="+mn-ea"/>
              </a:rPr>
              <a:t>https://www.smartnation.gov.sg/media-hub/press-releases/singpass-factsheet-02032022</a:t>
            </a:r>
            <a:r>
              <a:rPr kumimoji="1" lang="ja-JP" altLang="en-US" sz="800" dirty="0"/>
              <a:t>　　　　</a:t>
            </a:r>
          </a:p>
        </p:txBody>
      </p:sp>
    </p:spTree>
    <p:extLst>
      <p:ext uri="{BB962C8B-B14F-4D97-AF65-F5344CB8AC3E}">
        <p14:creationId xmlns:p14="http://schemas.microsoft.com/office/powerpoint/2010/main" val="35912790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chemeClr val="accent2">
                    <a:lumMod val="90000"/>
                    <a:lumOff val="10000"/>
                  </a:schemeClr>
                </a:solidFill>
              </a:rPr>
              <a:t>3.1.4</a:t>
            </a:r>
            <a:r>
              <a:rPr lang="ja-JP" altLang="en-US" sz="1000" dirty="0">
                <a:solidFill>
                  <a:schemeClr val="accent2">
                    <a:lumMod val="90000"/>
                    <a:lumOff val="10000"/>
                  </a:schemeClr>
                </a:solidFill>
              </a:rPr>
              <a:t>　共通識別番号・デジタル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に関する政策動向　</a:t>
            </a:r>
            <a:r>
              <a:rPr lang="en-US" altLang="ja-JP" sz="1000" dirty="0">
                <a:solidFill>
                  <a:schemeClr val="accent2">
                    <a:lumMod val="90000"/>
                    <a:lumOff val="10000"/>
                  </a:schemeClr>
                </a:solidFill>
              </a:rPr>
              <a:t>–</a:t>
            </a:r>
            <a:r>
              <a:rPr lang="ja-JP" altLang="en-US" sz="1000" dirty="0">
                <a:solidFill>
                  <a:schemeClr val="accent2">
                    <a:lumMod val="90000"/>
                    <a:lumOff val="10000"/>
                  </a:schemeClr>
                </a:solidFill>
              </a:rPr>
              <a:t>デジタル</a:t>
            </a:r>
            <a:r>
              <a:rPr lang="en-US" altLang="ja-JP" sz="1000" dirty="0">
                <a:solidFill>
                  <a:schemeClr val="accent2">
                    <a:lumMod val="90000"/>
                    <a:lumOff val="10000"/>
                  </a:schemeClr>
                </a:solidFill>
              </a:rPr>
              <a:t>ID</a:t>
            </a:r>
            <a:r>
              <a:rPr lang="ja-JP" altLang="en-US" sz="1000" dirty="0">
                <a:solidFill>
                  <a:schemeClr val="accent2">
                    <a:lumMod val="90000"/>
                    <a:lumOff val="10000"/>
                  </a:schemeClr>
                </a:solidFill>
              </a:rPr>
              <a:t>に関する調査結果</a:t>
            </a:r>
            <a:r>
              <a:rPr lang="en-US" altLang="ja-JP" sz="1100" b="1" spc="0" dirty="0">
                <a:solidFill>
                  <a:schemeClr val="accent2">
                    <a:lumMod val="90000"/>
                    <a:lumOff val="10000"/>
                  </a:schemeClr>
                </a:solidFill>
              </a:rPr>
              <a:t/>
            </a:r>
            <a:br>
              <a:rPr lang="en-US" altLang="ja-JP" sz="1100" b="1" spc="0" dirty="0">
                <a:solidFill>
                  <a:schemeClr val="accent2">
                    <a:lumMod val="90000"/>
                    <a:lumOff val="10000"/>
                  </a:schemeClr>
                </a:solidFill>
              </a:rPr>
            </a:br>
            <a:r>
              <a:rPr lang="en-US" altLang="ja-JP" sz="1800" dirty="0" err="1">
                <a:solidFill>
                  <a:schemeClr val="accent2">
                    <a:lumMod val="90000"/>
                    <a:lumOff val="10000"/>
                  </a:schemeClr>
                </a:solidFill>
              </a:rPr>
              <a:t>Singpass</a:t>
            </a:r>
            <a:r>
              <a:rPr lang="ja-JP" altLang="en-US" sz="1800" dirty="0">
                <a:solidFill>
                  <a:schemeClr val="accent2">
                    <a:lumMod val="90000"/>
                    <a:lumOff val="10000"/>
                  </a:schemeClr>
                </a:solidFill>
              </a:rPr>
              <a:t>の活用事例・導入効果</a:t>
            </a:r>
          </a:p>
        </p:txBody>
      </p:sp>
      <p:sp>
        <p:nvSpPr>
          <p:cNvPr id="10" name="正方形/長方形 9"/>
          <p:cNvSpPr/>
          <p:nvPr/>
        </p:nvSpPr>
        <p:spPr>
          <a:xfrm>
            <a:off x="8260080" y="74294"/>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7"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600" b="1" dirty="0" smtClean="0">
                <a:solidFill>
                  <a:srgbClr val="000000">
                    <a:lumMod val="85000"/>
                    <a:lumOff val="15000"/>
                  </a:srgbClr>
                </a:solidFill>
              </a:rPr>
              <a:t>Singpass</a:t>
            </a:r>
            <a:r>
              <a:rPr lang="en-US" altLang="ja-JP" sz="1600" b="1" baseline="30000" dirty="0" smtClean="0">
                <a:solidFill>
                  <a:schemeClr val="tx1">
                    <a:lumMod val="85000"/>
                    <a:lumOff val="15000"/>
                  </a:schemeClr>
                </a:solidFill>
              </a:rPr>
              <a:t>1</a:t>
            </a:r>
            <a:r>
              <a:rPr lang="ja-JP" altLang="en-US" sz="1600" b="1" baseline="30000" dirty="0" smtClean="0">
                <a:solidFill>
                  <a:schemeClr val="tx1">
                    <a:lumMod val="85000"/>
                    <a:lumOff val="15000"/>
                  </a:schemeClr>
                </a:solidFill>
              </a:rPr>
              <a:t>の</a:t>
            </a:r>
            <a:r>
              <a:rPr lang="ja-JP" altLang="en-US" sz="1600" b="1" dirty="0" smtClean="0">
                <a:solidFill>
                  <a:schemeClr val="tx1">
                    <a:lumMod val="85000"/>
                    <a:lumOff val="15000"/>
                  </a:schemeClr>
                </a:solidFill>
              </a:rPr>
              <a:t>サービス</a:t>
            </a:r>
            <a:r>
              <a:rPr lang="en-US" altLang="ja-JP" sz="1600" b="1" dirty="0" smtClean="0">
                <a:solidFill>
                  <a:schemeClr val="tx1">
                    <a:lumMod val="85000"/>
                    <a:lumOff val="15000"/>
                  </a:schemeClr>
                </a:solidFill>
              </a:rPr>
              <a:t>API</a:t>
            </a:r>
            <a:r>
              <a:rPr lang="ja-JP" altLang="en-US" sz="1600" b="1" dirty="0" smtClean="0">
                <a:solidFill>
                  <a:srgbClr val="000000">
                    <a:lumMod val="85000"/>
                    <a:lumOff val="15000"/>
                  </a:srgbClr>
                </a:solidFill>
              </a:rPr>
              <a:t>を</a:t>
            </a:r>
            <a:r>
              <a:rPr lang="ja-JP" altLang="en-US" sz="1600" b="1" dirty="0">
                <a:solidFill>
                  <a:srgbClr val="000000">
                    <a:lumMod val="85000"/>
                    <a:lumOff val="15000"/>
                  </a:srgbClr>
                </a:solidFill>
              </a:rPr>
              <a:t>基軸とした各種認証サービスは以下のような活用事例で成果を示している</a:t>
            </a:r>
            <a:endParaRPr lang="ja-JP" altLang="en-US" sz="1600" b="1" baseline="30000" dirty="0">
              <a:solidFill>
                <a:srgbClr val="000000">
                  <a:lumMod val="85000"/>
                  <a:lumOff val="15000"/>
                </a:srgbClr>
              </a:solidFill>
            </a:endParaRPr>
          </a:p>
        </p:txBody>
      </p:sp>
      <p:sp>
        <p:nvSpPr>
          <p:cNvPr id="9" name="正方形/長方形 8"/>
          <p:cNvSpPr/>
          <p:nvPr/>
        </p:nvSpPr>
        <p:spPr>
          <a:xfrm>
            <a:off x="2033752" y="1042440"/>
            <a:ext cx="7540759" cy="42826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cs typeface="+mn-cs"/>
              </a:rPr>
              <a:t>活用事例の概要・導入の効果</a:t>
            </a:r>
          </a:p>
        </p:txBody>
      </p:sp>
      <p:sp>
        <p:nvSpPr>
          <p:cNvPr id="12" name="テキスト ボックス 11"/>
          <p:cNvSpPr txBox="1"/>
          <p:nvPr/>
        </p:nvSpPr>
        <p:spPr>
          <a:xfrm>
            <a:off x="335693" y="6343607"/>
            <a:ext cx="9059423" cy="168583"/>
          </a:xfrm>
          <a:prstGeom prst="rect">
            <a:avLst/>
          </a:prstGeom>
          <a:noFill/>
          <a:ln>
            <a:noFill/>
          </a:ln>
        </p:spPr>
        <p:txBody>
          <a:bodyPr wrap="square" lIns="36000" tIns="36000" rIns="36000" bIns="36000" rtlCol="0" anchor="t">
            <a:no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r>
              <a:rPr kumimoji="1" lang="en-US" altLang="ja-JP" sz="900" b="0" i="0" u="none" strike="noStrike" kern="1200" cap="none" spc="0" normalizeH="0" baseline="0" noProof="0" dirty="0">
                <a:ln>
                  <a:noFill/>
                </a:ln>
                <a:solidFill>
                  <a:srgbClr val="000000"/>
                </a:solidFill>
                <a:effectLst/>
                <a:uLnTx/>
                <a:uFillTx/>
                <a:latin typeface="+mn-ea"/>
                <a:cs typeface="+mn-cs"/>
              </a:rPr>
              <a:t>)</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https://www.smartnation.gov.sg/media-hub/press-releases/singpass-factsheet-02032022</a:t>
            </a:r>
          </a:p>
        </p:txBody>
      </p:sp>
      <p:sp>
        <p:nvSpPr>
          <p:cNvPr id="13" name="正方形/長方形 12"/>
          <p:cNvSpPr/>
          <p:nvPr/>
        </p:nvSpPr>
        <p:spPr>
          <a:xfrm>
            <a:off x="2033752" y="1554575"/>
            <a:ext cx="7540759" cy="2019415"/>
          </a:xfrm>
          <a:prstGeom prst="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My Info</a:t>
            </a:r>
            <a:r>
              <a:rPr kumimoji="1" lang="ja-JP" altLang="en-US" sz="1400" b="0" i="0" u="none" strike="noStrike" kern="1200" cap="none" spc="0" normalizeH="0" baseline="0" noProof="0" dirty="0">
                <a:ln>
                  <a:noFill/>
                </a:ln>
                <a:solidFill>
                  <a:srgbClr val="000000"/>
                </a:solidFill>
                <a:effectLst/>
                <a:uLnTx/>
                <a:uFillTx/>
                <a:latin typeface="+mn-ea"/>
                <a:cs typeface="+mn-cs"/>
              </a:rPr>
              <a:t>による個人情報の共有は政府機関、民間企業の</a:t>
            </a:r>
            <a:r>
              <a:rPr kumimoji="1" lang="en-US" altLang="ja-JP" sz="1400" b="0" i="0" u="none" strike="noStrike" kern="1200" cap="none" spc="0" normalizeH="0" baseline="0" noProof="0" dirty="0">
                <a:ln>
                  <a:noFill/>
                </a:ln>
                <a:solidFill>
                  <a:srgbClr val="000000"/>
                </a:solidFill>
                <a:effectLst/>
                <a:uLnTx/>
                <a:uFillTx/>
                <a:latin typeface="+mn-ea"/>
                <a:cs typeface="+mn-cs"/>
              </a:rPr>
              <a:t>800</a:t>
            </a:r>
            <a:r>
              <a:rPr kumimoji="1" lang="ja-JP" altLang="en-US" sz="1400" b="0" i="0" u="none" strike="noStrike" kern="1200" cap="none" spc="0" normalizeH="0" baseline="0" noProof="0" dirty="0">
                <a:ln>
                  <a:noFill/>
                </a:ln>
                <a:solidFill>
                  <a:srgbClr val="000000"/>
                </a:solidFill>
                <a:effectLst/>
                <a:uLnTx/>
                <a:uFillTx/>
                <a:latin typeface="+mn-ea"/>
                <a:cs typeface="+mn-cs"/>
              </a:rPr>
              <a:t>以上のサービスで利用可能となっており、</a:t>
            </a:r>
            <a:r>
              <a:rPr kumimoji="1" lang="en-US" altLang="ja-JP" sz="1400" b="0" i="0" u="none" strike="noStrike" kern="1200" cap="none" spc="0" normalizeH="0" baseline="0" noProof="0" dirty="0">
                <a:ln>
                  <a:noFill/>
                </a:ln>
                <a:solidFill>
                  <a:srgbClr val="000000"/>
                </a:solidFill>
                <a:effectLst/>
                <a:uLnTx/>
                <a:uFillTx/>
                <a:latin typeface="+mn-ea"/>
                <a:cs typeface="+mn-cs"/>
              </a:rPr>
              <a:t>My Info</a:t>
            </a:r>
            <a:r>
              <a:rPr kumimoji="1" lang="ja-JP" altLang="en-US" sz="1400" b="0" i="0" u="none" strike="noStrike" kern="1200" cap="none" spc="0" normalizeH="0" baseline="0" noProof="0" dirty="0">
                <a:ln>
                  <a:noFill/>
                </a:ln>
                <a:solidFill>
                  <a:srgbClr val="000000"/>
                </a:solidFill>
                <a:effectLst/>
                <a:uLnTx/>
                <a:uFillTx/>
                <a:latin typeface="+mn-ea"/>
                <a:cs typeface="+mn-cs"/>
              </a:rPr>
              <a:t>の利用によってユーザーの申請時間が平均で最大</a:t>
            </a:r>
            <a:r>
              <a:rPr kumimoji="1" lang="en-US" altLang="ja-JP" sz="1400" b="0" i="0" u="none" strike="noStrike" kern="1200" cap="none" spc="0" normalizeH="0" baseline="0" noProof="0" dirty="0">
                <a:ln>
                  <a:noFill/>
                </a:ln>
                <a:solidFill>
                  <a:srgbClr val="000000"/>
                </a:solidFill>
                <a:effectLst/>
                <a:uLnTx/>
                <a:uFillTx/>
                <a:latin typeface="+mn-ea"/>
                <a:cs typeface="+mn-cs"/>
              </a:rPr>
              <a:t>80%</a:t>
            </a:r>
            <a:r>
              <a:rPr kumimoji="1" lang="ja-JP" altLang="en-US" sz="1400" b="0" i="0" u="none" strike="noStrike" kern="1200" cap="none" spc="0" normalizeH="0" baseline="0" noProof="0" dirty="0">
                <a:ln>
                  <a:noFill/>
                </a:ln>
                <a:solidFill>
                  <a:srgbClr val="000000"/>
                </a:solidFill>
                <a:effectLst/>
                <a:uLnTx/>
                <a:uFillTx/>
                <a:latin typeface="+mn-ea"/>
                <a:cs typeface="+mn-cs"/>
              </a:rPr>
              <a:t>短縮され、データ品質の向上により、企業側の承認率も最大</a:t>
            </a:r>
            <a:r>
              <a:rPr kumimoji="1" lang="en-US" altLang="ja-JP" sz="1400" b="0" i="0" u="none" strike="noStrike" kern="1200" cap="none" spc="0" normalizeH="0" baseline="0" noProof="0" dirty="0">
                <a:ln>
                  <a:noFill/>
                </a:ln>
                <a:solidFill>
                  <a:srgbClr val="000000"/>
                </a:solidFill>
                <a:effectLst/>
                <a:uLnTx/>
                <a:uFillTx/>
                <a:latin typeface="+mn-ea"/>
                <a:cs typeface="+mn-cs"/>
              </a:rPr>
              <a:t>15%</a:t>
            </a:r>
            <a:r>
              <a:rPr kumimoji="1" lang="ja-JP" altLang="en-US" sz="1400" b="0" i="0" u="none" strike="noStrike" kern="1200" cap="none" spc="0" normalizeH="0" baseline="0" noProof="0" dirty="0">
                <a:ln>
                  <a:noFill/>
                </a:ln>
                <a:solidFill>
                  <a:srgbClr val="000000"/>
                </a:solidFill>
                <a:effectLst/>
                <a:uLnTx/>
                <a:uFillTx/>
                <a:latin typeface="+mn-ea"/>
                <a:cs typeface="+mn-cs"/>
              </a:rPr>
              <a:t>向上した。</a:t>
            </a:r>
            <a:r>
              <a:rPr kumimoji="1" lang="en-US" altLang="ja-JP" sz="1400" b="0" i="0" u="none" strike="noStrike" kern="1200" cap="none" spc="0" normalizeH="0" baseline="0" noProof="0" dirty="0">
                <a:ln>
                  <a:noFill/>
                </a:ln>
                <a:solidFill>
                  <a:srgbClr val="000000"/>
                </a:solidFill>
                <a:effectLst/>
                <a:uLnTx/>
                <a:uFillTx/>
                <a:latin typeface="+mn-ea"/>
                <a:cs typeface="+mn-cs"/>
              </a:rPr>
              <a:t>1</a:t>
            </a:r>
            <a:r>
              <a:rPr kumimoji="1" lang="ja-JP" altLang="en-US" sz="1400" b="0" i="0" u="none" strike="noStrike" kern="1200" cap="none" spc="0" normalizeH="0" baseline="0" noProof="0" dirty="0">
                <a:ln>
                  <a:noFill/>
                </a:ln>
                <a:solidFill>
                  <a:srgbClr val="000000"/>
                </a:solidFill>
                <a:effectLst/>
                <a:uLnTx/>
                <a:uFillTx/>
                <a:latin typeface="+mn-ea"/>
                <a:cs typeface="+mn-cs"/>
              </a:rPr>
              <a:t>日</a:t>
            </a:r>
            <a:r>
              <a:rPr kumimoji="1" lang="en-US" altLang="ja-JP" sz="1400" b="0" i="0" u="none" strike="noStrike" kern="1200" cap="none" spc="0" normalizeH="0" baseline="0" noProof="0" dirty="0">
                <a:ln>
                  <a:noFill/>
                </a:ln>
                <a:solidFill>
                  <a:srgbClr val="000000"/>
                </a:solidFill>
                <a:effectLst/>
                <a:uLnTx/>
                <a:uFillTx/>
                <a:latin typeface="+mn-ea"/>
                <a:cs typeface="+mn-cs"/>
              </a:rPr>
              <a:t>200,000</a:t>
            </a:r>
            <a:r>
              <a:rPr kumimoji="1" lang="ja-JP" altLang="en-US" sz="1400" b="0" i="0" u="none" strike="noStrike" kern="1200" cap="none" spc="0" normalizeH="0" baseline="0" noProof="0" dirty="0">
                <a:ln>
                  <a:noFill/>
                </a:ln>
                <a:solidFill>
                  <a:srgbClr val="000000"/>
                </a:solidFill>
                <a:effectLst/>
                <a:uLnTx/>
                <a:uFillTx/>
                <a:latin typeface="+mn-ea"/>
                <a:cs typeface="+mn-cs"/>
              </a:rPr>
              <a:t>件の取引が発生している</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個人による利用の他に、企業向けの</a:t>
            </a:r>
            <a:r>
              <a:rPr kumimoji="1" lang="en-US" altLang="ja-JP" sz="1400" b="0" i="0" u="none" strike="noStrike" kern="1200" cap="none" spc="0" normalizeH="0" baseline="0" noProof="0" dirty="0">
                <a:ln>
                  <a:noFill/>
                </a:ln>
                <a:solidFill>
                  <a:srgbClr val="000000"/>
                </a:solidFill>
                <a:effectLst/>
                <a:uLnTx/>
                <a:uFillTx/>
                <a:latin typeface="+mn-ea"/>
                <a:cs typeface="+mn-cs"/>
              </a:rPr>
              <a:t>My Info</a:t>
            </a:r>
            <a:r>
              <a:rPr kumimoji="1" lang="ja-JP" altLang="en-US" sz="1400" b="0" i="0" u="none" strike="noStrike" kern="1200" cap="none" spc="0" normalizeH="0" baseline="0" noProof="0" dirty="0">
                <a:ln>
                  <a:noFill/>
                </a:ln>
                <a:solidFill>
                  <a:srgbClr val="000000"/>
                </a:solidFill>
                <a:effectLst/>
                <a:uLnTx/>
                <a:uFillTx/>
                <a:latin typeface="+mn-ea"/>
                <a:cs typeface="+mn-cs"/>
              </a:rPr>
              <a:t>ビジネスでは、企業のプロファイルや財務状況などの情報を共有することにより、ビジネス助成金の申請などの</a:t>
            </a:r>
            <a:r>
              <a:rPr kumimoji="1" lang="en-US" altLang="ja-JP" sz="1400" b="0" i="0" u="none" strike="noStrike" kern="1200" cap="none" spc="0" normalizeH="0" baseline="0" noProof="0" dirty="0">
                <a:ln>
                  <a:noFill/>
                </a:ln>
                <a:solidFill>
                  <a:srgbClr val="000000"/>
                </a:solidFill>
                <a:effectLst/>
                <a:uLnTx/>
                <a:uFillTx/>
                <a:latin typeface="+mn-ea"/>
                <a:cs typeface="+mn-cs"/>
              </a:rPr>
              <a:t>130</a:t>
            </a:r>
            <a:r>
              <a:rPr kumimoji="1" lang="ja-JP" altLang="en-US" sz="1400" b="0" i="0" u="none" strike="noStrike" kern="1200" cap="none" spc="0" normalizeH="0" baseline="0" noProof="0" dirty="0">
                <a:ln>
                  <a:noFill/>
                </a:ln>
                <a:solidFill>
                  <a:srgbClr val="000000"/>
                </a:solidFill>
                <a:effectLst/>
                <a:uLnTx/>
                <a:uFillTx/>
                <a:latin typeface="+mn-ea"/>
                <a:cs typeface="+mn-cs"/>
              </a:rPr>
              <a:t>以上の公共サービスに接続し、手続きを簡略化できる</a:t>
            </a:r>
          </a:p>
        </p:txBody>
      </p:sp>
      <p:sp>
        <p:nvSpPr>
          <p:cNvPr id="14" name="正方形/長方形 13"/>
          <p:cNvSpPr/>
          <p:nvPr/>
        </p:nvSpPr>
        <p:spPr>
          <a:xfrm>
            <a:off x="335693" y="1042440"/>
            <a:ext cx="1508873" cy="428261"/>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err="1">
                <a:ln>
                  <a:noFill/>
                </a:ln>
                <a:solidFill>
                  <a:srgbClr val="FFFFFF"/>
                </a:solidFill>
                <a:effectLst/>
                <a:uLnTx/>
                <a:uFillTx/>
                <a:latin typeface="+mn-ea"/>
                <a:cs typeface="+mn-cs"/>
              </a:rPr>
              <a:t>Singpass</a:t>
            </a:r>
            <a:r>
              <a:rPr kumimoji="1" lang="ja-JP" altLang="en-US" sz="1400" b="1" i="0" u="none" strike="noStrike" kern="1200" cap="none" spc="0" normalizeH="0" baseline="0" noProof="0" dirty="0">
                <a:ln>
                  <a:noFill/>
                </a:ln>
                <a:solidFill>
                  <a:srgbClr val="FFFFFF"/>
                </a:solidFill>
                <a:effectLst/>
                <a:uLnTx/>
                <a:uFillTx/>
                <a:latin typeface="+mn-ea"/>
                <a:cs typeface="+mn-cs"/>
              </a:rPr>
              <a:t>の</a:t>
            </a:r>
            <a:endParaRPr kumimoji="1" lang="en-US" altLang="ja-JP" sz="1400" b="1" i="0" u="none" strike="noStrike" kern="1200" cap="none" spc="0" normalizeH="0" baseline="0" noProof="0" dirty="0">
              <a:ln>
                <a:noFill/>
              </a:ln>
              <a:solidFill>
                <a:srgbClr val="FFFFFF"/>
              </a:solidFill>
              <a:effectLst/>
              <a:uLnTx/>
              <a:uFillTx/>
              <a:latin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n-ea"/>
                <a:cs typeface="+mn-cs"/>
              </a:rPr>
              <a:t>サービス</a:t>
            </a:r>
            <a:r>
              <a:rPr kumimoji="1" lang="en-US" altLang="ja-JP" sz="1400" b="1" i="0" u="none" strike="noStrike" kern="1200" cap="none" spc="0" normalizeH="0" baseline="0" noProof="0" dirty="0">
                <a:ln>
                  <a:noFill/>
                </a:ln>
                <a:solidFill>
                  <a:srgbClr val="FFFFFF"/>
                </a:solidFill>
                <a:effectLst/>
                <a:uLnTx/>
                <a:uFillTx/>
                <a:latin typeface="+mn-ea"/>
                <a:cs typeface="+mn-cs"/>
              </a:rPr>
              <a:t>API</a:t>
            </a:r>
            <a:endParaRPr kumimoji="1" lang="ja-JP" altLang="en-US" sz="1400" b="1" i="0" u="none" strike="noStrike" kern="1200" cap="none" spc="0" normalizeH="0" baseline="0" noProof="0" dirty="0">
              <a:ln>
                <a:noFill/>
              </a:ln>
              <a:solidFill>
                <a:srgbClr val="FFFFFF"/>
              </a:solidFill>
              <a:effectLst/>
              <a:uLnTx/>
              <a:uFillTx/>
              <a:latin typeface="+mn-ea"/>
              <a:cs typeface="+mn-cs"/>
            </a:endParaRPr>
          </a:p>
        </p:txBody>
      </p:sp>
      <p:sp>
        <p:nvSpPr>
          <p:cNvPr id="15" name="正方形/長方形 14"/>
          <p:cNvSpPr/>
          <p:nvPr/>
        </p:nvSpPr>
        <p:spPr>
          <a:xfrm>
            <a:off x="331192" y="1562666"/>
            <a:ext cx="1513374" cy="2011324"/>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err="1">
                <a:ln>
                  <a:noFill/>
                </a:ln>
                <a:solidFill>
                  <a:schemeClr val="bg1"/>
                </a:solidFill>
                <a:effectLst/>
                <a:uLnTx/>
                <a:uFillTx/>
                <a:latin typeface="+mn-ea"/>
                <a:cs typeface="+mn-cs"/>
              </a:rPr>
              <a:t>MyInfo</a:t>
            </a:r>
            <a:r>
              <a:rPr kumimoji="1" lang="en-US" altLang="ja-JP" sz="1600" b="1" i="0" u="none" strike="noStrike" kern="1200" cap="none" spc="0" normalizeH="0" baseline="0" noProof="0" dirty="0">
                <a:ln>
                  <a:noFill/>
                </a:ln>
                <a:solidFill>
                  <a:schemeClr val="bg1"/>
                </a:solidFill>
                <a:effectLst/>
                <a:uLnTx/>
                <a:uFillTx/>
                <a:latin typeface="+mn-ea"/>
                <a:cs typeface="+mn-cs"/>
              </a:rPr>
              <a:t> </a:t>
            </a:r>
          </a:p>
        </p:txBody>
      </p:sp>
      <p:sp>
        <p:nvSpPr>
          <p:cNvPr id="19" name="正方形/長方形 18"/>
          <p:cNvSpPr/>
          <p:nvPr/>
        </p:nvSpPr>
        <p:spPr>
          <a:xfrm>
            <a:off x="331192" y="3665955"/>
            <a:ext cx="1513374" cy="672662"/>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chemeClr val="bg1"/>
                </a:solidFill>
                <a:effectLst/>
                <a:uLnTx/>
                <a:uFillTx/>
                <a:latin typeface="+mn-ea"/>
                <a:cs typeface="+mn-cs"/>
              </a:rPr>
              <a:t>SG verify </a:t>
            </a:r>
          </a:p>
        </p:txBody>
      </p:sp>
      <p:sp>
        <p:nvSpPr>
          <p:cNvPr id="20" name="正方形/長方形 19"/>
          <p:cNvSpPr/>
          <p:nvPr/>
        </p:nvSpPr>
        <p:spPr>
          <a:xfrm>
            <a:off x="2033750" y="3663879"/>
            <a:ext cx="7540759" cy="664666"/>
          </a:xfrm>
          <a:prstGeom prst="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400" b="0" i="0" u="none" strike="noStrike" kern="1200" cap="none" spc="0" normalizeH="0" baseline="0" noProof="0" dirty="0">
                <a:ln>
                  <a:noFill/>
                </a:ln>
                <a:solidFill>
                  <a:srgbClr val="000000"/>
                </a:solidFill>
                <a:effectLst/>
                <a:uLnTx/>
                <a:uFillTx/>
                <a:latin typeface="+mn-ea"/>
                <a:cs typeface="+mn-cs"/>
              </a:rPr>
              <a:t>SG Verify</a:t>
            </a:r>
            <a:r>
              <a:rPr kumimoji="1" lang="ja-JP" altLang="en-US" sz="1400" b="0" i="0" u="none" strike="noStrike" kern="1200" cap="none" spc="0" normalizeH="0" baseline="0" noProof="0" dirty="0">
                <a:ln>
                  <a:noFill/>
                </a:ln>
                <a:solidFill>
                  <a:srgbClr val="000000"/>
                </a:solidFill>
                <a:effectLst/>
                <a:uLnTx/>
                <a:uFillTx/>
                <a:latin typeface="+mn-ea"/>
                <a:cs typeface="+mn-cs"/>
              </a:rPr>
              <a:t>による</a:t>
            </a:r>
            <a:r>
              <a:rPr kumimoji="1" lang="en-US" altLang="ja-JP" sz="1400" b="0" i="0" u="none" strike="noStrike" kern="1200" cap="none" spc="0" normalizeH="0" baseline="0" noProof="0" dirty="0">
                <a:ln>
                  <a:noFill/>
                </a:ln>
                <a:solidFill>
                  <a:srgbClr val="000000"/>
                </a:solidFill>
                <a:effectLst/>
                <a:uLnTx/>
                <a:uFillTx/>
                <a:latin typeface="+mn-ea"/>
                <a:cs typeface="+mn-cs"/>
              </a:rPr>
              <a:t>QR</a:t>
            </a:r>
            <a:r>
              <a:rPr kumimoji="1" lang="ja-JP" altLang="en-US" sz="1400" b="0" i="0" u="none" strike="noStrike" kern="1200" cap="none" spc="0" normalizeH="0" baseline="0" noProof="0" dirty="0">
                <a:ln>
                  <a:noFill/>
                </a:ln>
                <a:solidFill>
                  <a:srgbClr val="000000"/>
                </a:solidFill>
                <a:effectLst/>
                <a:uLnTx/>
                <a:uFillTx/>
                <a:latin typeface="+mn-ea"/>
                <a:cs typeface="+mn-cs"/>
              </a:rPr>
              <a:t>コードを用いた非接触での対面の本人確認、個人情報の転送は、病院での新規患者登録、トレーニングプロバイダへの対面登録プロセスで利用されている</a:t>
            </a:r>
          </a:p>
        </p:txBody>
      </p:sp>
      <p:sp>
        <p:nvSpPr>
          <p:cNvPr id="21" name="正方形/長方形 20"/>
          <p:cNvSpPr/>
          <p:nvPr/>
        </p:nvSpPr>
        <p:spPr>
          <a:xfrm>
            <a:off x="331192" y="4430582"/>
            <a:ext cx="1513374" cy="672662"/>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err="1">
                <a:ln>
                  <a:noFill/>
                </a:ln>
                <a:solidFill>
                  <a:schemeClr val="bg1"/>
                </a:solidFill>
                <a:effectLst/>
                <a:uLnTx/>
                <a:uFillTx/>
                <a:latin typeface="+mn-ea"/>
                <a:cs typeface="+mn-cs"/>
              </a:rPr>
              <a:t>SafeEntry</a:t>
            </a:r>
            <a:r>
              <a:rPr kumimoji="1" lang="en-US" altLang="ja-JP" sz="1600" b="1" i="0" u="none" strike="noStrike" kern="1200" cap="none" spc="0" normalizeH="0" baseline="0" noProof="0" dirty="0">
                <a:ln>
                  <a:noFill/>
                </a:ln>
                <a:solidFill>
                  <a:schemeClr val="bg1"/>
                </a:solidFill>
                <a:effectLst/>
                <a:uLnTx/>
                <a:uFillTx/>
                <a:latin typeface="+mn-ea"/>
                <a:cs typeface="+mn-cs"/>
              </a:rPr>
              <a:t> </a:t>
            </a:r>
          </a:p>
        </p:txBody>
      </p:sp>
      <p:sp>
        <p:nvSpPr>
          <p:cNvPr id="22" name="正方形/長方形 21"/>
          <p:cNvSpPr/>
          <p:nvPr/>
        </p:nvSpPr>
        <p:spPr>
          <a:xfrm>
            <a:off x="331191" y="5195209"/>
            <a:ext cx="1513374" cy="1092225"/>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bg1"/>
                </a:solidFill>
                <a:effectLst/>
                <a:uLnTx/>
                <a:uFillTx/>
                <a:latin typeface="+mn-ea"/>
                <a:cs typeface="+mn-cs"/>
              </a:rPr>
              <a:t>顔認証</a:t>
            </a:r>
            <a:r>
              <a:rPr kumimoji="1" lang="en-US" altLang="ja-JP" sz="1600" b="1" i="0" u="none" strike="noStrike" kern="1200" cap="none" spc="0" normalizeH="0" baseline="0" noProof="0" dirty="0">
                <a:ln>
                  <a:noFill/>
                </a:ln>
                <a:solidFill>
                  <a:schemeClr val="bg1"/>
                </a:solidFill>
                <a:effectLst/>
                <a:uLnTx/>
                <a:uFillTx/>
                <a:latin typeface="+mn-ea"/>
                <a:cs typeface="+mn-cs"/>
              </a:rPr>
              <a:t> </a:t>
            </a:r>
          </a:p>
        </p:txBody>
      </p:sp>
      <p:sp>
        <p:nvSpPr>
          <p:cNvPr id="23" name="正方形/長方形 22"/>
          <p:cNvSpPr/>
          <p:nvPr/>
        </p:nvSpPr>
        <p:spPr>
          <a:xfrm>
            <a:off x="2033750" y="4427090"/>
            <a:ext cx="7540463" cy="664666"/>
          </a:xfrm>
          <a:prstGeom prst="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コロナ禍において重要なサービス拠点への物理的なチェックインに</a:t>
            </a:r>
            <a:r>
              <a:rPr kumimoji="1" lang="en-US" altLang="ja-JP" sz="1400" b="0" i="0" u="none" strike="noStrike" kern="1200" cap="none" spc="0" normalizeH="0" baseline="0" noProof="0" dirty="0" err="1">
                <a:ln>
                  <a:noFill/>
                </a:ln>
                <a:solidFill>
                  <a:srgbClr val="000000"/>
                </a:solidFill>
                <a:effectLst/>
                <a:uLnTx/>
                <a:uFillTx/>
                <a:latin typeface="+mn-ea"/>
                <a:cs typeface="+mn-cs"/>
              </a:rPr>
              <a:t>Singpass</a:t>
            </a:r>
            <a:r>
              <a:rPr kumimoji="1" lang="ja-JP" altLang="en-US" sz="1400" b="0" i="0" u="none" strike="noStrike" kern="1200" cap="none" spc="0" normalizeH="0" baseline="0" noProof="0" dirty="0">
                <a:ln>
                  <a:noFill/>
                </a:ln>
                <a:solidFill>
                  <a:srgbClr val="000000"/>
                </a:solidFill>
                <a:effectLst/>
                <a:uLnTx/>
                <a:uFillTx/>
                <a:latin typeface="+mn-ea"/>
                <a:cs typeface="+mn-cs"/>
              </a:rPr>
              <a:t>の</a:t>
            </a:r>
            <a:r>
              <a:rPr kumimoji="1" lang="en-US" altLang="ja-JP" sz="1400" b="0" i="0" u="none" strike="noStrike" kern="1200" cap="none" spc="0" normalizeH="0" baseline="0" noProof="0" dirty="0" err="1">
                <a:ln>
                  <a:noFill/>
                </a:ln>
                <a:solidFill>
                  <a:srgbClr val="000000"/>
                </a:solidFill>
                <a:effectLst/>
                <a:uLnTx/>
                <a:uFillTx/>
                <a:latin typeface="+mn-ea"/>
                <a:cs typeface="+mn-cs"/>
              </a:rPr>
              <a:t>SafeEntryAPI</a:t>
            </a:r>
            <a:r>
              <a:rPr kumimoji="1" lang="ja-JP" altLang="en-US" sz="1400" b="0" i="0" u="none" strike="noStrike" kern="1200" cap="none" spc="0" normalizeH="0" baseline="0" noProof="0" dirty="0">
                <a:ln>
                  <a:noFill/>
                </a:ln>
                <a:solidFill>
                  <a:srgbClr val="000000"/>
                </a:solidFill>
                <a:effectLst/>
                <a:uLnTx/>
                <a:uFillTx/>
                <a:latin typeface="+mn-ea"/>
                <a:cs typeface="+mn-cs"/>
              </a:rPr>
              <a:t>を利用し、</a:t>
            </a:r>
            <a:r>
              <a:rPr kumimoji="1" lang="en-US" altLang="ja-JP" sz="1400" b="0" i="0" u="none" strike="noStrike" kern="1200" cap="none" spc="0" normalizeH="0" baseline="0" noProof="0" dirty="0">
                <a:ln>
                  <a:noFill/>
                </a:ln>
                <a:solidFill>
                  <a:srgbClr val="000000"/>
                </a:solidFill>
                <a:effectLst/>
                <a:uLnTx/>
                <a:uFillTx/>
                <a:latin typeface="+mn-ea"/>
                <a:cs typeface="+mn-cs"/>
              </a:rPr>
              <a:t>NRIC</a:t>
            </a:r>
            <a:r>
              <a:rPr kumimoji="1" lang="ja-JP" altLang="en-US" sz="1400" b="0" i="0" u="none" strike="noStrike" kern="1200" cap="none" spc="0" normalizeH="0" baseline="0" noProof="0" dirty="0" err="1">
                <a:ln>
                  <a:noFill/>
                </a:ln>
                <a:solidFill>
                  <a:srgbClr val="000000"/>
                </a:solidFill>
                <a:effectLst/>
                <a:uLnTx/>
                <a:uFillTx/>
                <a:latin typeface="+mn-ea"/>
                <a:cs typeface="+mn-cs"/>
              </a:rPr>
              <a:t>、</a:t>
            </a:r>
            <a:r>
              <a:rPr kumimoji="1" lang="en-US" altLang="ja-JP" sz="1400" b="0" i="0" u="none" strike="noStrike" kern="1200" cap="none" spc="0" normalizeH="0" baseline="0" noProof="0" dirty="0">
                <a:ln>
                  <a:noFill/>
                </a:ln>
                <a:solidFill>
                  <a:srgbClr val="000000"/>
                </a:solidFill>
                <a:effectLst/>
                <a:uLnTx/>
                <a:uFillTx/>
                <a:latin typeface="+mn-ea"/>
                <a:cs typeface="+mn-cs"/>
              </a:rPr>
              <a:t>FIN</a:t>
            </a:r>
            <a:r>
              <a:rPr kumimoji="1" lang="ja-JP" altLang="en-US" sz="1400" b="0" i="0" u="none" strike="noStrike" kern="1200" cap="none" spc="0" normalizeH="0" baseline="0" noProof="0" dirty="0" err="1">
                <a:ln>
                  <a:noFill/>
                </a:ln>
                <a:solidFill>
                  <a:srgbClr val="000000"/>
                </a:solidFill>
                <a:effectLst/>
                <a:uLnTx/>
                <a:uFillTx/>
                <a:latin typeface="+mn-ea"/>
                <a:cs typeface="+mn-cs"/>
              </a:rPr>
              <a:t>、</a:t>
            </a:r>
            <a:r>
              <a:rPr kumimoji="1" lang="ja-JP" altLang="en-US" sz="1400" b="0" i="0" u="none" strike="noStrike" kern="1200" cap="none" spc="0" normalizeH="0" baseline="0" noProof="0" dirty="0">
                <a:ln>
                  <a:noFill/>
                </a:ln>
                <a:solidFill>
                  <a:srgbClr val="000000"/>
                </a:solidFill>
                <a:effectLst/>
                <a:uLnTx/>
                <a:uFillTx/>
                <a:latin typeface="+mn-ea"/>
                <a:cs typeface="+mn-cs"/>
              </a:rPr>
              <a:t>携帯電話番号などのエントリーした個人の記録を行っている</a:t>
            </a:r>
          </a:p>
        </p:txBody>
      </p:sp>
      <p:sp>
        <p:nvSpPr>
          <p:cNvPr id="24" name="正方形/長方形 23"/>
          <p:cNvSpPr/>
          <p:nvPr/>
        </p:nvSpPr>
        <p:spPr>
          <a:xfrm>
            <a:off x="2033752" y="5197417"/>
            <a:ext cx="7540463" cy="1090017"/>
          </a:xfrm>
          <a:prstGeom prst="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顔認証</a:t>
            </a:r>
            <a:r>
              <a:rPr kumimoji="1" lang="en-US" altLang="ja-JP" sz="1400" b="0" i="0" u="none" strike="noStrike" kern="1200" cap="none" spc="0" normalizeH="0" baseline="0" noProof="0" dirty="0">
                <a:ln>
                  <a:noFill/>
                </a:ln>
                <a:solidFill>
                  <a:srgbClr val="000000"/>
                </a:solidFill>
                <a:effectLst/>
                <a:uLnTx/>
                <a:uFillTx/>
                <a:latin typeface="+mn-ea"/>
                <a:cs typeface="+mn-cs"/>
              </a:rPr>
              <a:t>API</a:t>
            </a:r>
            <a:r>
              <a:rPr kumimoji="1" lang="ja-JP" altLang="en-US" sz="1400" b="0" i="0" u="none" strike="noStrike" kern="1200" cap="none" spc="0" normalizeH="0" baseline="0" noProof="0" dirty="0">
                <a:ln>
                  <a:noFill/>
                </a:ln>
                <a:solidFill>
                  <a:srgbClr val="000000"/>
                </a:solidFill>
                <a:effectLst/>
                <a:uLnTx/>
                <a:uFillTx/>
                <a:latin typeface="+mn-ea"/>
                <a:cs typeface="+mn-cs"/>
              </a:rPr>
              <a:t>は、納税・ビジネスサービスセンターや中央積立基金などの政府系サービスセンターへのログインに試験的に運用されており、以前は文書で平均</a:t>
            </a:r>
            <a:r>
              <a:rPr kumimoji="1" lang="en-US" altLang="ja-JP" sz="1400" b="0" i="0" u="none" strike="noStrike" kern="1200" cap="none" spc="0" normalizeH="0" baseline="0" noProof="0" dirty="0">
                <a:ln>
                  <a:noFill/>
                </a:ln>
                <a:solidFill>
                  <a:srgbClr val="000000"/>
                </a:solidFill>
                <a:effectLst/>
                <a:uLnTx/>
                <a:uFillTx/>
                <a:latin typeface="+mn-ea"/>
                <a:cs typeface="+mn-cs"/>
              </a:rPr>
              <a:t>10</a:t>
            </a:r>
            <a:r>
              <a:rPr kumimoji="1" lang="ja-JP" altLang="en-US" sz="1400" b="0" i="0" u="none" strike="noStrike" kern="1200" cap="none" spc="0" normalizeH="0" baseline="0" noProof="0" dirty="0">
                <a:ln>
                  <a:noFill/>
                </a:ln>
                <a:solidFill>
                  <a:srgbClr val="000000"/>
                </a:solidFill>
                <a:effectLst/>
                <a:uLnTx/>
                <a:uFillTx/>
                <a:latin typeface="+mn-ea"/>
                <a:cs typeface="+mn-cs"/>
              </a:rPr>
              <a:t>分かかっていた身元確認プロセスが数秒以内に完了するようになるなどの効果が確認されている</a:t>
            </a:r>
            <a:endParaRPr kumimoji="1" lang="en-US" altLang="ja-JP" sz="1400" b="0" i="0" u="none" strike="noStrike" kern="1200" cap="none" spc="0" normalizeH="0" baseline="0" noProof="0" dirty="0">
              <a:ln>
                <a:noFill/>
              </a:ln>
              <a:solidFill>
                <a:srgbClr val="000000"/>
              </a:solidFill>
              <a:effectLst/>
              <a:uLnTx/>
              <a:uFillTx/>
              <a:latin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mn-ea"/>
                <a:cs typeface="+mn-cs"/>
              </a:rPr>
              <a:t>スマホをもっていない者でも利用できるため、デジタルインクルージョンを推進している</a:t>
            </a:r>
          </a:p>
        </p:txBody>
      </p:sp>
    </p:spTree>
    <p:extLst>
      <p:ext uri="{BB962C8B-B14F-4D97-AF65-F5344CB8AC3E}">
        <p14:creationId xmlns:p14="http://schemas.microsoft.com/office/powerpoint/2010/main" val="20254533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3.1.4</a:t>
            </a:r>
            <a:r>
              <a:rPr lang="ja-JP" altLang="en-US" sz="1000" dirty="0">
                <a:solidFill>
                  <a:srgbClr val="002060"/>
                </a:solidFill>
              </a:rPr>
              <a:t>　共通識別番号・デジタル</a:t>
            </a:r>
            <a:r>
              <a:rPr lang="en-US" altLang="ja-JP" sz="1000" dirty="0">
                <a:solidFill>
                  <a:srgbClr val="002060"/>
                </a:solidFill>
              </a:rPr>
              <a:t>ID</a:t>
            </a:r>
            <a:r>
              <a:rPr lang="ja-JP" altLang="en-US" sz="1000" dirty="0">
                <a:solidFill>
                  <a:srgbClr val="002060"/>
                </a:solidFill>
              </a:rPr>
              <a:t>に関する政策動向　</a:t>
            </a:r>
            <a:r>
              <a:rPr lang="en-US" altLang="ja-JP" sz="1000" dirty="0">
                <a:solidFill>
                  <a:srgbClr val="002060"/>
                </a:solidFill>
              </a:rPr>
              <a:t>-</a:t>
            </a:r>
            <a:r>
              <a:rPr lang="ja-JP" altLang="en-US" sz="1000" dirty="0">
                <a:solidFill>
                  <a:srgbClr val="002060"/>
                </a:solidFill>
              </a:rPr>
              <a:t>共通識別番号・デジタル</a:t>
            </a:r>
            <a:r>
              <a:rPr lang="en-US" altLang="ja-JP" sz="1000" dirty="0">
                <a:solidFill>
                  <a:srgbClr val="002060"/>
                </a:solidFill>
              </a:rPr>
              <a:t>ID</a:t>
            </a:r>
            <a:r>
              <a:rPr lang="ja-JP" altLang="en-US" sz="1000" dirty="0">
                <a:solidFill>
                  <a:srgbClr val="002060"/>
                </a:solidFill>
              </a:rPr>
              <a:t>に関する調査結果</a:t>
            </a:r>
            <a:r>
              <a:rPr lang="en-US" altLang="ja-JP" sz="1100" b="1" spc="0" dirty="0">
                <a:solidFill>
                  <a:srgbClr val="002060"/>
                </a:solidFill>
              </a:rPr>
              <a:t/>
            </a:r>
            <a:br>
              <a:rPr lang="en-US" altLang="ja-JP" sz="1100" b="1" spc="0" dirty="0">
                <a:solidFill>
                  <a:srgbClr val="002060"/>
                </a:solidFill>
              </a:rPr>
            </a:br>
            <a:r>
              <a:rPr lang="ja-JP" altLang="en-US" sz="1800" dirty="0">
                <a:solidFill>
                  <a:srgbClr val="002060"/>
                </a:solidFill>
              </a:rPr>
              <a:t>現在に至るまでの変遷</a:t>
            </a:r>
            <a:endParaRPr lang="ja-JP" altLang="en-US" sz="18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12" name="コンテンツ プレースホルダー 1"/>
          <p:cNvSpPr txBox="1">
            <a:spLocks/>
          </p:cNvSpPr>
          <p:nvPr/>
        </p:nvSpPr>
        <p:spPr>
          <a:xfrm>
            <a:off x="335693" y="643475"/>
            <a:ext cx="9362943" cy="1020433"/>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ja-JP" altLang="en-US" sz="1600" b="1" dirty="0">
                <a:solidFill>
                  <a:srgbClr val="000000">
                    <a:lumMod val="85000"/>
                    <a:lumOff val="15000"/>
                  </a:srgbClr>
                </a:solidFill>
              </a:rPr>
              <a:t>インド政府は、顔写真、指紋、虹彩及び氏名住所などの</a:t>
            </a:r>
            <a:r>
              <a:rPr lang="ja-JP" altLang="en-US" sz="1600" b="1" dirty="0" smtClean="0">
                <a:solidFill>
                  <a:srgbClr val="000000">
                    <a:lumMod val="85000"/>
                    <a:lumOff val="15000"/>
                  </a:srgbClr>
                </a:solidFill>
              </a:rPr>
              <a:t>登録によって</a:t>
            </a:r>
            <a:r>
              <a:rPr lang="en-US" altLang="ja-JP" sz="1600" b="1" dirty="0" smtClean="0">
                <a:solidFill>
                  <a:srgbClr val="000000">
                    <a:lumMod val="85000"/>
                    <a:lumOff val="15000"/>
                  </a:srgbClr>
                </a:solidFill>
              </a:rPr>
              <a:t>12</a:t>
            </a:r>
            <a:r>
              <a:rPr lang="ja-JP" altLang="en-US" sz="1600" b="1" dirty="0">
                <a:solidFill>
                  <a:srgbClr val="000000">
                    <a:lumMod val="85000"/>
                    <a:lumOff val="15000"/>
                  </a:srgbClr>
                </a:solidFill>
              </a:rPr>
              <a:t>桁の識別番号（</a:t>
            </a:r>
            <a:r>
              <a:rPr lang="en-US" altLang="ja-JP" sz="1600" b="1" dirty="0" err="1" smtClean="0">
                <a:solidFill>
                  <a:srgbClr val="000000">
                    <a:lumMod val="85000"/>
                    <a:lumOff val="15000"/>
                  </a:srgbClr>
                </a:solidFill>
              </a:rPr>
              <a:t>Aadhaar</a:t>
            </a:r>
            <a:r>
              <a:rPr lang="ja-JP" altLang="en-US" sz="1600" b="1" dirty="0" smtClean="0">
                <a:solidFill>
                  <a:srgbClr val="000000">
                    <a:lumMod val="85000"/>
                    <a:lumOff val="15000"/>
                  </a:srgbClr>
                </a:solidFill>
              </a:rPr>
              <a:t>番号）</a:t>
            </a:r>
            <a:r>
              <a:rPr lang="ja-JP" altLang="en-US" sz="1600" b="1" dirty="0">
                <a:solidFill>
                  <a:srgbClr val="000000">
                    <a:lumMod val="85000"/>
                    <a:lumOff val="15000"/>
                  </a:srgbClr>
                </a:solidFill>
              </a:rPr>
              <a:t>を国民に付与し、</a:t>
            </a:r>
            <a:r>
              <a:rPr lang="en-US" altLang="ja-JP" sz="1600" b="1" dirty="0" err="1">
                <a:solidFill>
                  <a:srgbClr val="000000">
                    <a:lumMod val="85000"/>
                    <a:lumOff val="15000"/>
                  </a:srgbClr>
                </a:solidFill>
              </a:rPr>
              <a:t>Aadhaar</a:t>
            </a:r>
            <a:r>
              <a:rPr lang="ja-JP" altLang="en-US" sz="1600" b="1" dirty="0">
                <a:solidFill>
                  <a:srgbClr val="000000">
                    <a:lumMod val="85000"/>
                    <a:lumOff val="15000"/>
                  </a:srgbClr>
                </a:solidFill>
              </a:rPr>
              <a:t>を基礎とした国民</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基盤である</a:t>
            </a:r>
            <a:r>
              <a:rPr lang="en-US" altLang="ja-JP" sz="1600" b="1" dirty="0">
                <a:solidFill>
                  <a:srgbClr val="000000">
                    <a:lumMod val="85000"/>
                    <a:lumOff val="15000"/>
                  </a:srgbClr>
                </a:solidFill>
              </a:rPr>
              <a:t>India Stack</a:t>
            </a:r>
            <a:r>
              <a:rPr lang="ja-JP" altLang="en-US" sz="1600" b="1" dirty="0">
                <a:solidFill>
                  <a:srgbClr val="000000">
                    <a:lumMod val="85000"/>
                    <a:lumOff val="15000"/>
                  </a:srgbClr>
                </a:solidFill>
              </a:rPr>
              <a:t>を構築している。</a:t>
            </a:r>
            <a:r>
              <a:rPr lang="en-US" altLang="ja-JP" sz="1600" b="1" dirty="0" err="1">
                <a:solidFill>
                  <a:srgbClr val="000000">
                    <a:lumMod val="85000"/>
                    <a:lumOff val="15000"/>
                  </a:srgbClr>
                </a:solidFill>
              </a:rPr>
              <a:t>Aadhaar</a:t>
            </a:r>
            <a:r>
              <a:rPr lang="ja-JP" altLang="en-US" sz="1600" b="1" dirty="0">
                <a:solidFill>
                  <a:srgbClr val="000000">
                    <a:lumMod val="85000"/>
                    <a:lumOff val="15000"/>
                  </a:srgbClr>
                </a:solidFill>
              </a:rPr>
              <a:t>以前はインド国民の約</a:t>
            </a:r>
            <a:r>
              <a:rPr lang="en-US" altLang="ja-JP" sz="1600" b="1" dirty="0">
                <a:solidFill>
                  <a:srgbClr val="000000">
                    <a:lumMod val="85000"/>
                    <a:lumOff val="15000"/>
                  </a:srgbClr>
                </a:solidFill>
              </a:rPr>
              <a:t>17%</a:t>
            </a:r>
            <a:r>
              <a:rPr lang="ja-JP" altLang="en-US" sz="1600" b="1" dirty="0">
                <a:solidFill>
                  <a:srgbClr val="000000">
                    <a:lumMod val="85000"/>
                    <a:lumOff val="15000"/>
                  </a:srgbClr>
                </a:solidFill>
              </a:rPr>
              <a:t>しか銀行口座を保有しておらず、金融アクセスの格差が社会問題となっていた</a:t>
            </a:r>
            <a:endParaRPr lang="en-US" altLang="ja-JP" sz="1600" b="1" dirty="0">
              <a:solidFill>
                <a:srgbClr val="000000">
                  <a:lumMod val="85000"/>
                  <a:lumOff val="15000"/>
                </a:srgbClr>
              </a:solidFill>
            </a:endParaRPr>
          </a:p>
        </p:txBody>
      </p:sp>
      <p:sp>
        <p:nvSpPr>
          <p:cNvPr id="13" name="ホームベース 12"/>
          <p:cNvSpPr/>
          <p:nvPr/>
        </p:nvSpPr>
        <p:spPr>
          <a:xfrm>
            <a:off x="751180" y="3755342"/>
            <a:ext cx="8496005" cy="253298"/>
          </a:xfrm>
          <a:prstGeom prst="homePlate">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16" name="楕円 15"/>
          <p:cNvSpPr/>
          <p:nvPr/>
        </p:nvSpPr>
        <p:spPr>
          <a:xfrm>
            <a:off x="3166027" y="3632094"/>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17" name="テキスト ボックス 16"/>
          <p:cNvSpPr txBox="1"/>
          <p:nvPr/>
        </p:nvSpPr>
        <p:spPr>
          <a:xfrm>
            <a:off x="3207585" y="3739552"/>
            <a:ext cx="517330" cy="330553"/>
          </a:xfrm>
          <a:prstGeom prst="rect">
            <a:avLst/>
          </a:prstGeom>
        </p:spPr>
        <p:txBody>
          <a:bodyPr vert="horz" wrap="none" lIns="0" tIns="45720" rIns="0" bIns="45720" rtlCol="0" anchor="t" anchorCtr="0">
            <a:normAutofit fontScale="97500" lnSpcReduction="10000"/>
          </a:bodyPr>
          <a:lstStyle/>
          <a:p>
            <a:r>
              <a:rPr lang="en-US" altLang="ja-JP" sz="1600" dirty="0">
                <a:latin typeface="+mn-ea"/>
              </a:rPr>
              <a:t>2010</a:t>
            </a:r>
            <a:endParaRPr kumimoji="1" lang="ja-JP" altLang="en-US" sz="1600" b="0" dirty="0">
              <a:latin typeface="+mn-ea"/>
            </a:endParaRPr>
          </a:p>
        </p:txBody>
      </p:sp>
      <p:sp>
        <p:nvSpPr>
          <p:cNvPr id="18" name="四角形吹き出し 17"/>
          <p:cNvSpPr/>
          <p:nvPr/>
        </p:nvSpPr>
        <p:spPr>
          <a:xfrm>
            <a:off x="1961800" y="2032374"/>
            <a:ext cx="2362509" cy="1341462"/>
          </a:xfrm>
          <a:prstGeom prst="wedgeRectCallout">
            <a:avLst>
              <a:gd name="adj1" fmla="val 8195"/>
              <a:gd name="adj2" fmla="val 69788"/>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200" b="1" u="sng" dirty="0" err="1">
                <a:solidFill>
                  <a:schemeClr val="tx1"/>
                </a:solidFill>
                <a:latin typeface="+mn-ea"/>
              </a:rPr>
              <a:t>Aadhaar</a:t>
            </a:r>
            <a:r>
              <a:rPr lang="ja-JP" altLang="en-US" sz="1200" b="1" u="sng" dirty="0">
                <a:solidFill>
                  <a:schemeClr val="tx1"/>
                </a:solidFill>
                <a:latin typeface="+mn-ea"/>
              </a:rPr>
              <a:t>（</a:t>
            </a:r>
            <a:r>
              <a:rPr lang="en-US" altLang="ja-JP" sz="1200" b="1" u="sng" dirty="0">
                <a:solidFill>
                  <a:schemeClr val="tx1"/>
                </a:solidFill>
                <a:latin typeface="+mn-ea"/>
              </a:rPr>
              <a:t>2010</a:t>
            </a:r>
            <a:r>
              <a:rPr lang="ja-JP" altLang="en-US" sz="1200" b="1" u="sng" dirty="0">
                <a:solidFill>
                  <a:schemeClr val="tx1"/>
                </a:solidFill>
                <a:latin typeface="+mn-ea"/>
              </a:rPr>
              <a:t>～）</a:t>
            </a:r>
            <a:r>
              <a:rPr lang="en-US" altLang="ja-JP" sz="1200" b="1" baseline="30000" dirty="0">
                <a:solidFill>
                  <a:schemeClr val="tx1"/>
                </a:solidFill>
                <a:latin typeface="+mn-ea"/>
              </a:rPr>
              <a:t>1,2</a:t>
            </a:r>
          </a:p>
          <a:p>
            <a:r>
              <a:rPr lang="en-US" altLang="ja-JP" sz="1200" dirty="0">
                <a:solidFill>
                  <a:schemeClr val="tx1"/>
                </a:solidFill>
                <a:latin typeface="+mn-ea"/>
              </a:rPr>
              <a:t>UIDAI</a:t>
            </a:r>
            <a:r>
              <a:rPr lang="ja-JP" altLang="en-US" sz="1200" dirty="0">
                <a:solidFill>
                  <a:schemeClr val="tx1"/>
                </a:solidFill>
                <a:latin typeface="+mn-ea"/>
              </a:rPr>
              <a:t>（固有識別子庁）が</a:t>
            </a:r>
            <a:r>
              <a:rPr lang="en-US" altLang="ja-JP" sz="1200" dirty="0">
                <a:solidFill>
                  <a:schemeClr val="tx1"/>
                </a:solidFill>
                <a:latin typeface="+mn-ea"/>
              </a:rPr>
              <a:t>2010</a:t>
            </a:r>
            <a:r>
              <a:rPr lang="ja-JP" altLang="en-US" sz="1200" dirty="0">
                <a:solidFill>
                  <a:schemeClr val="tx1"/>
                </a:solidFill>
                <a:latin typeface="+mn-ea"/>
              </a:rPr>
              <a:t>年に設立され、顔写真、指紋、虹彩及び氏名住所などの登録と</a:t>
            </a:r>
            <a:r>
              <a:rPr lang="en-US" altLang="ja-JP" sz="1200" dirty="0">
                <a:solidFill>
                  <a:schemeClr val="tx1"/>
                </a:solidFill>
                <a:latin typeface="+mn-ea"/>
              </a:rPr>
              <a:t>12</a:t>
            </a:r>
            <a:r>
              <a:rPr lang="ja-JP" altLang="en-US" sz="1200" dirty="0">
                <a:solidFill>
                  <a:schemeClr val="tx1"/>
                </a:solidFill>
                <a:latin typeface="+mn-ea"/>
              </a:rPr>
              <a:t>桁の識別番号（</a:t>
            </a:r>
            <a:r>
              <a:rPr lang="en-US" altLang="ja-JP" sz="1200" dirty="0" err="1">
                <a:solidFill>
                  <a:schemeClr val="tx1"/>
                </a:solidFill>
                <a:latin typeface="+mn-ea"/>
              </a:rPr>
              <a:t>Aadhaar</a:t>
            </a:r>
            <a:r>
              <a:rPr lang="ja-JP" altLang="en-US" sz="1200" dirty="0">
                <a:solidFill>
                  <a:schemeClr val="tx1"/>
                </a:solidFill>
                <a:latin typeface="+mn-ea"/>
              </a:rPr>
              <a:t>）の付与が開始された</a:t>
            </a:r>
            <a:endParaRPr lang="en-US" altLang="ja-JP" sz="1200" dirty="0">
              <a:solidFill>
                <a:schemeClr val="tx1"/>
              </a:solidFill>
              <a:latin typeface="+mn-ea"/>
            </a:endParaRPr>
          </a:p>
          <a:p>
            <a:endParaRPr kumimoji="1" lang="en-US" altLang="ja-JP" sz="1200" dirty="0">
              <a:solidFill>
                <a:schemeClr val="tx1"/>
              </a:solidFill>
              <a:latin typeface="+mn-ea"/>
            </a:endParaRPr>
          </a:p>
          <a:p>
            <a:endParaRPr kumimoji="1" lang="en-US" altLang="ja-JP" sz="1200" dirty="0">
              <a:solidFill>
                <a:schemeClr val="tx1"/>
              </a:solidFill>
              <a:latin typeface="+mn-ea"/>
            </a:endParaRPr>
          </a:p>
          <a:p>
            <a:endParaRPr kumimoji="1" lang="ja-JP" altLang="en-US" sz="1200" dirty="0">
              <a:solidFill>
                <a:schemeClr val="tx1"/>
              </a:solidFill>
              <a:latin typeface="+mn-ea"/>
            </a:endParaRPr>
          </a:p>
        </p:txBody>
      </p:sp>
      <p:sp>
        <p:nvSpPr>
          <p:cNvPr id="19" name="四角形吹き出し 18"/>
          <p:cNvSpPr/>
          <p:nvPr/>
        </p:nvSpPr>
        <p:spPr>
          <a:xfrm>
            <a:off x="5980332" y="2032374"/>
            <a:ext cx="2801059" cy="1341462"/>
          </a:xfrm>
          <a:prstGeom prst="wedgeRectCallout">
            <a:avLst>
              <a:gd name="adj1" fmla="val -59751"/>
              <a:gd name="adj2" fmla="val 76868"/>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200" b="1" u="sng" dirty="0">
                <a:solidFill>
                  <a:schemeClr val="tx1"/>
                </a:solidFill>
                <a:latin typeface="+mn-ea"/>
              </a:rPr>
              <a:t>India Stack</a:t>
            </a:r>
            <a:r>
              <a:rPr lang="ja-JP" altLang="en-US" sz="1200" b="1" u="sng" dirty="0">
                <a:solidFill>
                  <a:schemeClr val="tx1"/>
                </a:solidFill>
                <a:latin typeface="+mn-ea"/>
              </a:rPr>
              <a:t>（</a:t>
            </a:r>
            <a:r>
              <a:rPr lang="en-US" altLang="ja-JP" sz="1200" b="1" u="sng" dirty="0">
                <a:solidFill>
                  <a:schemeClr val="tx1"/>
                </a:solidFill>
                <a:latin typeface="+mn-ea"/>
              </a:rPr>
              <a:t>2025</a:t>
            </a:r>
            <a:r>
              <a:rPr lang="ja-JP" altLang="en-US" sz="1200" b="1" u="sng" dirty="0">
                <a:solidFill>
                  <a:schemeClr val="tx1"/>
                </a:solidFill>
                <a:latin typeface="+mn-ea"/>
              </a:rPr>
              <a:t>～）</a:t>
            </a:r>
            <a:r>
              <a:rPr lang="en-US" altLang="ja-JP" sz="1200" b="1" baseline="30000" dirty="0">
                <a:solidFill>
                  <a:schemeClr val="tx1"/>
                </a:solidFill>
                <a:latin typeface="+mn-ea"/>
              </a:rPr>
              <a:t>3,4</a:t>
            </a:r>
            <a:endParaRPr lang="en-US" altLang="ja-JP" sz="1200" b="1" u="sng" dirty="0">
              <a:solidFill>
                <a:schemeClr val="tx1"/>
              </a:solidFill>
              <a:latin typeface="+mn-ea"/>
            </a:endParaRPr>
          </a:p>
          <a:p>
            <a:r>
              <a:rPr lang="ja-JP" altLang="en-US" sz="1200" dirty="0">
                <a:solidFill>
                  <a:schemeClr val="tx1"/>
                </a:solidFill>
                <a:latin typeface="+mn-ea"/>
              </a:rPr>
              <a:t>行政機関や民間企業のシステムに</a:t>
            </a:r>
            <a:r>
              <a:rPr lang="en-US" altLang="ja-JP" sz="1200" dirty="0" err="1">
                <a:solidFill>
                  <a:schemeClr val="tx1"/>
                </a:solidFill>
                <a:latin typeface="+mn-ea"/>
              </a:rPr>
              <a:t>Aadhaar</a:t>
            </a:r>
            <a:r>
              <a:rPr lang="ja-JP" altLang="en-US" sz="1200" dirty="0">
                <a:solidFill>
                  <a:schemeClr val="tx1"/>
                </a:solidFill>
                <a:latin typeface="+mn-ea"/>
              </a:rPr>
              <a:t>を接続するためのオープン</a:t>
            </a:r>
            <a:r>
              <a:rPr lang="en-US" altLang="ja-JP" sz="1200" dirty="0">
                <a:solidFill>
                  <a:schemeClr val="tx1"/>
                </a:solidFill>
                <a:latin typeface="+mn-ea"/>
              </a:rPr>
              <a:t>API</a:t>
            </a:r>
            <a:r>
              <a:rPr lang="ja-JP" altLang="en-US" sz="1200" dirty="0">
                <a:solidFill>
                  <a:schemeClr val="tx1"/>
                </a:solidFill>
                <a:latin typeface="+mn-ea"/>
              </a:rPr>
              <a:t>群を併せて提供し、国民の金融サービスへのアクセスを改善し、金融包摂を促進した</a:t>
            </a:r>
            <a:endParaRPr kumimoji="1" lang="en-US" altLang="ja-JP" sz="1200" dirty="0">
              <a:solidFill>
                <a:schemeClr val="tx1"/>
              </a:solidFill>
              <a:latin typeface="+mn-ea"/>
            </a:endParaRPr>
          </a:p>
          <a:p>
            <a:endParaRPr kumimoji="1" lang="en-US" altLang="ja-JP" sz="1200" dirty="0">
              <a:solidFill>
                <a:schemeClr val="tx1"/>
              </a:solidFill>
              <a:latin typeface="+mn-ea"/>
            </a:endParaRPr>
          </a:p>
          <a:p>
            <a:endParaRPr kumimoji="1" lang="ja-JP" altLang="en-US" sz="1200" dirty="0">
              <a:solidFill>
                <a:schemeClr val="tx1"/>
              </a:solidFill>
              <a:latin typeface="+mn-ea"/>
            </a:endParaRPr>
          </a:p>
        </p:txBody>
      </p:sp>
      <p:sp>
        <p:nvSpPr>
          <p:cNvPr id="20" name="楕円 19"/>
          <p:cNvSpPr/>
          <p:nvPr/>
        </p:nvSpPr>
        <p:spPr>
          <a:xfrm>
            <a:off x="5205043" y="3635762"/>
            <a:ext cx="567558" cy="512379"/>
          </a:xfrm>
          <a:prstGeom prst="ellipse">
            <a:avLst/>
          </a:prstGeom>
          <a:solidFill>
            <a:srgbClr val="EBEDF4"/>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21" name="テキスト ボックス 20"/>
          <p:cNvSpPr txBox="1"/>
          <p:nvPr/>
        </p:nvSpPr>
        <p:spPr>
          <a:xfrm>
            <a:off x="5246601" y="3743220"/>
            <a:ext cx="517330" cy="330553"/>
          </a:xfrm>
          <a:prstGeom prst="rect">
            <a:avLst/>
          </a:prstGeom>
        </p:spPr>
        <p:txBody>
          <a:bodyPr vert="horz" wrap="none" lIns="0" tIns="45720" rIns="0" bIns="45720" rtlCol="0" anchor="t" anchorCtr="0">
            <a:normAutofit fontScale="97500" lnSpcReduction="10000"/>
          </a:bodyPr>
          <a:lstStyle/>
          <a:p>
            <a:r>
              <a:rPr lang="en-US" altLang="ja-JP" sz="1600" dirty="0">
                <a:latin typeface="+mn-ea"/>
              </a:rPr>
              <a:t>2015</a:t>
            </a:r>
            <a:endParaRPr kumimoji="1" lang="ja-JP" altLang="en-US" sz="1600" b="0" dirty="0">
              <a:latin typeface="+mn-ea"/>
            </a:endParaRPr>
          </a:p>
        </p:txBody>
      </p:sp>
      <p:sp>
        <p:nvSpPr>
          <p:cNvPr id="5" name="正方形/長方形 4"/>
          <p:cNvSpPr/>
          <p:nvPr/>
        </p:nvSpPr>
        <p:spPr>
          <a:xfrm>
            <a:off x="751180" y="4870655"/>
            <a:ext cx="659406" cy="269358"/>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22" name="正方形/長方形 21"/>
          <p:cNvSpPr/>
          <p:nvPr/>
        </p:nvSpPr>
        <p:spPr>
          <a:xfrm>
            <a:off x="751180" y="4516236"/>
            <a:ext cx="659406" cy="269358"/>
          </a:xfrm>
          <a:prstGeom prst="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latin typeface="+mn-ea"/>
            </a:endParaRPr>
          </a:p>
        </p:txBody>
      </p:sp>
      <p:sp>
        <p:nvSpPr>
          <p:cNvPr id="23" name="テキスト ボックス 22"/>
          <p:cNvSpPr txBox="1"/>
          <p:nvPr/>
        </p:nvSpPr>
        <p:spPr>
          <a:xfrm>
            <a:off x="1410586" y="4516236"/>
            <a:ext cx="517330" cy="330553"/>
          </a:xfrm>
          <a:prstGeom prst="rect">
            <a:avLst/>
          </a:prstGeom>
        </p:spPr>
        <p:txBody>
          <a:bodyPr vert="horz" wrap="none" lIns="0" tIns="45720" rIns="0" bIns="45720" rtlCol="0" anchor="t" anchorCtr="0">
            <a:normAutofit fontScale="97500"/>
          </a:bodyPr>
          <a:lstStyle/>
          <a:p>
            <a:r>
              <a:rPr lang="ja-JP" altLang="en-US" sz="1200" dirty="0">
                <a:latin typeface="+mn-ea"/>
              </a:rPr>
              <a:t>：</a:t>
            </a:r>
            <a:r>
              <a:rPr lang="zh-TW" altLang="en-US" sz="1200" dirty="0">
                <a:latin typeface="+mn-ea"/>
              </a:rPr>
              <a:t>共通識別番号</a:t>
            </a:r>
            <a:endParaRPr kumimoji="1" lang="ja-JP" altLang="en-US" sz="1200" b="0" dirty="0">
              <a:latin typeface="+mn-ea"/>
            </a:endParaRPr>
          </a:p>
        </p:txBody>
      </p:sp>
      <p:sp>
        <p:nvSpPr>
          <p:cNvPr id="24" name="テキスト ボックス 23"/>
          <p:cNvSpPr txBox="1"/>
          <p:nvPr/>
        </p:nvSpPr>
        <p:spPr>
          <a:xfrm>
            <a:off x="1410586" y="4868997"/>
            <a:ext cx="517330" cy="330553"/>
          </a:xfrm>
          <a:prstGeom prst="rect">
            <a:avLst/>
          </a:prstGeom>
        </p:spPr>
        <p:txBody>
          <a:bodyPr vert="horz" wrap="none" lIns="0" tIns="45720" rIns="0" bIns="45720" rtlCol="0" anchor="t" anchorCtr="0">
            <a:normAutofit fontScale="97500"/>
          </a:bodyPr>
          <a:lstStyle/>
          <a:p>
            <a:r>
              <a:rPr lang="ja-JP" altLang="en-US" sz="1200" dirty="0">
                <a:latin typeface="+mn-ea"/>
              </a:rPr>
              <a:t>：デジタル</a:t>
            </a:r>
            <a:r>
              <a:rPr lang="en-US" altLang="ja-JP" sz="1200" dirty="0">
                <a:latin typeface="+mn-ea"/>
              </a:rPr>
              <a:t>ID</a:t>
            </a:r>
            <a:r>
              <a:rPr lang="ja-JP" altLang="en-US" sz="1200" dirty="0">
                <a:latin typeface="+mn-ea"/>
              </a:rPr>
              <a:t>政策</a:t>
            </a:r>
            <a:endParaRPr kumimoji="1" lang="ja-JP" altLang="en-US" sz="1200" b="0" dirty="0">
              <a:latin typeface="+mn-ea"/>
            </a:endParaRPr>
          </a:p>
        </p:txBody>
      </p:sp>
      <p:sp>
        <p:nvSpPr>
          <p:cNvPr id="25" name="正方形/長方形 24"/>
          <p:cNvSpPr/>
          <p:nvPr/>
        </p:nvSpPr>
        <p:spPr>
          <a:xfrm>
            <a:off x="331489" y="5705038"/>
            <a:ext cx="8068231" cy="7848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https://uidai.gov.in/en/my-aadhaar/about-your-aadhaar.html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2</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https://www.dqindia.com/exploring-application-of-blockchain-quantum-for-aadhaar-uidai-ceo/</a:t>
            </a:r>
          </a:p>
          <a:p>
            <a:pPr lvl="0">
              <a:defRPr/>
            </a:pPr>
            <a:r>
              <a:rPr lang="en-US" altLang="ja-JP" sz="900" dirty="0">
                <a:solidFill>
                  <a:srgbClr val="000000"/>
                </a:solidFill>
                <a:latin typeface="+mn-ea"/>
              </a:rPr>
              <a:t>3</a:t>
            </a:r>
            <a:r>
              <a:rPr lang="ja-JP" altLang="en-US" sz="900" dirty="0">
                <a:solidFill>
                  <a:srgbClr val="000000"/>
                </a:solidFill>
                <a:latin typeface="+mn-ea"/>
              </a:rPr>
              <a:t>　</a:t>
            </a:r>
            <a:r>
              <a:rPr lang="en-US" altLang="ja-JP" sz="900" dirty="0">
                <a:solidFill>
                  <a:srgbClr val="000000"/>
                </a:solidFill>
                <a:latin typeface="+mn-ea"/>
              </a:rPr>
              <a:t>https://info.thoughtworks.com/rs/199-QDE-291/images/India-Stack-DrivingTransformation-TWLiveIndia2019.pdf</a:t>
            </a:r>
          </a:p>
          <a:p>
            <a:pPr lvl="0">
              <a:defRPr/>
            </a:pPr>
            <a:r>
              <a:rPr lang="en-US" altLang="ja-JP" sz="900" dirty="0">
                <a:solidFill>
                  <a:srgbClr val="000000"/>
                </a:solidFill>
                <a:latin typeface="+mn-ea"/>
              </a:rPr>
              <a:t>4</a:t>
            </a:r>
            <a:r>
              <a:rPr lang="ja-JP" altLang="en-US" sz="900" dirty="0">
                <a:solidFill>
                  <a:srgbClr val="000000"/>
                </a:solidFill>
                <a:latin typeface="+mn-ea"/>
              </a:rPr>
              <a:t>　</a:t>
            </a:r>
            <a:r>
              <a:rPr lang="en-US" altLang="ja-JP" sz="900" dirty="0">
                <a:solidFill>
                  <a:srgbClr val="000000"/>
                </a:solidFill>
                <a:latin typeface="+mn-ea"/>
              </a:rPr>
              <a:t>https://indiastack.org/data.html</a:t>
            </a:r>
          </a:p>
        </p:txBody>
      </p:sp>
    </p:spTree>
    <p:extLst>
      <p:ext uri="{BB962C8B-B14F-4D97-AF65-F5344CB8AC3E}">
        <p14:creationId xmlns:p14="http://schemas.microsoft.com/office/powerpoint/2010/main" val="17124336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100" dirty="0">
                <a:solidFill>
                  <a:srgbClr val="002060"/>
                </a:solidFill>
              </a:rPr>
              <a:t>3.1.4</a:t>
            </a:r>
            <a:r>
              <a:rPr lang="ja-JP" altLang="en-US" sz="1100" dirty="0">
                <a:solidFill>
                  <a:srgbClr val="002060"/>
                </a:solidFill>
              </a:rPr>
              <a:t>　共通識別番号・デジタル</a:t>
            </a:r>
            <a:r>
              <a:rPr lang="en-US" altLang="ja-JP" sz="1100" dirty="0">
                <a:solidFill>
                  <a:srgbClr val="002060"/>
                </a:solidFill>
              </a:rPr>
              <a:t>ID</a:t>
            </a:r>
            <a:r>
              <a:rPr lang="ja-JP" altLang="en-US" sz="1100" dirty="0">
                <a:solidFill>
                  <a:srgbClr val="002060"/>
                </a:solidFill>
              </a:rPr>
              <a:t>に関する政策動向　</a:t>
            </a:r>
            <a:r>
              <a:rPr lang="en-US" altLang="ja-JP" sz="1100" dirty="0">
                <a:solidFill>
                  <a:srgbClr val="002060"/>
                </a:solidFill>
              </a:rPr>
              <a:t>–</a:t>
            </a:r>
            <a:r>
              <a:rPr lang="ja-JP" altLang="en-US" sz="1100" dirty="0">
                <a:solidFill>
                  <a:srgbClr val="002060"/>
                </a:solidFill>
              </a:rPr>
              <a:t>デジタル</a:t>
            </a:r>
            <a:r>
              <a:rPr lang="en-US" altLang="ja-JP" sz="1100" dirty="0">
                <a:solidFill>
                  <a:srgbClr val="002060"/>
                </a:solidFill>
              </a:rPr>
              <a:t>ID</a:t>
            </a:r>
            <a:r>
              <a:rPr lang="ja-JP" altLang="en-US" sz="1100" dirty="0">
                <a:solidFill>
                  <a:srgbClr val="002060"/>
                </a:solidFill>
              </a:rPr>
              <a:t>に関する調査結果</a:t>
            </a:r>
            <a:r>
              <a:rPr lang="en-US" altLang="ja-JP" sz="1400" b="1" spc="0" dirty="0">
                <a:solidFill>
                  <a:srgbClr val="002060"/>
                </a:solidFill>
              </a:rPr>
              <a:t/>
            </a:r>
            <a:br>
              <a:rPr lang="en-US" altLang="ja-JP" sz="1400" b="1" spc="0" dirty="0">
                <a:solidFill>
                  <a:srgbClr val="002060"/>
                </a:solidFill>
              </a:rPr>
            </a:br>
            <a:r>
              <a:rPr lang="en-US" altLang="ja-JP" sz="1800" dirty="0" err="1">
                <a:solidFill>
                  <a:srgbClr val="002060"/>
                </a:solidFill>
              </a:rPr>
              <a:t>Aadhaar</a:t>
            </a:r>
            <a:r>
              <a:rPr lang="ja-JP" altLang="en-US" sz="1800" dirty="0" err="1">
                <a:solidFill>
                  <a:srgbClr val="002060"/>
                </a:solidFill>
              </a:rPr>
              <a:t>、</a:t>
            </a:r>
            <a:r>
              <a:rPr lang="en-US" altLang="ja-JP" sz="1800" dirty="0">
                <a:solidFill>
                  <a:srgbClr val="002060"/>
                </a:solidFill>
              </a:rPr>
              <a:t>India Stack</a:t>
            </a:r>
            <a:endParaRPr lang="ja-JP" altLang="en-US" sz="18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7" name="コンテンツ プレースホルダー 1"/>
          <p:cNvSpPr txBox="1">
            <a:spLocks/>
          </p:cNvSpPr>
          <p:nvPr/>
        </p:nvSpPr>
        <p:spPr>
          <a:xfrm>
            <a:off x="337810" y="608763"/>
            <a:ext cx="9410530" cy="1867868"/>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rPr>
              <a:t>インドでは</a:t>
            </a:r>
            <a:r>
              <a:rPr kumimoji="1" lang="en-US" altLang="ja-JP" sz="1600" b="1" i="0" u="none" strike="noStrike" kern="1200" cap="none" spc="0" normalizeH="0" baseline="0" noProof="0" dirty="0" err="1" smtClean="0">
                <a:ln>
                  <a:noFill/>
                </a:ln>
                <a:solidFill>
                  <a:srgbClr val="000000">
                    <a:lumMod val="85000"/>
                    <a:lumOff val="15000"/>
                  </a:srgbClr>
                </a:solidFill>
                <a:effectLst/>
                <a:uLnTx/>
                <a:uFillTx/>
                <a:latin typeface="Meiryo UI"/>
                <a:ea typeface="Meiryo UI"/>
              </a:rPr>
              <a:t>Aadhaar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を基盤と</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rPr>
              <a:t>して、行政</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機関や民間企業のシステムに</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Aadhaar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を接続するためのオープン</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API</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rPr>
              <a:t>群を併せた</a:t>
            </a:r>
            <a:r>
              <a:rPr lang="en-US" altLang="ja-JP" sz="1600" b="1" dirty="0" smtClean="0">
                <a:solidFill>
                  <a:srgbClr val="000000">
                    <a:lumMod val="85000"/>
                    <a:lumOff val="15000"/>
                  </a:srgbClr>
                </a:solidFill>
                <a:latin typeface="Meiryo UI"/>
                <a:ea typeface="Meiryo UI"/>
              </a:rPr>
              <a:t>India </a:t>
            </a:r>
            <a:r>
              <a:rPr lang="en-US" altLang="ja-JP" sz="1600" b="1" dirty="0">
                <a:solidFill>
                  <a:srgbClr val="000000">
                    <a:lumMod val="85000"/>
                    <a:lumOff val="15000"/>
                  </a:srgbClr>
                </a:solidFill>
                <a:latin typeface="Meiryo UI"/>
                <a:ea typeface="Meiryo UI"/>
              </a:rPr>
              <a:t>Stack</a:t>
            </a:r>
            <a:r>
              <a:rPr lang="ja-JP" altLang="en-US" sz="1600" b="1" dirty="0">
                <a:solidFill>
                  <a:srgbClr val="000000">
                    <a:lumMod val="85000"/>
                    <a:lumOff val="15000"/>
                  </a:srgbClr>
                </a:solidFill>
                <a:latin typeface="Meiryo UI"/>
                <a:ea typeface="Meiryo UI"/>
              </a:rPr>
              <a:t>と</a:t>
            </a:r>
            <a:r>
              <a:rPr lang="ja-JP" altLang="en-US" sz="1600" b="1" dirty="0" smtClean="0">
                <a:solidFill>
                  <a:srgbClr val="000000">
                    <a:lumMod val="85000"/>
                    <a:lumOff val="15000"/>
                  </a:srgbClr>
                </a:solidFill>
                <a:latin typeface="Meiryo UI"/>
                <a:ea typeface="Meiryo UI"/>
              </a:rPr>
              <a:t>呼ばれる</a:t>
            </a:r>
            <a:r>
              <a:rPr lang="en-US" altLang="ja-JP" sz="1600" b="1" dirty="0">
                <a:solidFill>
                  <a:srgbClr val="000000">
                    <a:lumMod val="85000"/>
                    <a:lumOff val="15000"/>
                  </a:srgbClr>
                </a:solidFill>
                <a:latin typeface="Meiryo UI"/>
                <a:ea typeface="Meiryo UI"/>
              </a:rPr>
              <a:t>ID</a:t>
            </a:r>
            <a:r>
              <a:rPr lang="ja-JP" altLang="en-US" sz="1600" b="1" dirty="0">
                <a:solidFill>
                  <a:srgbClr val="000000">
                    <a:lumMod val="85000"/>
                    <a:lumOff val="15000"/>
                  </a:srgbClr>
                </a:solidFill>
                <a:latin typeface="Meiryo UI"/>
                <a:ea typeface="Meiryo UI"/>
              </a:rPr>
              <a:t>基盤</a:t>
            </a:r>
            <a:r>
              <a:rPr lang="ja-JP" altLang="en-US" sz="1600" b="1" dirty="0" smtClean="0">
                <a:solidFill>
                  <a:srgbClr val="000000">
                    <a:lumMod val="85000"/>
                    <a:lumOff val="15000"/>
                  </a:srgbClr>
                </a:solidFill>
                <a:latin typeface="Meiryo UI"/>
                <a:ea typeface="Meiryo UI"/>
              </a:rPr>
              <a:t>が政府によって提供され、</a:t>
            </a:r>
            <a:r>
              <a:rPr kumimoji="1" lang="ja-JP" altLang="en-US" sz="1600" b="1" i="0" u="none" strike="noStrike" kern="1200" cap="none" spc="0" normalizeH="0" baseline="0" noProof="0" dirty="0" smtClean="0">
                <a:ln>
                  <a:noFill/>
                </a:ln>
                <a:solidFill>
                  <a:srgbClr val="000000">
                    <a:lumMod val="85000"/>
                    <a:lumOff val="15000"/>
                  </a:srgbClr>
                </a:solidFill>
                <a:effectLst/>
                <a:uLnTx/>
                <a:uFillTx/>
                <a:latin typeface="Meiryo UI"/>
                <a:ea typeface="Meiryo UI"/>
              </a:rPr>
              <a:t>広範</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に活用されている</a:t>
            </a:r>
            <a:r>
              <a:rPr lang="en-US" altLang="ja-JP" sz="1600" b="1" dirty="0">
                <a:solidFill>
                  <a:srgbClr val="000000">
                    <a:lumMod val="85000"/>
                    <a:lumOff val="15000"/>
                  </a:srgbClr>
                </a:solidFill>
                <a:latin typeface="Meiryo UI"/>
                <a:ea typeface="Meiryo UI"/>
              </a:rPr>
              <a:t/>
            </a:r>
            <a:br>
              <a:rPr lang="en-US" altLang="ja-JP" sz="1600" b="1" dirty="0">
                <a:solidFill>
                  <a:srgbClr val="000000">
                    <a:lumMod val="85000"/>
                    <a:lumOff val="15000"/>
                  </a:srgbClr>
                </a:solidFill>
                <a:latin typeface="Meiryo UI"/>
                <a:ea typeface="Meiryo UI"/>
              </a:rPr>
            </a:b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2019</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年時点で</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Aadhaar</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には</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インド国民の</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95%</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が登</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録しており、</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India</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 </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Stack</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の</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API</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には</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Aadhaar</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を活用して本人確認を行う</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Mobile </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Aadhaar</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電子文書の保管・共有を行う</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DigiLocker</a:t>
            </a:r>
            <a:r>
              <a:rPr kumimoji="1" lang="ja-JP" altLang="en-US"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電子署名を可能にする</a:t>
            </a:r>
            <a:r>
              <a:rPr kumimoji="1" lang="en-US" altLang="ja-JP" sz="1600" b="1" i="0" u="none" strike="noStrike" kern="1200" cap="none" spc="0" normalizeH="0" baseline="0" noProof="0" dirty="0" err="1">
                <a:ln>
                  <a:noFill/>
                </a:ln>
                <a:solidFill>
                  <a:srgbClr val="000000">
                    <a:lumMod val="85000"/>
                    <a:lumOff val="15000"/>
                  </a:srgbClr>
                </a:solidFill>
                <a:effectLst/>
                <a:uLnTx/>
                <a:uFillTx/>
                <a:latin typeface="Meiryo UI"/>
                <a:ea typeface="Meiryo UI"/>
              </a:rPr>
              <a:t>eSign</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など多数存在している</a:t>
            </a:r>
            <a:r>
              <a:rPr lang="en-US" altLang="ja-JP" sz="1600" b="1" baseline="30000" dirty="0">
                <a:solidFill>
                  <a:srgbClr val="000000">
                    <a:lumMod val="85000"/>
                    <a:lumOff val="15000"/>
                  </a:srgbClr>
                </a:solidFill>
              </a:rPr>
              <a:t>1,2</a:t>
            </a:r>
            <a:endPar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endParaRPr>
          </a:p>
        </p:txBody>
      </p:sp>
      <p:sp>
        <p:nvSpPr>
          <p:cNvPr id="9" name="正方形/長方形 8"/>
          <p:cNvSpPr/>
          <p:nvPr/>
        </p:nvSpPr>
        <p:spPr>
          <a:xfrm>
            <a:off x="331490" y="6198693"/>
            <a:ext cx="6724630"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https://uidai.gov.in/en/my-aadhaar/about-your-aadhaar.html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2</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https://www.dqindia.com/exploring-application-of-blockchain-quantum-for-aadhaar-uidai-ceo/</a:t>
            </a:r>
          </a:p>
        </p:txBody>
      </p:sp>
      <p:sp>
        <p:nvSpPr>
          <p:cNvPr id="12" name="テキスト ボックス 11"/>
          <p:cNvSpPr txBox="1"/>
          <p:nvPr/>
        </p:nvSpPr>
        <p:spPr>
          <a:xfrm>
            <a:off x="3309085" y="2009731"/>
            <a:ext cx="3463740" cy="335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sng" strike="noStrike" kern="1200" cap="none" spc="0" normalizeH="0" baseline="0" noProof="0" dirty="0" err="1">
                <a:ln>
                  <a:noFill/>
                </a:ln>
                <a:solidFill>
                  <a:schemeClr val="accent2">
                    <a:lumMod val="75000"/>
                    <a:lumOff val="25000"/>
                  </a:schemeClr>
                </a:solidFill>
                <a:effectLst/>
                <a:uLnTx/>
                <a:uFillTx/>
                <a:latin typeface="Meiryo UI"/>
                <a:ea typeface="Meiryo UI"/>
                <a:cs typeface="+mn-cs"/>
              </a:rPr>
              <a:t>Aadhaar</a:t>
            </a:r>
            <a:r>
              <a:rPr lang="ja-JP" altLang="en-US" sz="1600" b="1" u="sng" dirty="0">
                <a:solidFill>
                  <a:schemeClr val="accent2">
                    <a:lumMod val="75000"/>
                    <a:lumOff val="25000"/>
                  </a:schemeClr>
                </a:solidFill>
                <a:latin typeface="Meiryo UI"/>
                <a:ea typeface="Meiryo UI"/>
              </a:rPr>
              <a:t>を基盤とした</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India</a:t>
            </a:r>
            <a:r>
              <a:rPr lang="ja-JP" altLang="en-US" sz="1600" b="1" u="sng" dirty="0">
                <a:solidFill>
                  <a:schemeClr val="accent2">
                    <a:lumMod val="75000"/>
                    <a:lumOff val="25000"/>
                  </a:schemeClr>
                </a:solidFill>
                <a:latin typeface="Meiryo UI"/>
                <a:ea typeface="Meiryo UI"/>
              </a:rPr>
              <a:t> </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Stack</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の概要</a:t>
            </a:r>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289" y="3562042"/>
            <a:ext cx="792461" cy="792461"/>
          </a:xfrm>
          <a:prstGeom prst="rect">
            <a:avLst/>
          </a:prstGeom>
        </p:spPr>
      </p:pic>
      <p:grpSp>
        <p:nvGrpSpPr>
          <p:cNvPr id="14" name="グループ化 13"/>
          <p:cNvGrpSpPr>
            <a:grpSpLocks noChangeAspect="1"/>
          </p:cNvGrpSpPr>
          <p:nvPr/>
        </p:nvGrpSpPr>
        <p:grpSpPr>
          <a:xfrm>
            <a:off x="4742527" y="5120158"/>
            <a:ext cx="596856" cy="508388"/>
            <a:chOff x="6249144" y="886511"/>
            <a:chExt cx="720080" cy="845997"/>
          </a:xfrm>
        </p:grpSpPr>
        <p:sp>
          <p:nvSpPr>
            <p:cNvPr id="15" name="円柱 14"/>
            <p:cNvSpPr/>
            <p:nvPr/>
          </p:nvSpPr>
          <p:spPr>
            <a:xfrm>
              <a:off x="6249144" y="1420675"/>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6" name="円柱 15"/>
            <p:cNvSpPr/>
            <p:nvPr/>
          </p:nvSpPr>
          <p:spPr>
            <a:xfrm>
              <a:off x="6249144" y="1158692"/>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sp>
          <p:nvSpPr>
            <p:cNvPr id="17" name="円柱 16"/>
            <p:cNvSpPr/>
            <p:nvPr/>
          </p:nvSpPr>
          <p:spPr>
            <a:xfrm>
              <a:off x="6249144" y="886511"/>
              <a:ext cx="720080" cy="311833"/>
            </a:xfrm>
            <a:prstGeom prst="can">
              <a:avLst/>
            </a:prstGeom>
            <a:solidFill>
              <a:srgbClr val="C2CEE6"/>
            </a:solidFill>
            <a:ln w="9525" cap="flat" cmpd="sng" algn="ctr">
              <a:solidFill>
                <a:srgbClr val="6785C1"/>
              </a:solidFill>
              <a:prstDash val="solid"/>
            </a:ln>
            <a:effectLst/>
          </p:spPr>
          <p:txBody>
            <a:bodyPr rtlCol="0" anchor="ctr"/>
            <a:lstStyle/>
            <a:p>
              <a:pPr marL="0" marR="0" lvl="0" indent="0" algn="ctr" defTabSz="925880" rtl="0" eaLnBrk="1" fontAlgn="auto" latinLnBrk="0" hangingPunct="1">
                <a:lnSpc>
                  <a:spcPct val="100000"/>
                </a:lnSpc>
                <a:spcBef>
                  <a:spcPts val="0"/>
                </a:spcBef>
                <a:spcAft>
                  <a:spcPts val="0"/>
                </a:spcAft>
                <a:buClrTx/>
                <a:buSzTx/>
                <a:buFontTx/>
                <a:buNone/>
                <a:tabLst/>
                <a:defRPr/>
              </a:pPr>
              <a:endParaRPr kumimoji="0" lang="ja-JP" altLang="en-US" sz="1822" b="0" i="0" u="none" strike="noStrike" kern="0" cap="none" spc="0" normalizeH="0" baseline="0" noProof="0" dirty="0">
                <a:ln>
                  <a:noFill/>
                </a:ln>
                <a:solidFill>
                  <a:srgbClr val="000000"/>
                </a:solidFill>
                <a:effectLst/>
                <a:uLnTx/>
                <a:uFillTx/>
                <a:latin typeface="HGP創英角ｺﾞｼｯｸUB"/>
                <a:ea typeface="HGP創英角ｺﾞｼｯｸUB"/>
                <a:cs typeface="+mn-cs"/>
              </a:endParaRPr>
            </a:p>
          </p:txBody>
        </p:sp>
      </p:grpSp>
      <p:sp>
        <p:nvSpPr>
          <p:cNvPr id="18" name="角丸四角形 17"/>
          <p:cNvSpPr/>
          <p:nvPr/>
        </p:nvSpPr>
        <p:spPr>
          <a:xfrm>
            <a:off x="3150207" y="3065681"/>
            <a:ext cx="2927854"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err="1">
                <a:ln>
                  <a:noFill/>
                </a:ln>
                <a:solidFill>
                  <a:srgbClr val="000000"/>
                </a:solidFill>
                <a:effectLst/>
                <a:uLnTx/>
                <a:uFillTx/>
                <a:latin typeface="Arial"/>
                <a:ea typeface="Meiryo UI"/>
                <a:cs typeface="+mn-cs"/>
              </a:rPr>
              <a:t>DigiLocker</a:t>
            </a: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電子書類の保管、共有</a:t>
            </a: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9" name="角丸四角形 18"/>
          <p:cNvSpPr/>
          <p:nvPr/>
        </p:nvSpPr>
        <p:spPr>
          <a:xfrm>
            <a:off x="3136748" y="4580258"/>
            <a:ext cx="3808421" cy="331076"/>
          </a:xfrm>
          <a:prstGeom prst="roundRect">
            <a:avLst/>
          </a:prstGeom>
          <a:solidFill>
            <a:schemeClr val="accent2">
              <a:lumMod val="10000"/>
              <a:lumOff val="9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err="1">
                <a:ln>
                  <a:noFill/>
                </a:ln>
                <a:solidFill>
                  <a:srgbClr val="000000"/>
                </a:solidFill>
                <a:effectLst/>
                <a:uLnTx/>
                <a:uFillTx/>
                <a:latin typeface="Arial"/>
                <a:ea typeface="Meiryo UI"/>
                <a:cs typeface="+mn-cs"/>
              </a:rPr>
              <a:t>Aadhaar</a:t>
            </a:r>
            <a:r>
              <a:rPr lang="ja-JP" altLang="en-US" sz="1400" b="1" dirty="0">
                <a:solidFill>
                  <a:srgbClr val="000000"/>
                </a:solidFill>
                <a:latin typeface="Arial"/>
                <a:ea typeface="Meiryo UI"/>
              </a:rPr>
              <a:t>認証</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20" name="テキスト ボックス 19"/>
          <p:cNvSpPr txBox="1"/>
          <p:nvPr/>
        </p:nvSpPr>
        <p:spPr>
          <a:xfrm>
            <a:off x="4315742" y="5746364"/>
            <a:ext cx="1450427" cy="56574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UIDAI</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（インド固有識別庁）</a:t>
            </a:r>
            <a:endParaRPr kumimoji="1" lang="en-US" altLang="ja-JP" sz="1400" b="0" i="0" u="none" strike="noStrike" kern="1200" cap="none" spc="0" normalizeH="0" baseline="0" noProof="0" dirty="0">
              <a:ln>
                <a:noFill/>
              </a:ln>
              <a:solidFill>
                <a:srgbClr val="000000"/>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中央データリポジトリ（</a:t>
            </a:r>
            <a:r>
              <a:rPr kumimoji="1" lang="en-US" altLang="ja-JP" sz="1400" b="0" i="0" u="none" strike="noStrike" kern="1200" cap="none" spc="0" normalizeH="0" baseline="0" noProof="0" dirty="0">
                <a:ln>
                  <a:noFill/>
                </a:ln>
                <a:solidFill>
                  <a:srgbClr val="000000"/>
                </a:solidFill>
                <a:effectLst/>
                <a:uLnTx/>
                <a:uFillTx/>
                <a:latin typeface="Meiryo UI"/>
                <a:ea typeface="Meiryo UI"/>
                <a:cs typeface="+mn-cs"/>
              </a:rPr>
              <a:t>CIDR</a:t>
            </a: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a:t>
            </a:r>
          </a:p>
        </p:txBody>
      </p:sp>
      <p:sp>
        <p:nvSpPr>
          <p:cNvPr id="21" name="角丸四角形 20"/>
          <p:cNvSpPr/>
          <p:nvPr/>
        </p:nvSpPr>
        <p:spPr>
          <a:xfrm>
            <a:off x="6148419" y="2663009"/>
            <a:ext cx="796750" cy="1836137"/>
          </a:xfrm>
          <a:prstGeom prst="roundRect">
            <a:avLst>
              <a:gd name="adj" fmla="val 11720"/>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1" dirty="0">
                <a:solidFill>
                  <a:srgbClr val="000000"/>
                </a:solidFill>
                <a:latin typeface="Arial"/>
                <a:ea typeface="Meiryo UI"/>
              </a:rPr>
              <a:t>オープン</a:t>
            </a: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API</a:t>
            </a: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群</a:t>
            </a:r>
          </a:p>
        </p:txBody>
      </p:sp>
      <p:sp>
        <p:nvSpPr>
          <p:cNvPr id="22" name="テキスト ボックス 21"/>
          <p:cNvSpPr txBox="1"/>
          <p:nvPr/>
        </p:nvSpPr>
        <p:spPr>
          <a:xfrm>
            <a:off x="1517717" y="5550140"/>
            <a:ext cx="1781355" cy="422944"/>
          </a:xfrm>
          <a:prstGeom prst="rect">
            <a:avLst/>
          </a:prstGeom>
        </p:spPr>
        <p:txBody>
          <a:bodyPr vert="horz" wrap="none" lIns="0" tIns="45720" rIns="0" bIns="45720" rtlCol="0" anchor="t" anchorCtr="0">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氏名、生年月日、住所</a:t>
            </a:r>
            <a:endParaRPr kumimoji="1" lang="en-US" altLang="ja-JP" sz="1100" b="0" i="0" u="none" strike="noStrike" kern="1200" cap="none" spc="0" normalizeH="0" baseline="0" noProof="0" dirty="0">
              <a:ln>
                <a:noFill/>
              </a:ln>
              <a:solidFill>
                <a:srgbClr val="000000"/>
              </a:solidFill>
              <a:effectLst/>
              <a:uLnTx/>
              <a:uFillTx/>
              <a:latin typeface="Arial"/>
              <a:ea typeface="Meiryo U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指紋、虹彩、写真等の登録</a:t>
            </a:r>
          </a:p>
        </p:txBody>
      </p:sp>
      <p:cxnSp>
        <p:nvCxnSpPr>
          <p:cNvPr id="23" name="直線矢印コネクタ 22"/>
          <p:cNvCxnSpPr>
            <a:stCxn id="17" idx="1"/>
            <a:endCxn id="19" idx="2"/>
          </p:cNvCxnSpPr>
          <p:nvPr/>
        </p:nvCxnSpPr>
        <p:spPr>
          <a:xfrm flipV="1">
            <a:off x="5040955" y="4911334"/>
            <a:ext cx="4" cy="208824"/>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カギ線コネクタ 23"/>
          <p:cNvCxnSpPr>
            <a:endCxn id="15" idx="2"/>
          </p:cNvCxnSpPr>
          <p:nvPr/>
        </p:nvCxnSpPr>
        <p:spPr>
          <a:xfrm>
            <a:off x="1017394" y="4203263"/>
            <a:ext cx="3725133" cy="1331588"/>
          </a:xfrm>
          <a:prstGeom prst="bentConnector3">
            <a:avLst>
              <a:gd name="adj1" fmla="val 10992"/>
            </a:avLst>
          </a:prstGeom>
          <a:ln w="3175">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25" name="テキスト ボックス 24"/>
          <p:cNvSpPr txBox="1"/>
          <p:nvPr/>
        </p:nvSpPr>
        <p:spPr>
          <a:xfrm>
            <a:off x="1760838" y="4965384"/>
            <a:ext cx="1781355" cy="295351"/>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12</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桁</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番号の付与</a:t>
            </a:r>
          </a:p>
        </p:txBody>
      </p:sp>
      <p:sp>
        <p:nvSpPr>
          <p:cNvPr id="26" name="角丸四角形 25"/>
          <p:cNvSpPr/>
          <p:nvPr/>
        </p:nvSpPr>
        <p:spPr>
          <a:xfrm>
            <a:off x="3150207" y="3455057"/>
            <a:ext cx="2927854"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err="1">
                <a:ln>
                  <a:noFill/>
                </a:ln>
                <a:solidFill>
                  <a:srgbClr val="000000"/>
                </a:solidFill>
                <a:effectLst/>
                <a:uLnTx/>
                <a:uFillTx/>
                <a:latin typeface="Arial"/>
                <a:ea typeface="Meiryo UI"/>
                <a:cs typeface="+mn-cs"/>
              </a:rPr>
              <a:t>eSign</a:t>
            </a: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電子署名</a:t>
            </a: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27" name="角丸四角形 26"/>
          <p:cNvSpPr/>
          <p:nvPr/>
        </p:nvSpPr>
        <p:spPr>
          <a:xfrm>
            <a:off x="3150207" y="3844433"/>
            <a:ext cx="2927854"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UPI(</a:t>
            </a: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銀行間の送金</a:t>
            </a: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a:t>
            </a:r>
            <a:endParaRPr kumimoji="1" lang="ja-JP" altLang="en-US" sz="14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28" name="角丸四角形 27"/>
          <p:cNvSpPr/>
          <p:nvPr/>
        </p:nvSpPr>
        <p:spPr>
          <a:xfrm>
            <a:off x="3150207" y="2663009"/>
            <a:ext cx="2927854" cy="331076"/>
          </a:xfrm>
          <a:prstGeom prst="round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a:ea typeface="Meiryo UI"/>
                <a:cs typeface="+mn-cs"/>
              </a:rPr>
              <a:t>Mobile </a:t>
            </a:r>
            <a:r>
              <a:rPr kumimoji="1" lang="en-US" altLang="ja-JP" sz="1400" b="1" i="0" u="none" strike="noStrike" kern="1200" cap="none" spc="0" normalizeH="0" baseline="0" noProof="0" dirty="0" err="1">
                <a:ln>
                  <a:noFill/>
                </a:ln>
                <a:solidFill>
                  <a:srgbClr val="000000"/>
                </a:solidFill>
                <a:effectLst/>
                <a:uLnTx/>
                <a:uFillTx/>
                <a:latin typeface="Arial"/>
                <a:ea typeface="Meiryo UI"/>
                <a:cs typeface="+mn-cs"/>
              </a:rPr>
              <a:t>Aadhaar</a:t>
            </a: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（本人確認）</a:t>
            </a:r>
          </a:p>
        </p:txBody>
      </p:sp>
      <p:pic>
        <p:nvPicPr>
          <p:cNvPr id="29" name="図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3674" y="2763459"/>
            <a:ext cx="798583" cy="798583"/>
          </a:xfrm>
          <a:prstGeom prst="rect">
            <a:avLst/>
          </a:prstGeom>
        </p:spPr>
      </p:pic>
      <p:pic>
        <p:nvPicPr>
          <p:cNvPr id="30" name="図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2517" y="4128978"/>
            <a:ext cx="798583" cy="798583"/>
          </a:xfrm>
          <a:prstGeom prst="rect">
            <a:avLst/>
          </a:prstGeom>
        </p:spPr>
      </p:pic>
      <p:sp>
        <p:nvSpPr>
          <p:cNvPr id="31" name="テキスト ボックス 30"/>
          <p:cNvSpPr txBox="1"/>
          <p:nvPr/>
        </p:nvSpPr>
        <p:spPr>
          <a:xfrm>
            <a:off x="8132927" y="4938057"/>
            <a:ext cx="1450427" cy="56574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民間企業</a:t>
            </a:r>
          </a:p>
        </p:txBody>
      </p:sp>
      <p:sp>
        <p:nvSpPr>
          <p:cNvPr id="32" name="テキスト ボックス 31"/>
          <p:cNvSpPr txBox="1"/>
          <p:nvPr/>
        </p:nvSpPr>
        <p:spPr>
          <a:xfrm>
            <a:off x="8067751" y="3579159"/>
            <a:ext cx="1450427" cy="565747"/>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Meiryo UI"/>
                <a:ea typeface="Meiryo UI"/>
                <a:cs typeface="+mn-cs"/>
              </a:rPr>
              <a:t>行政機関</a:t>
            </a:r>
          </a:p>
        </p:txBody>
      </p:sp>
      <p:cxnSp>
        <p:nvCxnSpPr>
          <p:cNvPr id="33" name="直線矢印コネクタ 32"/>
          <p:cNvCxnSpPr>
            <a:stCxn id="21" idx="3"/>
            <a:endCxn id="29" idx="1"/>
          </p:cNvCxnSpPr>
          <p:nvPr/>
        </p:nvCxnSpPr>
        <p:spPr>
          <a:xfrm flipV="1">
            <a:off x="6945169" y="3162751"/>
            <a:ext cx="1448505" cy="418327"/>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直線矢印コネクタ 33"/>
          <p:cNvCxnSpPr>
            <a:stCxn id="21" idx="3"/>
            <a:endCxn id="30" idx="1"/>
          </p:cNvCxnSpPr>
          <p:nvPr/>
        </p:nvCxnSpPr>
        <p:spPr>
          <a:xfrm>
            <a:off x="6945169" y="3581078"/>
            <a:ext cx="1457348" cy="947192"/>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5" name="テキスト ボックス 34"/>
          <p:cNvSpPr txBox="1"/>
          <p:nvPr/>
        </p:nvSpPr>
        <p:spPr>
          <a:xfrm>
            <a:off x="7449048" y="3101590"/>
            <a:ext cx="618703" cy="295351"/>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利用</a:t>
            </a:r>
          </a:p>
        </p:txBody>
      </p:sp>
      <p:sp>
        <p:nvSpPr>
          <p:cNvPr id="36" name="テキスト ボックス 35"/>
          <p:cNvSpPr txBox="1"/>
          <p:nvPr/>
        </p:nvSpPr>
        <p:spPr>
          <a:xfrm>
            <a:off x="7449048" y="4467109"/>
            <a:ext cx="618703" cy="295351"/>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利用</a:t>
            </a:r>
          </a:p>
        </p:txBody>
      </p:sp>
      <p:sp>
        <p:nvSpPr>
          <p:cNvPr id="37" name="角丸四角形 36"/>
          <p:cNvSpPr/>
          <p:nvPr/>
        </p:nvSpPr>
        <p:spPr>
          <a:xfrm>
            <a:off x="3150207" y="4240706"/>
            <a:ext cx="2927854" cy="331076"/>
          </a:xfrm>
          <a:prstGeom prst="roundRect">
            <a:avLst/>
          </a:prstGeom>
          <a:no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Arial"/>
                <a:ea typeface="Meiryo UI"/>
                <a:cs typeface="+mn-cs"/>
              </a:rPr>
              <a:t>・・・</a:t>
            </a:r>
          </a:p>
        </p:txBody>
      </p:sp>
      <p:sp>
        <p:nvSpPr>
          <p:cNvPr id="4" name="正方形/長方形 3"/>
          <p:cNvSpPr/>
          <p:nvPr/>
        </p:nvSpPr>
        <p:spPr>
          <a:xfrm>
            <a:off x="2948763" y="2537648"/>
            <a:ext cx="4183207" cy="2478098"/>
          </a:xfrm>
          <a:prstGeom prst="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38" name="テキスト ボックス 37"/>
          <p:cNvSpPr txBox="1"/>
          <p:nvPr/>
        </p:nvSpPr>
        <p:spPr>
          <a:xfrm>
            <a:off x="2167098" y="2575956"/>
            <a:ext cx="618703" cy="295351"/>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i="0" u="sng" strike="noStrike" kern="1200" cap="none" spc="0" normalizeH="0" baseline="0" noProof="0" dirty="0">
                <a:ln>
                  <a:noFill/>
                </a:ln>
                <a:solidFill>
                  <a:schemeClr val="accent4"/>
                </a:solidFill>
                <a:effectLst/>
                <a:uLnTx/>
                <a:uFillTx/>
                <a:latin typeface="Arial"/>
                <a:ea typeface="Meiryo UI"/>
                <a:cs typeface="+mn-cs"/>
              </a:rPr>
              <a:t>India Stack</a:t>
            </a:r>
            <a:endParaRPr kumimoji="1" lang="ja-JP" altLang="en-US" sz="1100" b="1" i="0" u="sng" strike="noStrike" kern="1200" cap="none" spc="0" normalizeH="0" baseline="0" noProof="0" dirty="0">
              <a:ln>
                <a:noFill/>
              </a:ln>
              <a:solidFill>
                <a:schemeClr val="accent4"/>
              </a:solidFill>
              <a:effectLst/>
              <a:uLnTx/>
              <a:uFillTx/>
              <a:latin typeface="Arial"/>
              <a:ea typeface="Meiryo UI"/>
              <a:cs typeface="+mn-cs"/>
            </a:endParaRPr>
          </a:p>
        </p:txBody>
      </p:sp>
      <p:sp>
        <p:nvSpPr>
          <p:cNvPr id="39" name="テキスト ボックス 38"/>
          <p:cNvSpPr txBox="1"/>
          <p:nvPr/>
        </p:nvSpPr>
        <p:spPr>
          <a:xfrm>
            <a:off x="324885" y="4375403"/>
            <a:ext cx="1781355" cy="295351"/>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インド国民</a:t>
            </a:r>
          </a:p>
        </p:txBody>
      </p:sp>
      <p:cxnSp>
        <p:nvCxnSpPr>
          <p:cNvPr id="45" name="カギ線コネクタ 44"/>
          <p:cNvCxnSpPr>
            <a:stCxn id="17" idx="2"/>
            <a:endCxn id="13" idx="3"/>
          </p:cNvCxnSpPr>
          <p:nvPr/>
        </p:nvCxnSpPr>
        <p:spPr>
          <a:xfrm rot="10800000">
            <a:off x="1042751" y="3958274"/>
            <a:ext cx="3699777" cy="1255581"/>
          </a:xfrm>
          <a:prstGeom prst="bentConnector3">
            <a:avLst>
              <a:gd name="adj1" fmla="val 8257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54380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ubstackcdn.com/image/fetch/f_auto,q_auto:good,fl_progressive:steep/https%3A%2F%2Fbucketeer-e05bbc84-baa3-437e-9518-adb32be77984.s3.amazonaws.com%2Fpublic%2Fimages%2F6b17b401-f3bd-4366-8b53-aa650b8ca3d9_946x47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5924" y="2667429"/>
            <a:ext cx="5628587" cy="2826194"/>
          </a:xfrm>
          <a:prstGeom prst="rect">
            <a:avLst/>
          </a:prstGeom>
          <a:noFill/>
          <a:extLst>
            <a:ext uri="{909E8E84-426E-40DD-AFC4-6F175D3DCCD1}">
              <a14:hiddenFill xmlns:a14="http://schemas.microsoft.com/office/drawing/2010/main">
                <a:solidFill>
                  <a:srgbClr val="FFFFFF"/>
                </a:solidFill>
              </a14:hiddenFill>
            </a:ext>
          </a:extLst>
        </p:spPr>
      </p:pic>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3.1.4</a:t>
            </a:r>
            <a:r>
              <a:rPr lang="ja-JP" altLang="en-US" sz="1000" dirty="0">
                <a:solidFill>
                  <a:srgbClr val="002060"/>
                </a:solidFill>
              </a:rPr>
              <a:t>　共通識別番号・デジタル</a:t>
            </a:r>
            <a:r>
              <a:rPr lang="en-US" altLang="ja-JP" sz="1000" dirty="0">
                <a:solidFill>
                  <a:srgbClr val="002060"/>
                </a:solidFill>
              </a:rPr>
              <a:t>ID</a:t>
            </a:r>
            <a:r>
              <a:rPr lang="ja-JP" altLang="en-US" sz="1000" dirty="0">
                <a:solidFill>
                  <a:srgbClr val="002060"/>
                </a:solidFill>
              </a:rPr>
              <a:t>に関する政策動向　</a:t>
            </a:r>
            <a:r>
              <a:rPr lang="en-US" altLang="ja-JP" sz="1000" dirty="0">
                <a:solidFill>
                  <a:srgbClr val="002060"/>
                </a:solidFill>
              </a:rPr>
              <a:t>–</a:t>
            </a:r>
            <a:r>
              <a:rPr lang="ja-JP" altLang="en-US" sz="1000" dirty="0">
                <a:solidFill>
                  <a:srgbClr val="002060"/>
                </a:solidFill>
              </a:rPr>
              <a:t>デジタル</a:t>
            </a:r>
            <a:r>
              <a:rPr lang="en-US" altLang="ja-JP" sz="1000" dirty="0">
                <a:solidFill>
                  <a:srgbClr val="002060"/>
                </a:solidFill>
              </a:rPr>
              <a:t>ID</a:t>
            </a:r>
            <a:r>
              <a:rPr lang="ja-JP" altLang="en-US" sz="1000" dirty="0">
                <a:solidFill>
                  <a:srgbClr val="002060"/>
                </a:solidFill>
              </a:rPr>
              <a:t>に関する調査結果</a:t>
            </a:r>
            <a:r>
              <a:rPr lang="en-US" altLang="ja-JP" sz="1100" b="1" spc="0" dirty="0">
                <a:solidFill>
                  <a:srgbClr val="002060"/>
                </a:solidFill>
              </a:rPr>
              <a:t/>
            </a:r>
            <a:br>
              <a:rPr lang="en-US" altLang="ja-JP" sz="1100" b="1" spc="0" dirty="0">
                <a:solidFill>
                  <a:srgbClr val="002060"/>
                </a:solidFill>
              </a:rPr>
            </a:br>
            <a:r>
              <a:rPr lang="en-US" altLang="ja-JP" sz="1800" dirty="0">
                <a:solidFill>
                  <a:srgbClr val="002060"/>
                </a:solidFill>
              </a:rPr>
              <a:t>India Stack</a:t>
            </a:r>
            <a:r>
              <a:rPr lang="ja-JP" altLang="en-US" sz="1800" dirty="0">
                <a:solidFill>
                  <a:srgbClr val="002060"/>
                </a:solidFill>
              </a:rPr>
              <a:t>のレイヤー構造</a:t>
            </a:r>
            <a:endParaRPr lang="ja-JP" altLang="en-US" sz="18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7" name="コンテンツ プレースホルダー 1"/>
          <p:cNvSpPr txBox="1">
            <a:spLocks/>
          </p:cNvSpPr>
          <p:nvPr/>
        </p:nvSpPr>
        <p:spPr>
          <a:xfrm>
            <a:off x="337810" y="608762"/>
            <a:ext cx="9236403" cy="1614921"/>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marR="0" lvl="0" algn="l" defTabSz="609559" rtl="0" eaLnBrk="1" fontAlgn="base" latinLnBrk="0" hangingPunct="1">
              <a:lnSpc>
                <a:spcPct val="100000"/>
              </a:lnSpc>
              <a:spcBef>
                <a:spcPct val="20000"/>
              </a:spcBef>
              <a:spcAft>
                <a:spcPct val="0"/>
              </a:spcAft>
              <a:buClrTx/>
              <a:buSzTx/>
              <a:tabLst/>
              <a:defRPr/>
            </a:pP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インド政府は国民</a:t>
            </a:r>
            <a:r>
              <a:rPr kumimoji="1" lang="en-US" altLang="ja-JP" sz="1600" b="1" i="0" u="none" strike="noStrike" kern="1200" cap="none" spc="0" normalizeH="0" baseline="0" noProof="0" dirty="0">
                <a:ln>
                  <a:noFill/>
                </a:ln>
                <a:solidFill>
                  <a:srgbClr val="000000">
                    <a:lumMod val="85000"/>
                    <a:lumOff val="15000"/>
                  </a:srgbClr>
                </a:solidFill>
                <a:effectLst/>
                <a:uLnTx/>
                <a:uFillTx/>
                <a:latin typeface="Meiryo UI"/>
                <a:ea typeface="Meiryo UI"/>
              </a:rPr>
              <a:t>ID</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基盤である</a:t>
            </a:r>
            <a:r>
              <a:rPr lang="en-US" altLang="ja-JP" sz="1600" b="1" dirty="0">
                <a:solidFill>
                  <a:srgbClr val="000000">
                    <a:lumMod val="85000"/>
                    <a:lumOff val="15000"/>
                  </a:srgbClr>
                </a:solidFill>
                <a:latin typeface="Meiryo UI"/>
                <a:ea typeface="Meiryo UI"/>
              </a:rPr>
              <a:t>India Stack</a:t>
            </a:r>
            <a:r>
              <a:rPr lang="ja-JP" altLang="en-US" sz="1600" b="1" dirty="0">
                <a:solidFill>
                  <a:srgbClr val="000000">
                    <a:lumMod val="85000"/>
                    <a:lumOff val="15000"/>
                  </a:srgbClr>
                </a:solidFill>
                <a:latin typeface="Meiryo UI"/>
                <a:ea typeface="Meiryo UI"/>
              </a:rPr>
              <a:t>を</a:t>
            </a:r>
            <a:r>
              <a:rPr lang="en-US" altLang="ja-JP" sz="1600" b="1" dirty="0">
                <a:solidFill>
                  <a:srgbClr val="000000">
                    <a:lumMod val="85000"/>
                    <a:lumOff val="15000"/>
                  </a:srgbClr>
                </a:solidFill>
                <a:latin typeface="Meiryo UI"/>
                <a:ea typeface="Meiryo UI"/>
              </a:rPr>
              <a:t>3</a:t>
            </a:r>
            <a:r>
              <a:rPr lang="ja-JP" altLang="en-US" sz="1600" b="1" dirty="0" err="1">
                <a:solidFill>
                  <a:srgbClr val="000000">
                    <a:lumMod val="85000"/>
                    <a:lumOff val="15000"/>
                  </a:srgbClr>
                </a:solidFill>
                <a:latin typeface="Meiryo UI"/>
                <a:ea typeface="Meiryo UI"/>
              </a:rPr>
              <a:t>つの</a:t>
            </a:r>
            <a:r>
              <a:rPr lang="ja-JP" altLang="en-US" sz="1600" b="1" dirty="0">
                <a:solidFill>
                  <a:srgbClr val="000000">
                    <a:lumMod val="85000"/>
                    <a:lumOff val="15000"/>
                  </a:srgbClr>
                </a:solidFill>
                <a:latin typeface="Meiryo UI"/>
                <a:ea typeface="Meiryo UI"/>
              </a:rPr>
              <a:t>レイヤーに分けて概念を整理している。</a:t>
            </a:r>
            <a:r>
              <a:rPr lang="en-US" altLang="ja-JP" sz="1600" b="1" dirty="0">
                <a:solidFill>
                  <a:srgbClr val="000000">
                    <a:lumMod val="85000"/>
                    <a:lumOff val="15000"/>
                  </a:srgbClr>
                </a:solidFill>
                <a:latin typeface="Meiryo UI"/>
                <a:ea typeface="Meiryo UI"/>
              </a:rPr>
              <a:t/>
            </a:r>
            <a:br>
              <a:rPr lang="en-US" altLang="ja-JP" sz="1600" b="1" dirty="0">
                <a:solidFill>
                  <a:srgbClr val="000000">
                    <a:lumMod val="85000"/>
                    <a:lumOff val="15000"/>
                  </a:srgbClr>
                </a:solidFill>
                <a:latin typeface="Meiryo UI"/>
                <a:ea typeface="Meiryo UI"/>
              </a:rPr>
            </a:br>
            <a:r>
              <a:rPr kumimoji="1" lang="en-US" altLang="ja-JP" sz="1600" b="1" i="0" u="none" strike="noStrike" kern="1200" cap="none" spc="0" normalizeH="0" baseline="0" noProof="0" dirty="0" err="1" smtClean="0">
                <a:ln>
                  <a:noFill/>
                </a:ln>
                <a:solidFill>
                  <a:srgbClr val="000000">
                    <a:lumMod val="85000"/>
                    <a:lumOff val="15000"/>
                  </a:srgbClr>
                </a:solidFill>
                <a:effectLst/>
                <a:uLnTx/>
                <a:uFillTx/>
                <a:latin typeface="Meiryo UI"/>
                <a:ea typeface="Meiryo UI"/>
              </a:rPr>
              <a:t>Aadhaar</a:t>
            </a:r>
            <a:r>
              <a:rPr lang="ja-JP" altLang="en-US" sz="1600" b="1" dirty="0" smtClean="0">
                <a:solidFill>
                  <a:srgbClr val="000000">
                    <a:lumMod val="85000"/>
                    <a:lumOff val="15000"/>
                  </a:srgbClr>
                </a:solidFill>
                <a:latin typeface="Meiryo UI"/>
                <a:ea typeface="Meiryo UI"/>
              </a:rPr>
              <a:t>を</a:t>
            </a:r>
            <a:r>
              <a:rPr lang="ja-JP" altLang="en-US" sz="1600" b="1" dirty="0">
                <a:solidFill>
                  <a:srgbClr val="000000">
                    <a:lumMod val="85000"/>
                    <a:lumOff val="15000"/>
                  </a:srgbClr>
                </a:solidFill>
                <a:latin typeface="Meiryo UI"/>
                <a:ea typeface="Meiryo UI"/>
              </a:rPr>
              <a:t>基盤として、個人の識別・認証を可能とする</a:t>
            </a:r>
            <a:r>
              <a:rPr lang="en-US" altLang="ja-JP" sz="1600" b="1" dirty="0">
                <a:solidFill>
                  <a:srgbClr val="000000">
                    <a:lumMod val="85000"/>
                    <a:lumOff val="15000"/>
                  </a:srgbClr>
                </a:solidFill>
                <a:latin typeface="Meiryo UI"/>
                <a:ea typeface="Meiryo UI"/>
              </a:rPr>
              <a:t>Identity Layer</a:t>
            </a:r>
            <a:r>
              <a:rPr lang="ja-JP" altLang="en-US" sz="1600" b="1" dirty="0" err="1">
                <a:solidFill>
                  <a:srgbClr val="000000">
                    <a:lumMod val="85000"/>
                    <a:lumOff val="15000"/>
                  </a:srgbClr>
                </a:solidFill>
                <a:latin typeface="Meiryo UI"/>
                <a:ea typeface="Meiryo UI"/>
              </a:rPr>
              <a:t>、</a:t>
            </a:r>
            <a:r>
              <a:rPr lang="ja-JP" altLang="en-US" sz="1600" b="1" dirty="0">
                <a:solidFill>
                  <a:srgbClr val="000000">
                    <a:lumMod val="85000"/>
                    <a:lumOff val="15000"/>
                  </a:srgbClr>
                </a:solidFill>
                <a:latin typeface="Meiryo UI"/>
                <a:ea typeface="Meiryo UI"/>
              </a:rPr>
              <a:t>金融取引を可能とする</a:t>
            </a:r>
            <a:r>
              <a:rPr lang="en-US" altLang="ja-JP" sz="1600" b="1" dirty="0">
                <a:solidFill>
                  <a:srgbClr val="000000">
                    <a:lumMod val="85000"/>
                    <a:lumOff val="15000"/>
                  </a:srgbClr>
                </a:solidFill>
                <a:latin typeface="Meiryo UI"/>
                <a:ea typeface="Meiryo UI"/>
              </a:rPr>
              <a:t>Payments Layer</a:t>
            </a:r>
            <a:r>
              <a:rPr lang="ja-JP" altLang="en-US" sz="1600" b="1" dirty="0" err="1">
                <a:solidFill>
                  <a:srgbClr val="000000">
                    <a:lumMod val="85000"/>
                    <a:lumOff val="15000"/>
                  </a:srgbClr>
                </a:solidFill>
                <a:latin typeface="Meiryo UI"/>
                <a:ea typeface="Meiryo UI"/>
              </a:rPr>
              <a:t>、</a:t>
            </a:r>
            <a:r>
              <a:rPr lang="ja-JP" altLang="en-US" sz="1600" b="1" dirty="0">
                <a:solidFill>
                  <a:srgbClr val="000000">
                    <a:lumMod val="85000"/>
                    <a:lumOff val="15000"/>
                  </a:srgbClr>
                </a:solidFill>
                <a:latin typeface="Meiryo UI"/>
                <a:ea typeface="Meiryo UI"/>
              </a:rPr>
              <a:t>個人データの保管・共有を可能とする</a:t>
            </a:r>
            <a:r>
              <a:rPr lang="en-US" altLang="ja-JP" sz="1600" b="1" dirty="0">
                <a:solidFill>
                  <a:srgbClr val="000000">
                    <a:lumMod val="85000"/>
                    <a:lumOff val="15000"/>
                  </a:srgbClr>
                </a:solidFill>
                <a:latin typeface="Meiryo UI"/>
                <a:ea typeface="Meiryo UI"/>
              </a:rPr>
              <a:t>Data</a:t>
            </a:r>
            <a:r>
              <a:rPr lang="ja-JP" altLang="en-US" sz="1600" b="1" dirty="0">
                <a:solidFill>
                  <a:srgbClr val="000000">
                    <a:lumMod val="85000"/>
                    <a:lumOff val="15000"/>
                  </a:srgbClr>
                </a:solidFill>
                <a:latin typeface="Meiryo UI"/>
                <a:ea typeface="Meiryo UI"/>
              </a:rPr>
              <a:t> </a:t>
            </a:r>
            <a:r>
              <a:rPr lang="en-US" altLang="ja-JP" sz="1600" b="1" dirty="0">
                <a:solidFill>
                  <a:srgbClr val="000000">
                    <a:lumMod val="85000"/>
                    <a:lumOff val="15000"/>
                  </a:srgbClr>
                </a:solidFill>
                <a:latin typeface="Meiryo UI"/>
                <a:ea typeface="Meiryo UI"/>
              </a:rPr>
              <a:t>Empowerment</a:t>
            </a:r>
            <a:r>
              <a:rPr lang="ja-JP" altLang="en-US" sz="1600" b="1" dirty="0">
                <a:solidFill>
                  <a:srgbClr val="000000">
                    <a:lumMod val="85000"/>
                    <a:lumOff val="15000"/>
                  </a:srgbClr>
                </a:solidFill>
                <a:latin typeface="Meiryo UI"/>
                <a:ea typeface="Meiryo UI"/>
              </a:rPr>
              <a:t>からなり、</a:t>
            </a:r>
            <a:r>
              <a:rPr lang="en-US" altLang="ja-JP" sz="1600" b="1" dirty="0" err="1">
                <a:solidFill>
                  <a:srgbClr val="000000">
                    <a:lumMod val="85000"/>
                    <a:lumOff val="15000"/>
                  </a:srgbClr>
                </a:solidFill>
                <a:latin typeface="Meiryo UI"/>
                <a:ea typeface="Meiryo UI"/>
              </a:rPr>
              <a:t>Aadhaar</a:t>
            </a:r>
            <a:r>
              <a:rPr lang="ja-JP" altLang="en-US" sz="1600" b="1" dirty="0">
                <a:solidFill>
                  <a:srgbClr val="000000">
                    <a:lumMod val="85000"/>
                    <a:lumOff val="15000"/>
                  </a:srgbClr>
                </a:solidFill>
                <a:latin typeface="Meiryo UI"/>
                <a:ea typeface="Meiryo UI"/>
              </a:rPr>
              <a:t>認証を基盤とした</a:t>
            </a:r>
            <a:r>
              <a:rPr lang="en-US" altLang="ja-JP" sz="1600" b="1" dirty="0">
                <a:solidFill>
                  <a:srgbClr val="000000">
                    <a:lumMod val="85000"/>
                    <a:lumOff val="15000"/>
                  </a:srgbClr>
                </a:solidFill>
                <a:latin typeface="Meiryo UI"/>
                <a:ea typeface="Meiryo UI"/>
              </a:rPr>
              <a:t>API</a:t>
            </a:r>
            <a:r>
              <a:rPr lang="ja-JP" altLang="en-US" sz="1600" b="1" dirty="0">
                <a:solidFill>
                  <a:srgbClr val="000000">
                    <a:lumMod val="85000"/>
                    <a:lumOff val="15000"/>
                  </a:srgbClr>
                </a:solidFill>
                <a:latin typeface="Meiryo UI"/>
                <a:ea typeface="Meiryo UI"/>
              </a:rPr>
              <a:t>の活用により、</a:t>
            </a:r>
            <a:r>
              <a:rPr kumimoji="1" lang="ja-JP" altLang="en-US" sz="1600" b="1" i="0" u="none" strike="noStrike" kern="1200" cap="none" spc="0" normalizeH="0" baseline="0" noProof="0" dirty="0">
                <a:ln>
                  <a:noFill/>
                </a:ln>
                <a:solidFill>
                  <a:srgbClr val="000000">
                    <a:lumMod val="85000"/>
                    <a:lumOff val="15000"/>
                  </a:srgbClr>
                </a:solidFill>
                <a:effectLst/>
                <a:uLnTx/>
                <a:uFillTx/>
                <a:latin typeface="Meiryo UI"/>
                <a:ea typeface="Meiryo UI"/>
              </a:rPr>
              <a:t>デジタル経済にインド国民を包摂する構造を持っていることが確認できる</a:t>
            </a:r>
            <a:r>
              <a:rPr kumimoji="1" lang="en-US" altLang="ja-JP" sz="1600" b="1" i="0" u="none" strike="noStrike" kern="1200" cap="none" spc="0" normalizeH="0" baseline="30000" noProof="0" dirty="0">
                <a:ln>
                  <a:noFill/>
                </a:ln>
                <a:solidFill>
                  <a:srgbClr val="000000">
                    <a:lumMod val="85000"/>
                    <a:lumOff val="15000"/>
                  </a:srgbClr>
                </a:solidFill>
                <a:effectLst/>
                <a:uLnTx/>
                <a:uFillTx/>
                <a:latin typeface="Meiryo UI"/>
                <a:ea typeface="Meiryo UI"/>
              </a:rPr>
              <a:t>1,2</a:t>
            </a:r>
          </a:p>
        </p:txBody>
      </p:sp>
      <p:sp>
        <p:nvSpPr>
          <p:cNvPr id="9" name="正方形/長方形 8"/>
          <p:cNvSpPr/>
          <p:nvPr/>
        </p:nvSpPr>
        <p:spPr>
          <a:xfrm>
            <a:off x="331489" y="6163251"/>
            <a:ext cx="7687095" cy="507831"/>
          </a:xfrm>
          <a:prstGeom prst="rect">
            <a:avLst/>
          </a:prstGeom>
        </p:spPr>
        <p:txBody>
          <a:bodyPr wrap="square">
            <a:spAutoFit/>
          </a:bodyPr>
          <a:lstStyle/>
          <a:p>
            <a:pPr lvl="0">
              <a:defRPr/>
            </a:pPr>
            <a:r>
              <a:rPr kumimoji="1" lang="ja-JP" altLang="en-US" sz="900" b="0" i="0" u="none" strike="noStrike" kern="1200" cap="none" spc="0" normalizeH="0" baseline="0" noProof="0" dirty="0">
                <a:ln>
                  <a:noFill/>
                </a:ln>
                <a:solidFill>
                  <a:srgbClr val="000000"/>
                </a:solidFill>
                <a:effectLst/>
                <a:uLnTx/>
                <a:uFillTx/>
                <a:latin typeface="+mn-ea"/>
              </a:rPr>
              <a:t>出所）</a:t>
            </a:r>
            <a:endParaRPr kumimoji="1" lang="en-US" altLang="ja-JP" sz="900" b="0" i="0" u="none" strike="noStrike" kern="1200" cap="none" spc="0" normalizeH="0" baseline="0" noProof="0" dirty="0">
              <a:ln>
                <a:noFill/>
              </a:ln>
              <a:solidFill>
                <a:srgbClr val="000000"/>
              </a:solidFill>
              <a:effectLst/>
              <a:uLnTx/>
              <a:uFillTx/>
              <a:latin typeface="+mn-ea"/>
            </a:endParaRPr>
          </a:p>
          <a:p>
            <a:pPr lvl="0">
              <a:defRPr/>
            </a:pPr>
            <a:r>
              <a:rPr lang="en-US" altLang="ja-JP" sz="900" dirty="0">
                <a:solidFill>
                  <a:srgbClr val="000000"/>
                </a:solidFill>
                <a:latin typeface="+mn-ea"/>
              </a:rPr>
              <a:t>1</a:t>
            </a:r>
            <a:r>
              <a:rPr lang="ja-JP" altLang="en-US" sz="900" dirty="0">
                <a:solidFill>
                  <a:srgbClr val="000000"/>
                </a:solidFill>
                <a:latin typeface="+mn-ea"/>
              </a:rPr>
              <a:t>　</a:t>
            </a:r>
            <a:r>
              <a:rPr lang="en-US" altLang="ja-JP" sz="900" dirty="0">
                <a:solidFill>
                  <a:srgbClr val="000000"/>
                </a:solidFill>
                <a:latin typeface="+mn-ea"/>
              </a:rPr>
              <a:t>https://info.thoughtworks.com/rs/199-QDE-291/images/India-Stack-DrivingTransformation-TWLiveIndia2019.pdf</a:t>
            </a:r>
          </a:p>
          <a:p>
            <a:pPr lvl="0">
              <a:defRPr/>
            </a:pPr>
            <a:r>
              <a:rPr lang="en-US" altLang="ja-JP" sz="900" dirty="0">
                <a:solidFill>
                  <a:srgbClr val="000000"/>
                </a:solidFill>
                <a:latin typeface="+mn-ea"/>
              </a:rPr>
              <a:t>2</a:t>
            </a:r>
            <a:r>
              <a:rPr lang="ja-JP" altLang="en-US" sz="900" dirty="0">
                <a:solidFill>
                  <a:srgbClr val="000000"/>
                </a:solidFill>
                <a:latin typeface="+mn-ea"/>
              </a:rPr>
              <a:t>　</a:t>
            </a:r>
            <a:r>
              <a:rPr lang="en-US" altLang="ja-JP" sz="900" dirty="0">
                <a:solidFill>
                  <a:srgbClr val="000000"/>
                </a:solidFill>
                <a:latin typeface="+mn-ea"/>
              </a:rPr>
              <a:t>https://indiastack.org/data.html</a:t>
            </a:r>
            <a:endParaRPr kumimoji="1" lang="en-US" altLang="ja-JP" sz="900" b="0" i="0" u="none" strike="noStrike" kern="1200" cap="none" spc="0" normalizeH="0" baseline="0" noProof="0" dirty="0">
              <a:ln>
                <a:noFill/>
              </a:ln>
              <a:solidFill>
                <a:srgbClr val="000000"/>
              </a:solidFill>
              <a:effectLst/>
              <a:uLnTx/>
              <a:uFillTx/>
              <a:latin typeface="+mn-ea"/>
            </a:endParaRPr>
          </a:p>
        </p:txBody>
      </p:sp>
      <p:sp>
        <p:nvSpPr>
          <p:cNvPr id="56" name="テキスト ボックス 55"/>
          <p:cNvSpPr txBox="1"/>
          <p:nvPr/>
        </p:nvSpPr>
        <p:spPr>
          <a:xfrm>
            <a:off x="4012324" y="1789224"/>
            <a:ext cx="1881352" cy="349292"/>
          </a:xfrm>
          <a:prstGeom prst="rect">
            <a:avLst/>
          </a:prstGeom>
          <a:noFill/>
        </p:spPr>
        <p:txBody>
          <a:bodyPr wrap="none" lIns="0" rIns="0" rtlCol="0">
            <a:noAutofit/>
          </a:bodyPr>
          <a:lstStyle/>
          <a:p>
            <a:pPr algn="l" defTabSz="288000"/>
            <a:r>
              <a:rPr kumimoji="1" lang="en-US" altLang="ja-JP" sz="1600" b="1" u="sng" dirty="0">
                <a:solidFill>
                  <a:schemeClr val="accent2">
                    <a:lumMod val="75000"/>
                    <a:lumOff val="25000"/>
                  </a:schemeClr>
                </a:solidFill>
                <a:latin typeface="+mn-ea"/>
              </a:rPr>
              <a:t>India Stack</a:t>
            </a:r>
            <a:r>
              <a:rPr kumimoji="1" lang="ja-JP" altLang="en-US" sz="1600" b="1" u="sng" dirty="0">
                <a:solidFill>
                  <a:schemeClr val="accent2">
                    <a:lumMod val="75000"/>
                    <a:lumOff val="25000"/>
                  </a:schemeClr>
                </a:solidFill>
                <a:latin typeface="+mn-ea"/>
              </a:rPr>
              <a:t>の構造</a:t>
            </a:r>
          </a:p>
        </p:txBody>
      </p:sp>
      <p:sp>
        <p:nvSpPr>
          <p:cNvPr id="12" name="正方形/長方形 11"/>
          <p:cNvSpPr/>
          <p:nvPr/>
        </p:nvSpPr>
        <p:spPr>
          <a:xfrm>
            <a:off x="331488" y="2322129"/>
            <a:ext cx="2890083" cy="975642"/>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u="sng" dirty="0">
                <a:solidFill>
                  <a:schemeClr val="tx1"/>
                </a:solidFill>
              </a:rPr>
              <a:t>Identity Layer</a:t>
            </a:r>
          </a:p>
          <a:p>
            <a:r>
              <a:rPr lang="ja-JP" altLang="en-US" sz="1400" dirty="0">
                <a:solidFill>
                  <a:schemeClr val="tx1"/>
                </a:solidFill>
              </a:rPr>
              <a:t>個人を識別・認証することを可能</a:t>
            </a:r>
            <a:r>
              <a:rPr kumimoji="1" lang="ja-JP" altLang="en-US" sz="1400" dirty="0">
                <a:solidFill>
                  <a:schemeClr val="tx1"/>
                </a:solidFill>
              </a:rPr>
              <a:t>にする。</a:t>
            </a:r>
            <a:r>
              <a:rPr kumimoji="1" lang="en-US" altLang="ja-JP" sz="1400" dirty="0" err="1">
                <a:solidFill>
                  <a:schemeClr val="tx1"/>
                </a:solidFill>
              </a:rPr>
              <a:t>Aadhaar</a:t>
            </a:r>
            <a:r>
              <a:rPr kumimoji="1" lang="ja-JP" altLang="en-US" sz="1400" dirty="0">
                <a:solidFill>
                  <a:schemeClr val="tx1"/>
                </a:solidFill>
              </a:rPr>
              <a:t>認証や</a:t>
            </a:r>
            <a:r>
              <a:rPr kumimoji="1" lang="en-US" altLang="ja-JP" sz="1400" dirty="0" err="1">
                <a:solidFill>
                  <a:schemeClr val="tx1"/>
                </a:solidFill>
              </a:rPr>
              <a:t>eKYC</a:t>
            </a:r>
            <a:r>
              <a:rPr kumimoji="1" lang="ja-JP" altLang="en-US" sz="1400" dirty="0" err="1">
                <a:solidFill>
                  <a:schemeClr val="tx1"/>
                </a:solidFill>
              </a:rPr>
              <a:t>、</a:t>
            </a:r>
            <a:r>
              <a:rPr kumimoji="1" lang="ja-JP" altLang="en-US" sz="1400" dirty="0">
                <a:solidFill>
                  <a:schemeClr val="tx1"/>
                </a:solidFill>
              </a:rPr>
              <a:t>電子署名を行う</a:t>
            </a:r>
            <a:r>
              <a:rPr kumimoji="1" lang="en-US" altLang="ja-JP" sz="1400" dirty="0">
                <a:solidFill>
                  <a:schemeClr val="tx1"/>
                </a:solidFill>
              </a:rPr>
              <a:t>API</a:t>
            </a:r>
            <a:r>
              <a:rPr kumimoji="1" lang="ja-JP" altLang="en-US" sz="1400" dirty="0">
                <a:solidFill>
                  <a:schemeClr val="tx1"/>
                </a:solidFill>
              </a:rPr>
              <a:t>が該当する</a:t>
            </a:r>
          </a:p>
        </p:txBody>
      </p:sp>
      <p:sp>
        <p:nvSpPr>
          <p:cNvPr id="14" name="正方形/長方形 13"/>
          <p:cNvSpPr/>
          <p:nvPr/>
        </p:nvSpPr>
        <p:spPr>
          <a:xfrm>
            <a:off x="331488" y="3401956"/>
            <a:ext cx="2890083" cy="1100135"/>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u="sng" dirty="0">
                <a:solidFill>
                  <a:schemeClr val="tx1"/>
                </a:solidFill>
              </a:rPr>
              <a:t>Payments Layer</a:t>
            </a:r>
            <a:endParaRPr kumimoji="1" lang="en-US" altLang="ja-JP" sz="1400" b="1" u="sng" dirty="0">
              <a:solidFill>
                <a:schemeClr val="tx1"/>
              </a:solidFill>
            </a:endParaRPr>
          </a:p>
          <a:p>
            <a:r>
              <a:rPr lang="en-US" altLang="ja-JP" sz="1400" dirty="0" err="1">
                <a:solidFill>
                  <a:schemeClr val="tx1"/>
                </a:solidFill>
              </a:rPr>
              <a:t>Aadhaar</a:t>
            </a:r>
            <a:r>
              <a:rPr lang="ja-JP" altLang="en-US" sz="1400" dirty="0">
                <a:solidFill>
                  <a:schemeClr val="tx1"/>
                </a:solidFill>
              </a:rPr>
              <a:t>認証を基盤として電子的な金融取引・社会保障給付を可能とする。</a:t>
            </a:r>
            <a:r>
              <a:rPr lang="en-US" altLang="ja-JP" sz="1400" dirty="0">
                <a:solidFill>
                  <a:schemeClr val="tx1"/>
                </a:solidFill>
              </a:rPr>
              <a:t>APB</a:t>
            </a:r>
            <a:r>
              <a:rPr lang="ja-JP" altLang="en-US" sz="1400" dirty="0">
                <a:solidFill>
                  <a:schemeClr val="tx1"/>
                </a:solidFill>
              </a:rPr>
              <a:t>や</a:t>
            </a:r>
            <a:r>
              <a:rPr lang="en-US" altLang="ja-JP" sz="1400" dirty="0">
                <a:solidFill>
                  <a:schemeClr val="tx1"/>
                </a:solidFill>
              </a:rPr>
              <a:t>UPI</a:t>
            </a:r>
            <a:r>
              <a:rPr lang="ja-JP" altLang="en-US" sz="1400" dirty="0">
                <a:solidFill>
                  <a:schemeClr val="tx1"/>
                </a:solidFill>
              </a:rPr>
              <a:t>などの送金・振込</a:t>
            </a:r>
            <a:r>
              <a:rPr lang="en-US" altLang="ja-JP" sz="1400" dirty="0">
                <a:solidFill>
                  <a:schemeClr val="tx1"/>
                </a:solidFill>
              </a:rPr>
              <a:t>API</a:t>
            </a:r>
            <a:r>
              <a:rPr lang="ja-JP" altLang="en-US" sz="1400" dirty="0">
                <a:solidFill>
                  <a:schemeClr val="tx1"/>
                </a:solidFill>
              </a:rPr>
              <a:t>が該当する</a:t>
            </a:r>
            <a:endParaRPr kumimoji="1" lang="ja-JP" altLang="en-US" sz="1400" dirty="0">
              <a:solidFill>
                <a:schemeClr val="tx1"/>
              </a:solidFill>
            </a:endParaRPr>
          </a:p>
        </p:txBody>
      </p:sp>
      <p:sp>
        <p:nvSpPr>
          <p:cNvPr id="16" name="正方形/長方形 15"/>
          <p:cNvSpPr/>
          <p:nvPr/>
        </p:nvSpPr>
        <p:spPr>
          <a:xfrm>
            <a:off x="331488" y="4602240"/>
            <a:ext cx="2890083" cy="1057827"/>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400" b="1" u="sng" dirty="0">
                <a:solidFill>
                  <a:schemeClr val="tx1"/>
                </a:solidFill>
              </a:rPr>
              <a:t>Data Empowerment</a:t>
            </a:r>
          </a:p>
          <a:p>
            <a:r>
              <a:rPr lang="ja-JP" altLang="en-US" sz="1400" dirty="0">
                <a:solidFill>
                  <a:schemeClr val="tx1"/>
                </a:solidFill>
              </a:rPr>
              <a:t>個人データの安全な管理・共有を可能とする。電子文書を保管する</a:t>
            </a:r>
            <a:r>
              <a:rPr lang="en-US" altLang="ja-JP" sz="1400" dirty="0" err="1">
                <a:solidFill>
                  <a:schemeClr val="tx1"/>
                </a:solidFill>
              </a:rPr>
              <a:t>Digilocker</a:t>
            </a:r>
            <a:r>
              <a:rPr lang="ja-JP" altLang="en-US" sz="1400" dirty="0">
                <a:solidFill>
                  <a:schemeClr val="tx1"/>
                </a:solidFill>
              </a:rPr>
              <a:t>などの</a:t>
            </a:r>
            <a:r>
              <a:rPr lang="en-US" altLang="ja-JP" sz="1400" dirty="0">
                <a:solidFill>
                  <a:schemeClr val="tx1"/>
                </a:solidFill>
              </a:rPr>
              <a:t>API</a:t>
            </a:r>
            <a:r>
              <a:rPr lang="ja-JP" altLang="en-US" sz="1400" dirty="0">
                <a:solidFill>
                  <a:schemeClr val="tx1"/>
                </a:solidFill>
              </a:rPr>
              <a:t>が該当する</a:t>
            </a:r>
            <a:endParaRPr kumimoji="1" lang="ja-JP" altLang="en-US" sz="1400" dirty="0">
              <a:solidFill>
                <a:schemeClr val="tx1"/>
              </a:solidFill>
            </a:endParaRPr>
          </a:p>
        </p:txBody>
      </p:sp>
      <p:cxnSp>
        <p:nvCxnSpPr>
          <p:cNvPr id="13" name="直線コネクタ 12"/>
          <p:cNvCxnSpPr>
            <a:stCxn id="16" idx="3"/>
          </p:cNvCxnSpPr>
          <p:nvPr/>
        </p:nvCxnSpPr>
        <p:spPr>
          <a:xfrm flipV="1">
            <a:off x="3221571" y="5013904"/>
            <a:ext cx="979726" cy="117250"/>
          </a:xfrm>
          <a:prstGeom prst="line">
            <a:avLst/>
          </a:prstGeom>
          <a:ln w="12700">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17" name="直線コネクタ 16"/>
          <p:cNvCxnSpPr>
            <a:stCxn id="14" idx="3"/>
          </p:cNvCxnSpPr>
          <p:nvPr/>
        </p:nvCxnSpPr>
        <p:spPr>
          <a:xfrm>
            <a:off x="3221571" y="3952024"/>
            <a:ext cx="979726" cy="290001"/>
          </a:xfrm>
          <a:prstGeom prst="line">
            <a:avLst/>
          </a:prstGeom>
          <a:ln w="12700">
            <a:solidFill>
              <a:srgbClr val="00B0F0"/>
            </a:solidFill>
          </a:ln>
          <a:effectLst/>
        </p:spPr>
        <p:style>
          <a:lnRef idx="2">
            <a:schemeClr val="accent1"/>
          </a:lnRef>
          <a:fillRef idx="0">
            <a:schemeClr val="accent1"/>
          </a:fillRef>
          <a:effectRef idx="1">
            <a:schemeClr val="accent1"/>
          </a:effectRef>
          <a:fontRef idx="minor">
            <a:schemeClr val="tx1"/>
          </a:fontRef>
        </p:style>
      </p:cxnSp>
      <p:cxnSp>
        <p:nvCxnSpPr>
          <p:cNvPr id="15" name="直線コネクタ 14"/>
          <p:cNvCxnSpPr>
            <a:stCxn id="12" idx="3"/>
          </p:cNvCxnSpPr>
          <p:nvPr/>
        </p:nvCxnSpPr>
        <p:spPr>
          <a:xfrm>
            <a:off x="3221571" y="2809950"/>
            <a:ext cx="979726" cy="550067"/>
          </a:xfrm>
          <a:prstGeom prst="line">
            <a:avLst/>
          </a:prstGeom>
          <a:ln w="12700">
            <a:solidFill>
              <a:schemeClr val="accent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05893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585898"/>
          </a:xfrm>
        </p:spPr>
        <p:txBody>
          <a:bodyPr>
            <a:normAutofit/>
          </a:bodyPr>
          <a:lstStyle/>
          <a:p>
            <a:r>
              <a:rPr lang="en-US" altLang="ja-JP" sz="1000" dirty="0">
                <a:solidFill>
                  <a:srgbClr val="002060"/>
                </a:solidFill>
              </a:rPr>
              <a:t>3.1.4</a:t>
            </a:r>
            <a:r>
              <a:rPr lang="ja-JP" altLang="en-US" sz="1000" dirty="0">
                <a:solidFill>
                  <a:srgbClr val="002060"/>
                </a:solidFill>
              </a:rPr>
              <a:t>　共通識別番号・デジタル</a:t>
            </a:r>
            <a:r>
              <a:rPr lang="en-US" altLang="ja-JP" sz="1000" dirty="0">
                <a:solidFill>
                  <a:srgbClr val="002060"/>
                </a:solidFill>
              </a:rPr>
              <a:t>ID</a:t>
            </a:r>
            <a:r>
              <a:rPr lang="ja-JP" altLang="en-US" sz="1000" dirty="0">
                <a:solidFill>
                  <a:srgbClr val="002060"/>
                </a:solidFill>
              </a:rPr>
              <a:t>に関する政策動向　</a:t>
            </a:r>
            <a:r>
              <a:rPr lang="en-US" altLang="ja-JP" sz="1000" dirty="0">
                <a:solidFill>
                  <a:srgbClr val="002060"/>
                </a:solidFill>
              </a:rPr>
              <a:t>–</a:t>
            </a:r>
            <a:r>
              <a:rPr lang="ja-JP" altLang="en-US" sz="1000" dirty="0">
                <a:solidFill>
                  <a:srgbClr val="002060"/>
                </a:solidFill>
              </a:rPr>
              <a:t>デジタル</a:t>
            </a:r>
            <a:r>
              <a:rPr lang="en-US" altLang="ja-JP" sz="1000" dirty="0">
                <a:solidFill>
                  <a:srgbClr val="002060"/>
                </a:solidFill>
              </a:rPr>
              <a:t>ID</a:t>
            </a:r>
            <a:r>
              <a:rPr lang="ja-JP" altLang="en-US" sz="1000" dirty="0">
                <a:solidFill>
                  <a:srgbClr val="002060"/>
                </a:solidFill>
              </a:rPr>
              <a:t>に関する調査結果</a:t>
            </a:r>
            <a:r>
              <a:rPr lang="en-US" altLang="ja-JP" sz="1100" b="1" spc="0" dirty="0">
                <a:solidFill>
                  <a:srgbClr val="002060"/>
                </a:solidFill>
              </a:rPr>
              <a:t/>
            </a:r>
            <a:br>
              <a:rPr lang="en-US" altLang="ja-JP" sz="1100" b="1" spc="0" dirty="0">
                <a:solidFill>
                  <a:srgbClr val="002060"/>
                </a:solidFill>
              </a:rPr>
            </a:br>
            <a:r>
              <a:rPr lang="en-US" altLang="ja-JP" sz="1800" dirty="0" err="1">
                <a:solidFill>
                  <a:srgbClr val="002060"/>
                </a:solidFill>
              </a:rPr>
              <a:t>Aadhaar</a:t>
            </a:r>
            <a:r>
              <a:rPr lang="ja-JP" altLang="en-US" sz="1800" dirty="0">
                <a:solidFill>
                  <a:srgbClr val="002060"/>
                </a:solidFill>
              </a:rPr>
              <a:t>の懸念点</a:t>
            </a:r>
            <a:endParaRPr lang="ja-JP" altLang="en-US" sz="1800" b="1" spc="0" dirty="0">
              <a:solidFill>
                <a:srgbClr val="002060"/>
              </a:solidFill>
            </a:endParaRPr>
          </a:p>
        </p:txBody>
      </p:sp>
      <p:sp>
        <p:nvSpPr>
          <p:cNvPr id="10" name="正方形/長方形 9"/>
          <p:cNvSpPr/>
          <p:nvPr/>
        </p:nvSpPr>
        <p:spPr>
          <a:xfrm>
            <a:off x="8260080" y="74294"/>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シンガポール</a:t>
            </a:r>
            <a:endParaRPr kumimoji="1" lang="ja-JP" altLang="en-US" sz="1400" b="1" dirty="0">
              <a:solidFill>
                <a:schemeClr val="tx1"/>
              </a:solidFill>
            </a:endParaRPr>
          </a:p>
        </p:txBody>
      </p:sp>
      <p:sp>
        <p:nvSpPr>
          <p:cNvPr id="11" name="正方形/長方形 10"/>
          <p:cNvSpPr/>
          <p:nvPr/>
        </p:nvSpPr>
        <p:spPr>
          <a:xfrm>
            <a:off x="8260080" y="287160"/>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インド</a:t>
            </a:r>
            <a:endParaRPr kumimoji="1" lang="ja-JP" altLang="en-US" sz="1400" b="1" dirty="0">
              <a:solidFill>
                <a:schemeClr val="tx1"/>
              </a:solidFill>
            </a:endParaRPr>
          </a:p>
        </p:txBody>
      </p:sp>
      <p:sp>
        <p:nvSpPr>
          <p:cNvPr id="7" name="コンテンツ プレースホルダー 1"/>
          <p:cNvSpPr txBox="1">
            <a:spLocks/>
          </p:cNvSpPr>
          <p:nvPr/>
        </p:nvSpPr>
        <p:spPr>
          <a:xfrm>
            <a:off x="337810" y="608763"/>
            <a:ext cx="9410530" cy="850834"/>
          </a:xfrm>
          <a:prstGeom prst="rect">
            <a:avLst/>
          </a:prstGeom>
          <a:ln>
            <a:noFill/>
          </a:ln>
        </p:spPr>
        <p:txBody>
          <a:bodyPr/>
          <a:lst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lvl="0">
              <a:defRPr/>
            </a:pPr>
            <a:r>
              <a:rPr lang="en-US" altLang="ja-JP" sz="1600" b="1" dirty="0" err="1">
                <a:solidFill>
                  <a:srgbClr val="000000">
                    <a:lumMod val="85000"/>
                    <a:lumOff val="15000"/>
                  </a:srgbClr>
                </a:solidFill>
              </a:rPr>
              <a:t>Aadhaar</a:t>
            </a:r>
            <a:r>
              <a:rPr lang="ja-JP" altLang="en-US" sz="1600" b="1" dirty="0">
                <a:solidFill>
                  <a:srgbClr val="000000">
                    <a:lumMod val="85000"/>
                    <a:lumOff val="15000"/>
                  </a:srgbClr>
                </a:solidFill>
              </a:rPr>
              <a:t>はインド国民の戸籍管理や住民登録が不十分であった環境に対して、</a:t>
            </a:r>
            <a:r>
              <a:rPr lang="en-US" altLang="ja-JP" sz="1600" b="1" dirty="0">
                <a:solidFill>
                  <a:srgbClr val="000000">
                    <a:lumMod val="85000"/>
                    <a:lumOff val="15000"/>
                  </a:srgbClr>
                </a:solidFill>
              </a:rPr>
              <a:t>ID</a:t>
            </a:r>
            <a:r>
              <a:rPr lang="ja-JP" altLang="en-US" sz="1600" b="1" dirty="0">
                <a:solidFill>
                  <a:srgbClr val="000000">
                    <a:lumMod val="85000"/>
                    <a:lumOff val="15000"/>
                  </a:srgbClr>
                </a:solidFill>
              </a:rPr>
              <a:t>を使用する経済活動に国民全体を包摂する役割を果たし広範に利用されているものの、単一のデータベースで大量の個人情報・生体情報を保持しているなどの点で、以下の様な懸念が生起・指摘されている</a:t>
            </a:r>
            <a:endParaRPr lang="en-US" altLang="ja-JP" sz="1600" b="1" dirty="0">
              <a:solidFill>
                <a:srgbClr val="000000">
                  <a:lumMod val="85000"/>
                  <a:lumOff val="15000"/>
                </a:srgbClr>
              </a:solidFill>
            </a:endParaRPr>
          </a:p>
        </p:txBody>
      </p:sp>
      <p:sp>
        <p:nvSpPr>
          <p:cNvPr id="37" name="正方形/長方形 36"/>
          <p:cNvSpPr/>
          <p:nvPr/>
        </p:nvSpPr>
        <p:spPr>
          <a:xfrm>
            <a:off x="256671" y="5869097"/>
            <a:ext cx="9395834" cy="9079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cs typeface="+mn-cs"/>
              </a:rPr>
              <a:t>出所）</a:t>
            </a:r>
            <a:endParaRPr kumimoji="1" lang="en-US" altLang="ja-JP" sz="900" b="0" i="0" u="none" strike="noStrike" kern="1200" cap="none" spc="0" normalizeH="0" baseline="0" noProof="0" dirty="0">
              <a:ln>
                <a:noFill/>
              </a:ln>
              <a:solidFill>
                <a:srgbClr val="000000"/>
              </a:solidFill>
              <a:effectLst/>
              <a:uLnTx/>
              <a:uFillTx/>
              <a:latin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1</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https://www.theweek.in/news/india/2018/09/26/aadhaar-through-the-years-quick-timeline.html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2</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https://www.afpbb.com/articles/-/3140401</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3</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https://www.newsweekjapan.jp/stories/world/2017/10/13-12_3.php</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n-ea"/>
                <a:cs typeface="+mn-cs"/>
              </a:rPr>
              <a:t>4</a:t>
            </a:r>
            <a:r>
              <a:rPr kumimoji="1" lang="ja-JP" altLang="en-US" sz="900" b="0" i="0" u="none" strike="noStrike" kern="1200" cap="none" spc="0" normalizeH="0" baseline="0" noProof="0" dirty="0">
                <a:ln>
                  <a:noFill/>
                </a:ln>
                <a:solidFill>
                  <a:srgbClr val="000000"/>
                </a:solidFill>
                <a:effectLst/>
                <a:uLnTx/>
                <a:uFillTx/>
                <a:latin typeface="+mn-ea"/>
                <a:cs typeface="+mn-cs"/>
              </a:rPr>
              <a:t>　</a:t>
            </a:r>
            <a:r>
              <a:rPr kumimoji="1" lang="en-US" altLang="ja-JP" sz="900" b="0" i="0" u="none" strike="noStrike" kern="1200" cap="none" spc="0" normalizeH="0" baseline="0" noProof="0" dirty="0">
                <a:ln>
                  <a:noFill/>
                </a:ln>
                <a:solidFill>
                  <a:srgbClr val="000000"/>
                </a:solidFill>
                <a:effectLst/>
                <a:uLnTx/>
                <a:uFillTx/>
                <a:latin typeface="+mn-ea"/>
                <a:cs typeface="+mn-cs"/>
              </a:rPr>
              <a:t>https://www.dailymail.co.uk/indiahome/indianews/article-4993558/Death-11-year-old-India-sparks-debate-tying-welfare-identity-card.html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Arial"/>
                <a:ea typeface="Meiryo UI"/>
                <a:cs typeface="+mn-cs"/>
              </a:rPr>
              <a:t>　　　　 　</a:t>
            </a:r>
            <a:endParaRPr kumimoji="1" lang="en-US" altLang="ja-JP" sz="8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38" name="正方形/長方形 37"/>
          <p:cNvSpPr/>
          <p:nvPr/>
        </p:nvSpPr>
        <p:spPr>
          <a:xfrm>
            <a:off x="575443" y="1518171"/>
            <a:ext cx="2475187" cy="26016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bg1"/>
                </a:solidFill>
                <a:effectLst/>
                <a:uLnTx/>
                <a:uFillTx/>
                <a:latin typeface="Meiryo UI"/>
                <a:ea typeface="Meiryo UI"/>
                <a:cs typeface="+mn-cs"/>
              </a:rPr>
              <a:t>プライバシー権の問題</a:t>
            </a:r>
            <a:r>
              <a:rPr kumimoji="1" lang="en-US" altLang="ja-JP" sz="1600" b="1" i="0" u="none" strike="noStrike" kern="1200" cap="none" spc="0" normalizeH="0" baseline="30000" noProof="0" dirty="0">
                <a:ln>
                  <a:noFill/>
                </a:ln>
                <a:solidFill>
                  <a:schemeClr val="bg1"/>
                </a:solidFill>
                <a:effectLst/>
                <a:uLnTx/>
                <a:uFillTx/>
                <a:latin typeface="Meiryo UI"/>
                <a:ea typeface="Meiryo UI"/>
                <a:cs typeface="+mn-cs"/>
              </a:rPr>
              <a:t>1,2</a:t>
            </a:r>
            <a:endParaRPr kumimoji="1" lang="ja-JP" altLang="en-US" sz="1600" b="1" i="0" u="none" strike="noStrike" kern="1200" cap="none" spc="0" normalizeH="0" baseline="30000" noProof="0" dirty="0">
              <a:ln>
                <a:noFill/>
              </a:ln>
              <a:solidFill>
                <a:schemeClr val="bg1"/>
              </a:solidFill>
              <a:effectLst/>
              <a:uLnTx/>
              <a:uFillTx/>
              <a:latin typeface="Meiryo UI"/>
              <a:ea typeface="Meiryo UI"/>
              <a:cs typeface="+mn-cs"/>
            </a:endParaRPr>
          </a:p>
        </p:txBody>
      </p:sp>
      <p:sp>
        <p:nvSpPr>
          <p:cNvPr id="39" name="正方形/長方形 38"/>
          <p:cNvSpPr/>
          <p:nvPr/>
        </p:nvSpPr>
        <p:spPr>
          <a:xfrm>
            <a:off x="575443" y="1813793"/>
            <a:ext cx="8999068" cy="970996"/>
          </a:xfrm>
          <a:prstGeom prst="rect">
            <a:avLst/>
          </a:prstGeom>
          <a:noFill/>
          <a:ln w="12700">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Aadhaar</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による個人情報・生体情報の収集は、導入以降国民のプライバシー権を侵害しているという批判に晒され、</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2018</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年の最高裁判決で民間企業による利用が制限されたものの、</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2019</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年の大統領令及び法改正で同意の基であれば民間での利用が再開されることとなった</a:t>
            </a:r>
          </a:p>
        </p:txBody>
      </p:sp>
      <p:sp>
        <p:nvSpPr>
          <p:cNvPr id="40" name="正方形/長方形 39"/>
          <p:cNvSpPr/>
          <p:nvPr/>
        </p:nvSpPr>
        <p:spPr>
          <a:xfrm>
            <a:off x="575443" y="2997188"/>
            <a:ext cx="2475187" cy="26016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defRPr/>
            </a:pPr>
            <a:r>
              <a:rPr kumimoji="1" lang="ja-JP" altLang="en-US" sz="1600" b="1" i="0" u="none" strike="noStrike" kern="1200" cap="none" spc="0" normalizeH="0" baseline="0" noProof="0" dirty="0">
                <a:ln>
                  <a:noFill/>
                </a:ln>
                <a:solidFill>
                  <a:schemeClr val="bg1"/>
                </a:solidFill>
                <a:effectLst/>
                <a:uLnTx/>
                <a:uFillTx/>
                <a:latin typeface="Meiryo UI"/>
                <a:ea typeface="Meiryo UI"/>
                <a:cs typeface="+mn-cs"/>
              </a:rPr>
              <a:t>セキュリティの問題</a:t>
            </a:r>
            <a:r>
              <a:rPr lang="en-US" altLang="ja-JP" sz="1600" b="1" baseline="30000" dirty="0">
                <a:solidFill>
                  <a:schemeClr val="bg1"/>
                </a:solidFill>
                <a:latin typeface="Meiryo UI"/>
              </a:rPr>
              <a:t>3</a:t>
            </a:r>
            <a:endParaRPr lang="ja-JP" altLang="en-US" sz="1600" b="1" baseline="30000" dirty="0">
              <a:solidFill>
                <a:schemeClr val="bg1"/>
              </a:solidFill>
              <a:latin typeface="Meiryo UI"/>
            </a:endParaRPr>
          </a:p>
        </p:txBody>
      </p:sp>
      <p:sp>
        <p:nvSpPr>
          <p:cNvPr id="41" name="正方形/長方形 40"/>
          <p:cNvSpPr/>
          <p:nvPr/>
        </p:nvSpPr>
        <p:spPr>
          <a:xfrm>
            <a:off x="575443" y="3279747"/>
            <a:ext cx="8998770" cy="819413"/>
          </a:xfrm>
          <a:prstGeom prst="rect">
            <a:avLst/>
          </a:prstGeom>
          <a:noFill/>
          <a:ln w="12700">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Aadhaar</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を巡る</a:t>
            </a:r>
            <a:r>
              <a:rPr kumimoji="1" lang="en-US" altLang="ja-JP" sz="1600" b="0" i="0" u="none" strike="noStrike" kern="1200" cap="none" spc="0" normalizeH="0" baseline="0" noProof="0" dirty="0">
                <a:ln>
                  <a:noFill/>
                </a:ln>
                <a:solidFill>
                  <a:srgbClr val="000000"/>
                </a:solidFill>
                <a:effectLst/>
                <a:uLnTx/>
                <a:uFillTx/>
                <a:latin typeface="Meiryo UI"/>
                <a:ea typeface="Meiryo UI"/>
                <a:cs typeface="+mn-cs"/>
              </a:rPr>
              <a:t>ID</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の取り扱いやセキュリティ体制の不備から、導入以降外部の不正アクセスや行政機関が誤って</a:t>
            </a: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Aadhaar</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情報を公表するなどして、個人情報流出の問題が生起している</a:t>
            </a:r>
          </a:p>
        </p:txBody>
      </p:sp>
      <p:sp>
        <p:nvSpPr>
          <p:cNvPr id="42" name="正方形/長方形 41"/>
          <p:cNvSpPr/>
          <p:nvPr/>
        </p:nvSpPr>
        <p:spPr>
          <a:xfrm>
            <a:off x="575443" y="4266040"/>
            <a:ext cx="2475187" cy="260166"/>
          </a:xfrm>
          <a:prstGeom prst="rect">
            <a:avLst/>
          </a:prstGeom>
          <a:solidFill>
            <a:schemeClr val="accent2">
              <a:lumMod val="90000"/>
              <a:lumOff val="1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defRPr/>
            </a:pPr>
            <a:r>
              <a:rPr kumimoji="1" lang="ja-JP" altLang="en-US" sz="1600" b="1" i="0" u="none" strike="noStrike" kern="1200" cap="none" spc="0" normalizeH="0" baseline="0" noProof="0" dirty="0">
                <a:ln>
                  <a:noFill/>
                </a:ln>
                <a:solidFill>
                  <a:schemeClr val="bg1"/>
                </a:solidFill>
                <a:effectLst/>
                <a:uLnTx/>
                <a:uFillTx/>
                <a:latin typeface="Meiryo UI"/>
                <a:ea typeface="Meiryo UI"/>
                <a:cs typeface="+mn-cs"/>
              </a:rPr>
              <a:t>実質的登録義務化の問題</a:t>
            </a:r>
            <a:r>
              <a:rPr lang="en-US" altLang="ja-JP" sz="1600" b="1" baseline="30000" dirty="0">
                <a:solidFill>
                  <a:schemeClr val="bg1"/>
                </a:solidFill>
                <a:latin typeface="Meiryo UI"/>
              </a:rPr>
              <a:t>4</a:t>
            </a:r>
            <a:endParaRPr kumimoji="1" lang="ja-JP" altLang="en-US" sz="1600" b="1"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43" name="正方形/長方形 42"/>
          <p:cNvSpPr/>
          <p:nvPr/>
        </p:nvSpPr>
        <p:spPr>
          <a:xfrm>
            <a:off x="575443" y="4548599"/>
            <a:ext cx="8998770" cy="819413"/>
          </a:xfrm>
          <a:prstGeom prst="rect">
            <a:avLst/>
          </a:prstGeom>
          <a:noFill/>
          <a:ln w="12700">
            <a:solidFill>
              <a:schemeClr val="accent2">
                <a:lumMod val="90000"/>
                <a:lumOff val="1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社会保障給付金などの福祉プログラムを受けるために</a:t>
            </a: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Aadhaar</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番号が必須であり、その利便性の高さから、</a:t>
            </a:r>
            <a:r>
              <a:rPr kumimoji="1" lang="en-US" altLang="ja-JP" sz="1600" b="0" i="0" u="none" strike="noStrike" kern="1200" cap="none" spc="0" normalizeH="0" baseline="0" noProof="0" dirty="0" err="1">
                <a:ln>
                  <a:noFill/>
                </a:ln>
                <a:solidFill>
                  <a:srgbClr val="000000"/>
                </a:solidFill>
                <a:effectLst/>
                <a:uLnTx/>
                <a:uFillTx/>
                <a:latin typeface="Meiryo UI"/>
                <a:ea typeface="Meiryo UI"/>
                <a:cs typeface="+mn-cs"/>
              </a:rPr>
              <a:t>Aadhaar</a:t>
            </a:r>
            <a:r>
              <a:rPr kumimoji="1" lang="ja-JP" altLang="en-US" sz="1600" b="0" i="0" u="none" strike="noStrike" kern="1200" cap="none" spc="0" normalizeH="0" baseline="0" noProof="0" dirty="0" err="1">
                <a:ln>
                  <a:noFill/>
                </a:ln>
                <a:solidFill>
                  <a:srgbClr val="000000"/>
                </a:solidFill>
                <a:effectLst/>
                <a:uLnTx/>
                <a:uFillTx/>
                <a:latin typeface="Meiryo UI"/>
                <a:ea typeface="Meiryo UI"/>
                <a:cs typeface="+mn-cs"/>
              </a:rPr>
              <a:t>への</a:t>
            </a:r>
            <a:r>
              <a:rPr kumimoji="1" lang="ja-JP" altLang="en-US" sz="1600" b="0" i="0" u="none" strike="noStrike" kern="1200" cap="none" spc="0" normalizeH="0" baseline="0" noProof="0" dirty="0">
                <a:ln>
                  <a:noFill/>
                </a:ln>
                <a:solidFill>
                  <a:srgbClr val="000000"/>
                </a:solidFill>
                <a:effectLst/>
                <a:uLnTx/>
                <a:uFillTx/>
                <a:latin typeface="Meiryo UI"/>
                <a:ea typeface="Meiryo UI"/>
                <a:cs typeface="+mn-cs"/>
              </a:rPr>
              <a:t>登録が実質的に義務化（強制）されているという批判がある</a:t>
            </a:r>
          </a:p>
        </p:txBody>
      </p:sp>
    </p:spTree>
    <p:extLst>
      <p:ext uri="{BB962C8B-B14F-4D97-AF65-F5344CB8AC3E}">
        <p14:creationId xmlns:p14="http://schemas.microsoft.com/office/powerpoint/2010/main" val="1274728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1"/>
          </p:nvPr>
        </p:nvSpPr>
        <p:spPr>
          <a:xfrm>
            <a:off x="331491" y="2717803"/>
            <a:ext cx="9294518" cy="3060698"/>
          </a:xfrm>
        </p:spPr>
        <p:txBody>
          <a:bodyPr/>
          <a:lstStyle/>
          <a:p>
            <a:r>
              <a:rPr lang="en-US" altLang="ja-JP" sz="2400" b="1" dirty="0"/>
              <a:t>3.1 </a:t>
            </a:r>
            <a:r>
              <a:rPr lang="ja-JP" altLang="en-US" sz="2400" b="1" dirty="0"/>
              <a:t>詳細調査結果：共通識別番号・デジタル</a:t>
            </a:r>
            <a:r>
              <a:rPr lang="en-US" altLang="ja-JP" sz="2400" b="1" dirty="0"/>
              <a:t>ID</a:t>
            </a:r>
            <a:r>
              <a:rPr lang="ja-JP" altLang="en-US" sz="2400" b="1" dirty="0"/>
              <a:t>に関する政策動向</a:t>
            </a:r>
          </a:p>
          <a:p>
            <a:r>
              <a:rPr kumimoji="1" lang="ja-JP" altLang="en-US" sz="2000" b="1" dirty="0"/>
              <a:t>　</a:t>
            </a:r>
            <a:r>
              <a:rPr lang="en-US" altLang="ja-JP" sz="2000" b="1" dirty="0"/>
              <a:t>3.1.5</a:t>
            </a:r>
            <a:r>
              <a:rPr lang="ja-JP" altLang="en-US" sz="2000" b="1" dirty="0"/>
              <a:t>共通識別番号・デジタル</a:t>
            </a:r>
            <a:r>
              <a:rPr lang="en-US" altLang="ja-JP" sz="2000" b="1" dirty="0"/>
              <a:t>ID</a:t>
            </a:r>
            <a:r>
              <a:rPr lang="ja-JP" altLang="en-US" sz="2000" b="1" dirty="0"/>
              <a:t>の政策動向に関する総括</a:t>
            </a:r>
            <a:endParaRPr lang="en-US" altLang="ja-JP" sz="2000" b="1" dirty="0"/>
          </a:p>
        </p:txBody>
      </p:sp>
    </p:spTree>
    <p:extLst>
      <p:ext uri="{BB962C8B-B14F-4D97-AF65-F5344CB8AC3E}">
        <p14:creationId xmlns:p14="http://schemas.microsoft.com/office/powerpoint/2010/main" val="36579998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3.1.5</a:t>
            </a:r>
            <a:r>
              <a:rPr lang="ja-JP" altLang="en-US" sz="1100" dirty="0">
                <a:solidFill>
                  <a:srgbClr val="002060"/>
                </a:solidFill>
              </a:rPr>
              <a:t>　共通識別番号・デジタル</a:t>
            </a:r>
            <a:r>
              <a:rPr lang="en-US" altLang="ja-JP" sz="1100" dirty="0">
                <a:solidFill>
                  <a:srgbClr val="002060"/>
                </a:solidFill>
              </a:rPr>
              <a:t>ID</a:t>
            </a:r>
            <a:r>
              <a:rPr lang="ja-JP" altLang="en-US" sz="1100" dirty="0">
                <a:solidFill>
                  <a:srgbClr val="002060"/>
                </a:solidFill>
              </a:rPr>
              <a:t>に関する政策動向に関する総括</a:t>
            </a:r>
            <a:r>
              <a:rPr lang="en-US" altLang="ja-JP" sz="1400" b="1" spc="0" dirty="0">
                <a:solidFill>
                  <a:srgbClr val="002060"/>
                </a:solidFill>
              </a:rPr>
              <a:t/>
            </a:r>
            <a:br>
              <a:rPr lang="en-US" altLang="ja-JP" sz="1400" b="1" spc="0" dirty="0">
                <a:solidFill>
                  <a:srgbClr val="002060"/>
                </a:solidFill>
              </a:rPr>
            </a:br>
            <a:r>
              <a:rPr lang="zh-TW" altLang="en-US" sz="2000" dirty="0">
                <a:solidFill>
                  <a:srgbClr val="002060"/>
                </a:solidFill>
              </a:rPr>
              <a:t>共通識別番号</a:t>
            </a:r>
            <a:r>
              <a:rPr lang="ja-JP" altLang="en-US" sz="2000" dirty="0">
                <a:solidFill>
                  <a:srgbClr val="002060"/>
                </a:solidFill>
              </a:rPr>
              <a:t>の導入状況</a:t>
            </a:r>
            <a:endParaRPr lang="ja-JP" altLang="en-US" sz="3100" b="1" spc="0" dirty="0">
              <a:solidFill>
                <a:srgbClr val="002060"/>
              </a:solidFill>
            </a:endParaRPr>
          </a:p>
        </p:txBody>
      </p:sp>
      <p:sp>
        <p:nvSpPr>
          <p:cNvPr id="32" name="テキスト ボックス 31"/>
          <p:cNvSpPr txBox="1"/>
          <p:nvPr/>
        </p:nvSpPr>
        <p:spPr>
          <a:xfrm>
            <a:off x="228448" y="623320"/>
            <a:ext cx="9418876" cy="596255"/>
          </a:xfrm>
          <a:prstGeom prst="rect">
            <a:avLst/>
          </a:prstGeom>
          <a:noFill/>
          <a:ln>
            <a:noFill/>
          </a:ln>
        </p:spPr>
        <p:txBody>
          <a:bodyPr wrap="square" lIns="0" rIns="0" rtlCol="0">
            <a:noAutofit/>
          </a:bodyPr>
          <a:lstStyle/>
          <a:p>
            <a:pPr marL="285750" marR="0" lvl="0" indent="-193675"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調査対象国のうち</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シンガポール、インドにおいては全国民を対象とした統一的な識別制度が存在</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している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193675"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その他の国においては過去存在したか、もしくは検討されたもののプライバシーに関する懸念から廃止されており、</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目的・分野別に異なる識別子を使用</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している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graphicFrame>
        <p:nvGraphicFramePr>
          <p:cNvPr id="5" name="表 4"/>
          <p:cNvGraphicFramePr>
            <a:graphicFrameLocks noGrp="1"/>
          </p:cNvGraphicFramePr>
          <p:nvPr>
            <p:extLst>
              <p:ext uri="{D42A27DB-BD31-4B8C-83A1-F6EECF244321}">
                <p14:modId xmlns:p14="http://schemas.microsoft.com/office/powerpoint/2010/main" val="2295986938"/>
              </p:ext>
            </p:extLst>
          </p:nvPr>
        </p:nvGraphicFramePr>
        <p:xfrm>
          <a:off x="331490" y="1432868"/>
          <a:ext cx="9243021" cy="5364480"/>
        </p:xfrm>
        <a:graphic>
          <a:graphicData uri="http://schemas.openxmlformats.org/drawingml/2006/table">
            <a:tbl>
              <a:tblPr firstRow="1" bandRow="1">
                <a:tableStyleId>{5C22544A-7EE6-4342-B048-85BDC9FD1C3A}</a:tableStyleId>
              </a:tblPr>
              <a:tblGrid>
                <a:gridCol w="969745">
                  <a:extLst>
                    <a:ext uri="{9D8B030D-6E8A-4147-A177-3AD203B41FA5}">
                      <a16:colId xmlns:a16="http://schemas.microsoft.com/office/drawing/2014/main" val="1703072753"/>
                    </a:ext>
                  </a:extLst>
                </a:gridCol>
                <a:gridCol w="1341360">
                  <a:extLst>
                    <a:ext uri="{9D8B030D-6E8A-4147-A177-3AD203B41FA5}">
                      <a16:colId xmlns:a16="http://schemas.microsoft.com/office/drawing/2014/main" val="3770983829"/>
                    </a:ext>
                  </a:extLst>
                </a:gridCol>
                <a:gridCol w="6931916">
                  <a:extLst>
                    <a:ext uri="{9D8B030D-6E8A-4147-A177-3AD203B41FA5}">
                      <a16:colId xmlns:a16="http://schemas.microsoft.com/office/drawing/2014/main" val="889188447"/>
                    </a:ext>
                  </a:extLst>
                </a:gridCol>
              </a:tblGrid>
              <a:tr h="285191">
                <a:tc gridSpan="2">
                  <a:txBody>
                    <a:bodyPr/>
                    <a:lstStyle/>
                    <a:p>
                      <a:pPr algn="ctr"/>
                      <a:r>
                        <a:rPr kumimoji="1" lang="ja-JP" altLang="en-US" sz="1400" dirty="0">
                          <a:latin typeface="+mn-ea"/>
                          <a:ea typeface="+mn-ea"/>
                        </a:rPr>
                        <a:t>国・地域</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solidFill>
                      <a:schemeClr val="accent2">
                        <a:lumMod val="90000"/>
                        <a:lumOff val="1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chemeClr val="bg1"/>
                          </a:solidFill>
                          <a:effectLst/>
                          <a:uLnTx/>
                          <a:uFillTx/>
                          <a:latin typeface="+mn-ea"/>
                          <a:ea typeface="+mn-ea"/>
                          <a:cs typeface="+mn-cs"/>
                        </a:rPr>
                        <a:t>政府主導の</a:t>
                      </a:r>
                      <a:r>
                        <a:rPr kumimoji="1" lang="zh-TW" altLang="en-US" sz="1400" b="1" i="0" u="none" strike="noStrike" kern="1200" cap="none" spc="0" normalizeH="0" baseline="0" noProof="0" dirty="0">
                          <a:ln>
                            <a:noFill/>
                          </a:ln>
                          <a:solidFill>
                            <a:schemeClr val="bg1"/>
                          </a:solidFill>
                          <a:effectLst/>
                          <a:uLnTx/>
                          <a:uFillTx/>
                          <a:latin typeface="+mn-ea"/>
                          <a:ea typeface="+mn-ea"/>
                          <a:cs typeface="+mn-cs"/>
                        </a:rPr>
                        <a:t>共通識別番号</a:t>
                      </a:r>
                      <a:r>
                        <a:rPr kumimoji="1" lang="ja-JP" altLang="en-US" sz="1400" b="1" i="0" u="none" strike="noStrike" kern="1200" cap="none" spc="0" normalizeH="0" baseline="0" noProof="0" dirty="0">
                          <a:ln>
                            <a:noFill/>
                          </a:ln>
                          <a:solidFill>
                            <a:schemeClr val="bg1"/>
                          </a:solidFill>
                          <a:effectLst/>
                          <a:uLnTx/>
                          <a:uFillTx/>
                          <a:latin typeface="+mn-ea"/>
                          <a:ea typeface="+mn-ea"/>
                          <a:cs typeface="+mn-cs"/>
                        </a:rPr>
                        <a:t>の導入状況</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1958508351"/>
                  </a:ext>
                </a:extLst>
              </a:tr>
              <a:tr h="285191">
                <a:tc rowSpan="3">
                  <a:txBody>
                    <a:bodyPr/>
                    <a:lstStyle/>
                    <a:p>
                      <a:r>
                        <a:rPr kumimoji="1" lang="ja-JP" altLang="en-US" sz="1400" b="1" dirty="0">
                          <a:solidFill>
                            <a:schemeClr val="bg1"/>
                          </a:solidFill>
                          <a:latin typeface="+mn-ea"/>
                          <a:ea typeface="+mn-ea"/>
                        </a:rPr>
                        <a:t>欧州</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400" b="1" dirty="0">
                          <a:solidFill>
                            <a:schemeClr val="bg1"/>
                          </a:solidFill>
                          <a:latin typeface="+mn-ea"/>
                          <a:ea typeface="+mn-ea"/>
                        </a:rPr>
                        <a:t>EU</a:t>
                      </a:r>
                      <a:endParaRPr kumimoji="1" lang="ja-JP" altLang="en-US" sz="14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100" dirty="0">
                          <a:solidFill>
                            <a:srgbClr val="000000"/>
                          </a:solidFill>
                          <a:latin typeface="+mn-ea"/>
                          <a:ea typeface="+mn-ea"/>
                        </a:rPr>
                        <a:t>EU</a:t>
                      </a:r>
                      <a:r>
                        <a:rPr lang="ja-JP" altLang="en-US" sz="1100" dirty="0">
                          <a:solidFill>
                            <a:srgbClr val="000000"/>
                          </a:solidFill>
                          <a:latin typeface="+mn-ea"/>
                          <a:ea typeface="+mn-ea"/>
                        </a:rPr>
                        <a:t>全体としての</a:t>
                      </a:r>
                      <a:r>
                        <a:rPr lang="ja-JP" altLang="en-US" sz="1100" b="1" u="sng" dirty="0">
                          <a:solidFill>
                            <a:schemeClr val="accent2">
                              <a:lumMod val="75000"/>
                              <a:lumOff val="25000"/>
                            </a:schemeClr>
                          </a:solidFill>
                          <a:latin typeface="+mn-ea"/>
                          <a:ea typeface="+mn-ea"/>
                        </a:rPr>
                        <a:t>統一的な識別制度は存在せず、加盟国に依る</a:t>
                      </a:r>
                      <a:endPar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64806447"/>
                  </a:ext>
                </a:extLst>
              </a:tr>
              <a:tr h="399267">
                <a:tc vMerge="1">
                  <a:txBody>
                    <a:bodyPr/>
                    <a:lstStyle/>
                    <a:p>
                      <a:endParaRPr kumimoji="1" lang="ja-JP" altLang="en-US" dirty="0"/>
                    </a:p>
                  </a:txBody>
                  <a:tcPr>
                    <a:solidFill>
                      <a:schemeClr val="accent2">
                        <a:lumMod val="90000"/>
                        <a:lumOff val="10000"/>
                      </a:schemeClr>
                    </a:solidFill>
                  </a:tcPr>
                </a:tc>
                <a:tc>
                  <a:txBody>
                    <a:bodyPr/>
                    <a:lstStyle/>
                    <a:p>
                      <a:r>
                        <a:rPr kumimoji="1" lang="ja-JP" altLang="en-US" sz="1400" b="1" dirty="0">
                          <a:solidFill>
                            <a:schemeClr val="bg1"/>
                          </a:solidFill>
                          <a:latin typeface="+mn-ea"/>
                          <a:ea typeface="+mn-ea"/>
                        </a:rPr>
                        <a:t>ドイツ</a:t>
                      </a:r>
                      <a:endParaRPr kumimoji="1" lang="en-US" altLang="ja-JP" sz="14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indent="-171450">
                        <a:buFont typeface="Arial" panose="020B0604020202020204" pitchFamily="34" charset="0"/>
                        <a:buChar char="•"/>
                      </a:pPr>
                      <a:r>
                        <a:rPr kumimoji="1" lang="ja-JP" altLang="en-US" sz="1100" b="1" u="sng" dirty="0">
                          <a:solidFill>
                            <a:schemeClr val="accent2">
                              <a:lumMod val="75000"/>
                              <a:lumOff val="25000"/>
                            </a:schemeClr>
                          </a:solidFill>
                          <a:latin typeface="+mn-ea"/>
                          <a:ea typeface="+mn-ea"/>
                        </a:rPr>
                        <a:t>行政分野ごとに異なる個人識別番号を用いている</a:t>
                      </a:r>
                      <a:r>
                        <a:rPr kumimoji="1" lang="ja-JP" altLang="en-US" sz="1100" dirty="0">
                          <a:latin typeface="+mn-ea"/>
                          <a:ea typeface="+mn-ea"/>
                        </a:rPr>
                        <a:t>が、</a:t>
                      </a:r>
                      <a:r>
                        <a:rPr kumimoji="1" lang="en-US" altLang="ja-JP" sz="1100" dirty="0">
                          <a:latin typeface="+mn-ea"/>
                          <a:ea typeface="+mn-ea"/>
                        </a:rPr>
                        <a:t>2021</a:t>
                      </a:r>
                      <a:r>
                        <a:rPr kumimoji="1" lang="ja-JP" altLang="en-US" sz="1100" dirty="0">
                          <a:latin typeface="+mn-ea"/>
                          <a:ea typeface="+mn-ea"/>
                        </a:rPr>
                        <a:t>年</a:t>
                      </a:r>
                      <a:r>
                        <a:rPr kumimoji="1" lang="en-US" altLang="ja-JP" sz="1100" dirty="0">
                          <a:latin typeface="+mn-ea"/>
                          <a:ea typeface="+mn-ea"/>
                        </a:rPr>
                        <a:t>4</a:t>
                      </a:r>
                      <a:r>
                        <a:rPr kumimoji="1" lang="ja-JP" altLang="en-US" sz="1100" dirty="0">
                          <a:latin typeface="+mn-ea"/>
                          <a:ea typeface="+mn-ea"/>
                        </a:rPr>
                        <a:t>月に公布された登録現代化法に基づき一定の制約の元で</a:t>
                      </a:r>
                      <a:r>
                        <a:rPr kumimoji="1" lang="ja-JP" altLang="en-US" sz="1100" b="1" u="sng" dirty="0">
                          <a:solidFill>
                            <a:schemeClr val="accent2">
                              <a:lumMod val="75000"/>
                              <a:lumOff val="25000"/>
                            </a:schemeClr>
                          </a:solidFill>
                          <a:latin typeface="+mn-ea"/>
                          <a:ea typeface="+mn-ea"/>
                        </a:rPr>
                        <a:t>租税識別番号を行政分野横断で活用できる仕組みの整備</a:t>
                      </a:r>
                      <a:r>
                        <a:rPr kumimoji="1" lang="ja-JP" altLang="en-US" sz="1100" dirty="0">
                          <a:latin typeface="+mn-ea"/>
                          <a:ea typeface="+mn-ea"/>
                        </a:rPr>
                        <a:t>が進められている</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16946785"/>
                  </a:ext>
                </a:extLst>
              </a:tr>
              <a:tr h="399267">
                <a:tc vMerge="1">
                  <a:txBody>
                    <a:bodyPr/>
                    <a:lstStyle/>
                    <a:p>
                      <a:endParaRPr kumimoji="1" lang="ja-JP" altLang="en-US" dirty="0"/>
                    </a:p>
                  </a:txBody>
                  <a:tcPr>
                    <a:solidFill>
                      <a:schemeClr val="accent2">
                        <a:lumMod val="90000"/>
                        <a:lumOff val="10000"/>
                      </a:schemeClr>
                    </a:solidFill>
                  </a:tcPr>
                </a:tc>
                <a:tc>
                  <a:txBody>
                    <a:bodyPr/>
                    <a:lstStyle/>
                    <a:p>
                      <a:r>
                        <a:rPr kumimoji="1" lang="ja-JP" altLang="en-US" sz="1400" b="1" dirty="0">
                          <a:solidFill>
                            <a:schemeClr val="bg1"/>
                          </a:solidFill>
                          <a:latin typeface="+mn-ea"/>
                          <a:ea typeface="+mn-ea"/>
                        </a:rPr>
                        <a:t>イギリス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100" dirty="0">
                          <a:solidFill>
                            <a:srgbClr val="000000"/>
                          </a:solidFill>
                          <a:latin typeface="+mn-ea"/>
                          <a:ea typeface="+mn-ea"/>
                        </a:rPr>
                        <a:t>統一的な国民識別制度である</a:t>
                      </a:r>
                      <a:r>
                        <a:rPr lang="en-US" altLang="ja-JP" sz="1100" dirty="0">
                          <a:solidFill>
                            <a:srgbClr val="000000"/>
                          </a:solidFill>
                          <a:latin typeface="+mn-ea"/>
                          <a:ea typeface="+mn-ea"/>
                        </a:rPr>
                        <a:t>National ID Card</a:t>
                      </a:r>
                      <a:r>
                        <a:rPr lang="ja-JP" altLang="en-US" sz="1100" dirty="0">
                          <a:solidFill>
                            <a:srgbClr val="000000"/>
                          </a:solidFill>
                          <a:latin typeface="+mn-ea"/>
                          <a:ea typeface="+mn-ea"/>
                        </a:rPr>
                        <a:t>が過去存在した。また</a:t>
                      </a:r>
                      <a:r>
                        <a:rPr lang="en-US" altLang="ja-JP" sz="1100" dirty="0">
                          <a:solidFill>
                            <a:srgbClr val="000000"/>
                          </a:solidFill>
                          <a:latin typeface="+mn-ea"/>
                          <a:ea typeface="+mn-ea"/>
                        </a:rPr>
                        <a:t>Identity Card Act</a:t>
                      </a:r>
                      <a:r>
                        <a:rPr lang="ja-JP" altLang="en-US" sz="1100" dirty="0">
                          <a:solidFill>
                            <a:srgbClr val="000000"/>
                          </a:solidFill>
                          <a:latin typeface="+mn-ea"/>
                          <a:ea typeface="+mn-ea"/>
                        </a:rPr>
                        <a:t>が検討されたことがあるものの実現せず、</a:t>
                      </a:r>
                      <a:r>
                        <a:rPr lang="en-US" altLang="ja-JP" sz="1100" dirty="0">
                          <a:solidFill>
                            <a:srgbClr val="000000"/>
                          </a:solidFill>
                          <a:latin typeface="+mn-ea"/>
                          <a:ea typeface="+mn-ea"/>
                        </a:rPr>
                        <a:t>NINO</a:t>
                      </a:r>
                      <a:r>
                        <a:rPr lang="ja-JP" altLang="en-US" sz="1100" dirty="0" err="1">
                          <a:solidFill>
                            <a:srgbClr val="000000"/>
                          </a:solidFill>
                          <a:latin typeface="+mn-ea"/>
                          <a:ea typeface="+mn-ea"/>
                        </a:rPr>
                        <a:t>、</a:t>
                      </a:r>
                      <a:r>
                        <a:rPr lang="en-US" altLang="ja-JP" sz="1100" dirty="0">
                          <a:solidFill>
                            <a:srgbClr val="000000"/>
                          </a:solidFill>
                          <a:latin typeface="+mn-ea"/>
                          <a:ea typeface="+mn-ea"/>
                        </a:rPr>
                        <a:t>NHS</a:t>
                      </a:r>
                      <a:r>
                        <a:rPr lang="ja-JP" altLang="en-US" sz="1100" dirty="0">
                          <a:solidFill>
                            <a:srgbClr val="000000"/>
                          </a:solidFill>
                          <a:latin typeface="+mn-ea"/>
                          <a:ea typeface="+mn-ea"/>
                        </a:rPr>
                        <a:t> </a:t>
                      </a:r>
                      <a:r>
                        <a:rPr lang="en-US" altLang="ja-JP" sz="1100" dirty="0">
                          <a:solidFill>
                            <a:srgbClr val="000000"/>
                          </a:solidFill>
                          <a:latin typeface="+mn-ea"/>
                          <a:ea typeface="+mn-ea"/>
                        </a:rPr>
                        <a:t>Number</a:t>
                      </a:r>
                      <a:r>
                        <a:rPr lang="ja-JP" altLang="en-US" sz="1100" dirty="0">
                          <a:solidFill>
                            <a:srgbClr val="000000"/>
                          </a:solidFill>
                          <a:latin typeface="+mn-ea"/>
                          <a:ea typeface="+mn-ea"/>
                        </a:rPr>
                        <a:t>など</a:t>
                      </a:r>
                      <a:r>
                        <a:rPr lang="ja-JP" altLang="en-US" sz="1100" b="1" u="sng" dirty="0">
                          <a:solidFill>
                            <a:schemeClr val="accent2">
                              <a:lumMod val="75000"/>
                              <a:lumOff val="25000"/>
                            </a:schemeClr>
                          </a:solidFill>
                          <a:latin typeface="+mn-ea"/>
                          <a:ea typeface="+mn-ea"/>
                        </a:rPr>
                        <a:t>社会保障、医療といった目的別に異なる識別番号を使用</a:t>
                      </a:r>
                      <a:r>
                        <a:rPr lang="ja-JP" altLang="en-US" sz="1100" dirty="0">
                          <a:solidFill>
                            <a:srgbClr val="000000"/>
                          </a:solidFill>
                          <a:latin typeface="+mn-ea"/>
                          <a:ea typeface="+mn-ea"/>
                        </a:rPr>
                        <a:t>している</a:t>
                      </a:r>
                      <a:endParaRPr kumimoji="1" lang="ja-JP" altLang="en-US" sz="1100" b="0" i="0" u="none" strike="noStrike" kern="1200" cap="none" spc="0" normalizeH="0" baseline="0" noProof="0" dirty="0">
                        <a:ln>
                          <a:noFill/>
                        </a:ln>
                        <a:solidFill>
                          <a:srgbClr val="000000"/>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611983966"/>
                  </a:ext>
                </a:extLst>
              </a:tr>
              <a:tr h="556122">
                <a:tc rowSpan="2">
                  <a:txBody>
                    <a:bodyPr/>
                    <a:lstStyle/>
                    <a:p>
                      <a:r>
                        <a:rPr kumimoji="1" lang="ja-JP" altLang="en-US" sz="1400" b="1" dirty="0">
                          <a:solidFill>
                            <a:schemeClr val="bg1"/>
                          </a:solidFill>
                          <a:latin typeface="+mn-ea"/>
                          <a:ea typeface="+mn-ea"/>
                        </a:rPr>
                        <a:t>北米</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400" b="1" dirty="0">
                          <a:solidFill>
                            <a:schemeClr val="bg1"/>
                          </a:solidFill>
                          <a:latin typeface="+mn-ea"/>
                          <a:ea typeface="+mn-ea"/>
                        </a:rPr>
                        <a:t>米国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lvl="0" indent="-171450">
                        <a:buFont typeface="Arial" panose="020B0604020202020204" pitchFamily="34" charset="0"/>
                        <a:buChar char="•"/>
                      </a:pPr>
                      <a:r>
                        <a:rPr lang="ja-JP" altLang="en-US" sz="1100" dirty="0">
                          <a:solidFill>
                            <a:srgbClr val="000000"/>
                          </a:solidFill>
                          <a:latin typeface="+mn-ea"/>
                          <a:ea typeface="+mn-ea"/>
                        </a:rPr>
                        <a:t>従来から存在する</a:t>
                      </a:r>
                      <a:r>
                        <a:rPr lang="ja-JP" altLang="en-US" sz="1100" b="1" u="sng" dirty="0">
                          <a:solidFill>
                            <a:schemeClr val="accent2">
                              <a:lumMod val="75000"/>
                              <a:lumOff val="25000"/>
                            </a:schemeClr>
                          </a:solidFill>
                          <a:latin typeface="+mn-ea"/>
                          <a:ea typeface="+mn-ea"/>
                        </a:rPr>
                        <a:t>社会保障番号（</a:t>
                      </a:r>
                      <a:r>
                        <a:rPr lang="en-US" altLang="ja-JP" sz="1100" b="1" u="sng" dirty="0">
                          <a:solidFill>
                            <a:schemeClr val="accent2">
                              <a:lumMod val="75000"/>
                              <a:lumOff val="25000"/>
                            </a:schemeClr>
                          </a:solidFill>
                          <a:latin typeface="+mn-ea"/>
                          <a:ea typeface="+mn-ea"/>
                        </a:rPr>
                        <a:t>SSN</a:t>
                      </a:r>
                      <a:r>
                        <a:rPr lang="ja-JP" altLang="en-US" sz="1100" b="1" u="sng" dirty="0">
                          <a:solidFill>
                            <a:schemeClr val="accent2">
                              <a:lumMod val="75000"/>
                              <a:lumOff val="25000"/>
                            </a:schemeClr>
                          </a:solidFill>
                          <a:latin typeface="+mn-ea"/>
                          <a:ea typeface="+mn-ea"/>
                        </a:rPr>
                        <a:t>）が広範に個人認証に利用され、行政・民間サービスの双方で利用範囲が拡大</a:t>
                      </a:r>
                      <a:r>
                        <a:rPr lang="ja-JP" altLang="en-US" sz="1100" dirty="0">
                          <a:solidFill>
                            <a:srgbClr val="000000"/>
                          </a:solidFill>
                          <a:latin typeface="+mn-ea"/>
                          <a:ea typeface="+mn-ea"/>
                        </a:rPr>
                        <a:t>された</a:t>
                      </a:r>
                    </a:p>
                    <a:p>
                      <a:pPr marL="171450" lvl="0" indent="-171450">
                        <a:buFont typeface="Arial" panose="020B0604020202020204" pitchFamily="34" charset="0"/>
                        <a:buChar char="•"/>
                      </a:pPr>
                      <a:r>
                        <a:rPr lang="ja-JP" altLang="en-US" sz="1100" dirty="0">
                          <a:solidFill>
                            <a:srgbClr val="000000"/>
                          </a:solidFill>
                          <a:latin typeface="+mn-ea"/>
                          <a:ea typeface="+mn-ea"/>
                        </a:rPr>
                        <a:t>社会保障番号に代わる</a:t>
                      </a:r>
                      <a:r>
                        <a:rPr lang="ja-JP" altLang="en-US" sz="1100" b="1" u="sng" dirty="0">
                          <a:solidFill>
                            <a:schemeClr val="accent2">
                              <a:lumMod val="75000"/>
                              <a:lumOff val="25000"/>
                            </a:schemeClr>
                          </a:solidFill>
                          <a:latin typeface="+mn-ea"/>
                          <a:ea typeface="+mn-ea"/>
                        </a:rPr>
                        <a:t>統一的な</a:t>
                      </a:r>
                      <a:r>
                        <a:rPr lang="zh-TW" altLang="en-US" sz="1100" b="1" u="sng" dirty="0">
                          <a:solidFill>
                            <a:schemeClr val="accent2">
                              <a:lumMod val="75000"/>
                              <a:lumOff val="25000"/>
                            </a:schemeClr>
                          </a:solidFill>
                          <a:latin typeface="+mn-ea"/>
                          <a:ea typeface="+mn-ea"/>
                        </a:rPr>
                        <a:t>共通識別番号</a:t>
                      </a:r>
                      <a:r>
                        <a:rPr lang="ja-JP" altLang="en-US" sz="1100" b="1" u="sng" dirty="0">
                          <a:solidFill>
                            <a:schemeClr val="accent2">
                              <a:lumMod val="75000"/>
                              <a:lumOff val="25000"/>
                            </a:schemeClr>
                          </a:solidFill>
                          <a:latin typeface="+mn-ea"/>
                          <a:ea typeface="+mn-ea"/>
                        </a:rPr>
                        <a:t>を模索しているものの、未だ実現してはいない</a:t>
                      </a:r>
                      <a:endPar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38269201"/>
                  </a:ext>
                </a:extLst>
              </a:tr>
              <a:tr h="712977">
                <a:tc vMerge="1">
                  <a:txBody>
                    <a:bodyPr/>
                    <a:lstStyle/>
                    <a:p>
                      <a:endParaRPr kumimoji="1" lang="ja-JP" altLang="en-US" dirty="0"/>
                    </a:p>
                  </a:txBody>
                  <a:tcPr>
                    <a:solidFill>
                      <a:schemeClr val="accent2">
                        <a:lumMod val="90000"/>
                        <a:lumOff val="10000"/>
                      </a:schemeClr>
                    </a:solidFill>
                  </a:tcPr>
                </a:tc>
                <a:tc>
                  <a:txBody>
                    <a:bodyPr/>
                    <a:lstStyle/>
                    <a:p>
                      <a:r>
                        <a:rPr kumimoji="1" lang="ja-JP" altLang="en-US" sz="1400" b="1" dirty="0">
                          <a:solidFill>
                            <a:schemeClr val="bg1"/>
                          </a:solidFill>
                          <a:latin typeface="+mn-ea"/>
                          <a:ea typeface="+mn-ea"/>
                        </a:rPr>
                        <a:t>カナダ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lvl="0" indent="-171450">
                        <a:buFont typeface="Arial" panose="020B0604020202020204" pitchFamily="34" charset="0"/>
                        <a:buChar char="•"/>
                      </a:pPr>
                      <a:r>
                        <a:rPr lang="ja-JP" altLang="en-US" sz="1100" dirty="0">
                          <a:solidFill>
                            <a:srgbClr val="000000"/>
                          </a:solidFill>
                          <a:latin typeface="+mn-ea"/>
                          <a:ea typeface="+mn-ea"/>
                        </a:rPr>
                        <a:t>社会保険番号が国民識別番号として活用されているが、その使用用途は制限されており、身元証明は運転免許証やパスポート等の証明書が使用されている</a:t>
                      </a:r>
                    </a:p>
                    <a:p>
                      <a:pPr marL="171450" lvl="0" indent="-171450">
                        <a:buFont typeface="Arial" panose="020B0604020202020204" pitchFamily="34" charset="0"/>
                        <a:buChar char="•"/>
                      </a:pPr>
                      <a:r>
                        <a:rPr lang="ja-JP" altLang="en-US" sz="1100" b="1" u="sng" dirty="0">
                          <a:solidFill>
                            <a:schemeClr val="accent2">
                              <a:lumMod val="75000"/>
                              <a:lumOff val="25000"/>
                            </a:schemeClr>
                          </a:solidFill>
                          <a:latin typeface="+mn-ea"/>
                          <a:ea typeface="+mn-ea"/>
                        </a:rPr>
                        <a:t>統一的な国民</a:t>
                      </a:r>
                      <a:r>
                        <a:rPr lang="en-US" altLang="ja-JP" sz="1100" b="1" u="sng" dirty="0">
                          <a:solidFill>
                            <a:schemeClr val="accent2">
                              <a:lumMod val="75000"/>
                              <a:lumOff val="25000"/>
                            </a:schemeClr>
                          </a:solidFill>
                          <a:latin typeface="+mn-ea"/>
                          <a:ea typeface="+mn-ea"/>
                        </a:rPr>
                        <a:t>ID</a:t>
                      </a:r>
                      <a:r>
                        <a:rPr lang="ja-JP" altLang="en-US" sz="1100" b="1" u="sng" dirty="0">
                          <a:solidFill>
                            <a:schemeClr val="accent2">
                              <a:lumMod val="75000"/>
                              <a:lumOff val="25000"/>
                            </a:schemeClr>
                          </a:solidFill>
                          <a:latin typeface="+mn-ea"/>
                          <a:ea typeface="+mn-ea"/>
                        </a:rPr>
                        <a:t>カードを発行する制度は一時期検討されたものの、プライバシーの侵害等懸念が表明され実現していない</a:t>
                      </a:r>
                      <a:endParaRPr kumimoji="1" lang="ja-JP" altLang="en-US" sz="1100" b="1" i="0" u="sng" strike="noStrike" kern="1200" cap="none" spc="0" normalizeH="0" baseline="0" noProof="0" dirty="0">
                        <a:ln>
                          <a:noFill/>
                        </a:ln>
                        <a:solidFill>
                          <a:schemeClr val="accent2">
                            <a:lumMod val="75000"/>
                            <a:lumOff val="25000"/>
                          </a:schemeClr>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06444179"/>
                  </a:ext>
                </a:extLst>
              </a:tr>
              <a:tr h="556122">
                <a:tc rowSpan="2">
                  <a:txBody>
                    <a:bodyPr/>
                    <a:lstStyle/>
                    <a:p>
                      <a:r>
                        <a:rPr kumimoji="1" lang="ja-JP" altLang="en-US" sz="1400" b="1" dirty="0">
                          <a:solidFill>
                            <a:schemeClr val="bg1"/>
                          </a:solidFill>
                          <a:latin typeface="+mn-ea"/>
                          <a:ea typeface="+mn-ea"/>
                        </a:rPr>
                        <a:t>オセアニア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400" b="1" dirty="0">
                          <a:solidFill>
                            <a:schemeClr val="bg1"/>
                          </a:solidFill>
                          <a:latin typeface="+mn-ea"/>
                          <a:ea typeface="+mn-ea"/>
                        </a:rPr>
                        <a:t>オーストラリア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lvl="0" indent="-171450">
                        <a:buFont typeface="Arial" panose="020B0604020202020204" pitchFamily="34" charset="0"/>
                        <a:buChar char="•"/>
                      </a:pPr>
                      <a:r>
                        <a:rPr lang="ja-JP" altLang="en-US" sz="1100" dirty="0">
                          <a:solidFill>
                            <a:srgbClr val="000000"/>
                          </a:solidFill>
                          <a:latin typeface="+mn-ea"/>
                          <a:ea typeface="+mn-ea"/>
                        </a:rPr>
                        <a:t>米国の社会保障制度や日本のマイナンバーカード、シンガポールの国民番号に該当するような国民共通番号制度は現状存在しないため、</a:t>
                      </a:r>
                      <a:r>
                        <a:rPr lang="en-US" altLang="ja-JP" sz="1100" dirty="0">
                          <a:solidFill>
                            <a:srgbClr val="000000"/>
                          </a:solidFill>
                          <a:latin typeface="+mn-ea"/>
                          <a:ea typeface="+mn-ea"/>
                        </a:rPr>
                        <a:t>Health Care identifier</a:t>
                      </a:r>
                      <a:r>
                        <a:rPr lang="ja-JP" altLang="en-US" sz="1100" dirty="0">
                          <a:solidFill>
                            <a:srgbClr val="000000"/>
                          </a:solidFill>
                          <a:latin typeface="+mn-ea"/>
                          <a:ea typeface="+mn-ea"/>
                        </a:rPr>
                        <a:t>や</a:t>
                      </a:r>
                      <a:r>
                        <a:rPr lang="en-US" altLang="ja-JP" sz="1100" dirty="0">
                          <a:solidFill>
                            <a:srgbClr val="000000"/>
                          </a:solidFill>
                          <a:latin typeface="+mn-ea"/>
                          <a:ea typeface="+mn-ea"/>
                        </a:rPr>
                        <a:t>Tax File Number</a:t>
                      </a:r>
                      <a:r>
                        <a:rPr lang="ja-JP" altLang="en-US" sz="1100" dirty="0">
                          <a:solidFill>
                            <a:srgbClr val="000000"/>
                          </a:solidFill>
                          <a:latin typeface="+mn-ea"/>
                          <a:ea typeface="+mn-ea"/>
                        </a:rPr>
                        <a:t>など</a:t>
                      </a:r>
                      <a:r>
                        <a:rPr lang="ja-JP" altLang="en-US" sz="1100" b="1" u="sng" dirty="0">
                          <a:solidFill>
                            <a:schemeClr val="accent2">
                              <a:lumMod val="75000"/>
                              <a:lumOff val="25000"/>
                            </a:schemeClr>
                          </a:solidFill>
                          <a:latin typeface="+mn-ea"/>
                          <a:ea typeface="+mn-ea"/>
                        </a:rPr>
                        <a:t>用途に応じて複数の番号を使い分けている</a:t>
                      </a:r>
                    </a:p>
                    <a:p>
                      <a:pPr marL="171450" lvl="0" indent="-171450">
                        <a:buFont typeface="Arial" panose="020B0604020202020204" pitchFamily="34" charset="0"/>
                        <a:buChar char="•"/>
                      </a:pPr>
                      <a:r>
                        <a:rPr lang="ja-JP" altLang="en-US" sz="1100" dirty="0">
                          <a:solidFill>
                            <a:srgbClr val="000000"/>
                          </a:solidFill>
                          <a:latin typeface="+mn-ea"/>
                          <a:ea typeface="+mn-ea"/>
                        </a:rPr>
                        <a:t>過去に</a:t>
                      </a:r>
                      <a:r>
                        <a:rPr lang="ja-JP" altLang="en-US" sz="1100" b="1" u="sng" dirty="0">
                          <a:solidFill>
                            <a:schemeClr val="accent2">
                              <a:lumMod val="75000"/>
                              <a:lumOff val="25000"/>
                            </a:schemeClr>
                          </a:solidFill>
                          <a:latin typeface="+mn-ea"/>
                          <a:ea typeface="+mn-ea"/>
                        </a:rPr>
                        <a:t>国民</a:t>
                      </a:r>
                      <a:r>
                        <a:rPr lang="en-US" altLang="ja-JP" sz="1100" b="1" u="sng" dirty="0">
                          <a:solidFill>
                            <a:schemeClr val="accent2">
                              <a:lumMod val="75000"/>
                              <a:lumOff val="25000"/>
                            </a:schemeClr>
                          </a:solidFill>
                          <a:latin typeface="+mn-ea"/>
                          <a:ea typeface="+mn-ea"/>
                        </a:rPr>
                        <a:t>ID</a:t>
                      </a:r>
                      <a:r>
                        <a:rPr lang="ja-JP" altLang="en-US" sz="1100" b="1" u="sng" dirty="0">
                          <a:solidFill>
                            <a:schemeClr val="accent2">
                              <a:lumMod val="75000"/>
                              <a:lumOff val="25000"/>
                            </a:schemeClr>
                          </a:solidFill>
                          <a:latin typeface="+mn-ea"/>
                          <a:ea typeface="+mn-ea"/>
                        </a:rPr>
                        <a:t>カードの実現を目指した提案があったが、いずれも批判を受けて失敗</a:t>
                      </a:r>
                      <a:r>
                        <a:rPr lang="ja-JP" altLang="en-US" sz="1100" dirty="0">
                          <a:solidFill>
                            <a:srgbClr val="000000"/>
                          </a:solidFill>
                          <a:latin typeface="+mn-ea"/>
                          <a:ea typeface="+mn-ea"/>
                        </a:rPr>
                        <a:t>している</a:t>
                      </a:r>
                      <a:endParaRPr kumimoji="1" lang="ja-JP" altLang="en-US" sz="1100" b="0" i="0" u="none" strike="noStrike" kern="1200" cap="none" spc="0" normalizeH="0" baseline="0" noProof="0" dirty="0">
                        <a:ln>
                          <a:noFill/>
                        </a:ln>
                        <a:solidFill>
                          <a:srgbClr val="000000"/>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36918362"/>
                  </a:ext>
                </a:extLst>
              </a:tr>
              <a:tr h="712977">
                <a:tc vMerge="1">
                  <a:txBody>
                    <a:bodyPr/>
                    <a:lstStyle/>
                    <a:p>
                      <a:endParaRPr kumimoji="1" lang="ja-JP" altLang="en-US" dirty="0"/>
                    </a:p>
                  </a:txBody>
                  <a:tcPr>
                    <a:solidFill>
                      <a:schemeClr val="accent2">
                        <a:lumMod val="90000"/>
                        <a:lumOff val="10000"/>
                      </a:schemeClr>
                    </a:solidFill>
                  </a:tcPr>
                </a:tc>
                <a:tc>
                  <a:txBody>
                    <a:bodyPr/>
                    <a:lstStyle/>
                    <a:p>
                      <a:r>
                        <a:rPr kumimoji="1" lang="ja-JP" altLang="en-US" sz="1400" b="1" dirty="0">
                          <a:solidFill>
                            <a:schemeClr val="bg1"/>
                          </a:solidFill>
                          <a:latin typeface="+mn-ea"/>
                          <a:ea typeface="+mn-ea"/>
                        </a:rPr>
                        <a:t>ニュージーランド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lvl="0" indent="-171450">
                        <a:buFont typeface="Arial" panose="020B0604020202020204" pitchFamily="34" charset="0"/>
                        <a:buChar char="•"/>
                      </a:pPr>
                      <a:r>
                        <a:rPr lang="ja-JP" altLang="en-US" sz="1100" dirty="0">
                          <a:solidFill>
                            <a:srgbClr val="000000"/>
                          </a:solidFill>
                          <a:latin typeface="+mn-ea"/>
                          <a:ea typeface="+mn-ea"/>
                        </a:rPr>
                        <a:t>一般的な運転免許証、パスポート等のほか、アルコールの販売・購入において年齢を証明する</a:t>
                      </a:r>
                      <a:r>
                        <a:rPr lang="en-US" altLang="ja-JP" sz="1100" dirty="0">
                          <a:solidFill>
                            <a:srgbClr val="000000"/>
                          </a:solidFill>
                          <a:latin typeface="+mn-ea"/>
                          <a:ea typeface="+mn-ea"/>
                        </a:rPr>
                        <a:t>Kiwi</a:t>
                      </a:r>
                      <a:r>
                        <a:rPr lang="ja-JP" altLang="en-US" sz="1100" dirty="0">
                          <a:solidFill>
                            <a:srgbClr val="000000"/>
                          </a:solidFill>
                          <a:latin typeface="+mn-ea"/>
                          <a:ea typeface="+mn-ea"/>
                        </a:rPr>
                        <a:t>アクセスカードなどが識別手段として用いられる</a:t>
                      </a:r>
                    </a:p>
                    <a:p>
                      <a:pPr marL="171450" lvl="0" indent="-171450">
                        <a:buFont typeface="Arial" panose="020B0604020202020204" pitchFamily="34" charset="0"/>
                        <a:buChar char="•"/>
                      </a:pPr>
                      <a:r>
                        <a:rPr lang="ja-JP" altLang="en-US" sz="1100" dirty="0">
                          <a:solidFill>
                            <a:srgbClr val="000000"/>
                          </a:solidFill>
                          <a:latin typeface="+mn-ea"/>
                          <a:ea typeface="+mn-ea"/>
                        </a:rPr>
                        <a:t>識別番号としては</a:t>
                      </a:r>
                      <a:r>
                        <a:rPr lang="en-US" altLang="ja-JP" sz="1100" dirty="0">
                          <a:solidFill>
                            <a:srgbClr val="000000"/>
                          </a:solidFill>
                          <a:latin typeface="+mn-ea"/>
                          <a:ea typeface="+mn-ea"/>
                        </a:rPr>
                        <a:t>IRD</a:t>
                      </a:r>
                      <a:r>
                        <a:rPr lang="ja-JP" altLang="en-US" sz="1100" dirty="0">
                          <a:solidFill>
                            <a:srgbClr val="000000"/>
                          </a:solidFill>
                          <a:latin typeface="+mn-ea"/>
                          <a:ea typeface="+mn-ea"/>
                        </a:rPr>
                        <a:t>番号、</a:t>
                      </a:r>
                      <a:r>
                        <a:rPr lang="en-US" altLang="ja-JP" sz="1100" dirty="0">
                          <a:solidFill>
                            <a:srgbClr val="000000"/>
                          </a:solidFill>
                          <a:latin typeface="+mn-ea"/>
                          <a:ea typeface="+mn-ea"/>
                        </a:rPr>
                        <a:t>NHI</a:t>
                      </a:r>
                      <a:r>
                        <a:rPr lang="ja-JP" altLang="en-US" sz="1100" dirty="0">
                          <a:solidFill>
                            <a:srgbClr val="000000"/>
                          </a:solidFill>
                          <a:latin typeface="+mn-ea"/>
                          <a:ea typeface="+mn-ea"/>
                        </a:rPr>
                        <a:t>番号、</a:t>
                      </a:r>
                      <a:r>
                        <a:rPr lang="en-US" altLang="ja-JP" sz="1100" dirty="0">
                          <a:solidFill>
                            <a:srgbClr val="000000"/>
                          </a:solidFill>
                          <a:latin typeface="+mn-ea"/>
                          <a:ea typeface="+mn-ea"/>
                        </a:rPr>
                        <a:t>NSN</a:t>
                      </a:r>
                      <a:r>
                        <a:rPr lang="ja-JP" altLang="en-US" sz="1100" dirty="0">
                          <a:solidFill>
                            <a:srgbClr val="000000"/>
                          </a:solidFill>
                          <a:latin typeface="+mn-ea"/>
                          <a:ea typeface="+mn-ea"/>
                        </a:rPr>
                        <a:t>など複数存在しており、それぞれ</a:t>
                      </a:r>
                      <a:r>
                        <a:rPr lang="ja-JP" altLang="en-US" sz="1100" b="1" u="sng" dirty="0">
                          <a:solidFill>
                            <a:schemeClr val="accent2">
                              <a:lumMod val="75000"/>
                              <a:lumOff val="25000"/>
                            </a:schemeClr>
                          </a:solidFill>
                          <a:latin typeface="+mn-ea"/>
                          <a:ea typeface="+mn-ea"/>
                        </a:rPr>
                        <a:t>税務、医療、教育といった目的別に使用</a:t>
                      </a:r>
                      <a:r>
                        <a:rPr lang="ja-JP" altLang="en-US" sz="1100" dirty="0" smtClean="0">
                          <a:solidFill>
                            <a:srgbClr val="000000"/>
                          </a:solidFill>
                          <a:latin typeface="+mn-ea"/>
                          <a:ea typeface="+mn-ea"/>
                        </a:rPr>
                        <a:t>されている。統一的な識別子の付与はプライバシー法によって制限されている</a:t>
                      </a:r>
                      <a:endParaRPr kumimoji="1" lang="ja-JP" altLang="en-US" sz="1100" b="0" i="0" u="none" strike="noStrike" kern="1200" cap="none" spc="0" normalizeH="0" baseline="0" noProof="0" dirty="0">
                        <a:ln>
                          <a:noFill/>
                        </a:ln>
                        <a:solidFill>
                          <a:srgbClr val="000000"/>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911444332"/>
                  </a:ext>
                </a:extLst>
              </a:tr>
              <a:tr h="712977">
                <a:tc rowSpan="2">
                  <a:txBody>
                    <a:bodyPr/>
                    <a:lstStyle/>
                    <a:p>
                      <a:r>
                        <a:rPr kumimoji="1" lang="ja-JP" altLang="en-US" sz="1400" b="1" dirty="0">
                          <a:solidFill>
                            <a:schemeClr val="bg1"/>
                          </a:solidFill>
                          <a:latin typeface="+mn-ea"/>
                          <a:ea typeface="+mn-ea"/>
                        </a:rPr>
                        <a:t>アジア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400" b="1" dirty="0">
                          <a:solidFill>
                            <a:schemeClr val="bg1"/>
                          </a:solidFill>
                          <a:latin typeface="+mn-ea"/>
                          <a:ea typeface="+mn-ea"/>
                        </a:rPr>
                        <a:t>シンガポール</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lvl="0" indent="-171450">
                        <a:buFont typeface="Arial" panose="020B0604020202020204" pitchFamily="34" charset="0"/>
                        <a:buChar char="•"/>
                      </a:pPr>
                      <a:r>
                        <a:rPr lang="ja-JP" altLang="en-US" sz="1100" dirty="0">
                          <a:solidFill>
                            <a:srgbClr val="000000"/>
                          </a:solidFill>
                          <a:latin typeface="+mn-ea"/>
                          <a:ea typeface="+mn-ea"/>
                        </a:rPr>
                        <a:t>英国統治下の</a:t>
                      </a:r>
                      <a:r>
                        <a:rPr lang="en-US" altLang="ja-JP" sz="1100" dirty="0">
                          <a:solidFill>
                            <a:srgbClr val="000000"/>
                          </a:solidFill>
                          <a:latin typeface="+mn-ea"/>
                          <a:ea typeface="+mn-ea"/>
                        </a:rPr>
                        <a:t>1948</a:t>
                      </a:r>
                      <a:r>
                        <a:rPr lang="ja-JP" altLang="en-US" sz="1100" dirty="0">
                          <a:solidFill>
                            <a:srgbClr val="000000"/>
                          </a:solidFill>
                          <a:latin typeface="+mn-ea"/>
                          <a:ea typeface="+mn-ea"/>
                        </a:rPr>
                        <a:t>年に制定された国民登録制度を契機として登録・管理が始まり、</a:t>
                      </a:r>
                      <a:r>
                        <a:rPr lang="en-US" altLang="ja-JP" sz="1100" b="1" u="sng" dirty="0">
                          <a:solidFill>
                            <a:schemeClr val="accent2">
                              <a:lumMod val="75000"/>
                              <a:lumOff val="25000"/>
                            </a:schemeClr>
                          </a:solidFill>
                          <a:latin typeface="+mn-ea"/>
                          <a:ea typeface="+mn-ea"/>
                        </a:rPr>
                        <a:t>1965</a:t>
                      </a:r>
                      <a:r>
                        <a:rPr lang="ja-JP" altLang="en-US" sz="1100" b="1" u="sng" dirty="0">
                          <a:solidFill>
                            <a:schemeClr val="accent2">
                              <a:lumMod val="75000"/>
                              <a:lumOff val="25000"/>
                            </a:schemeClr>
                          </a:solidFill>
                          <a:latin typeface="+mn-ea"/>
                          <a:ea typeface="+mn-ea"/>
                        </a:rPr>
                        <a:t>年の国家登録法成立以降、一意の識別番号が国民に対し付番</a:t>
                      </a:r>
                      <a:r>
                        <a:rPr lang="ja-JP" altLang="en-US" sz="1100" dirty="0">
                          <a:solidFill>
                            <a:srgbClr val="000000"/>
                          </a:solidFill>
                          <a:latin typeface="+mn-ea"/>
                          <a:ea typeface="+mn-ea"/>
                        </a:rPr>
                        <a:t>されている</a:t>
                      </a:r>
                    </a:p>
                    <a:p>
                      <a:pPr marL="171450" lvl="0" indent="-171450">
                        <a:buFont typeface="Arial" panose="020B0604020202020204" pitchFamily="34" charset="0"/>
                        <a:buChar char="•"/>
                      </a:pPr>
                      <a:r>
                        <a:rPr lang="en-US" altLang="ja-JP" sz="1100" dirty="0">
                          <a:solidFill>
                            <a:srgbClr val="000000"/>
                          </a:solidFill>
                          <a:latin typeface="+mn-ea"/>
                          <a:ea typeface="+mn-ea"/>
                        </a:rPr>
                        <a:t>1966</a:t>
                      </a:r>
                      <a:r>
                        <a:rPr lang="ja-JP" altLang="en-US" sz="1100" dirty="0">
                          <a:solidFill>
                            <a:srgbClr val="000000"/>
                          </a:solidFill>
                          <a:latin typeface="+mn-ea"/>
                          <a:ea typeface="+mn-ea"/>
                        </a:rPr>
                        <a:t>年以降国家登録システムに基づく</a:t>
                      </a:r>
                      <a:r>
                        <a:rPr lang="en-US" altLang="ja-JP" sz="1100" dirty="0">
                          <a:solidFill>
                            <a:srgbClr val="000000"/>
                          </a:solidFill>
                          <a:latin typeface="+mn-ea"/>
                          <a:ea typeface="+mn-ea"/>
                        </a:rPr>
                        <a:t>ID</a:t>
                      </a:r>
                      <a:r>
                        <a:rPr lang="ja-JP" altLang="en-US" sz="1100" dirty="0">
                          <a:solidFill>
                            <a:srgbClr val="000000"/>
                          </a:solidFill>
                          <a:latin typeface="+mn-ea"/>
                          <a:ea typeface="+mn-ea"/>
                        </a:rPr>
                        <a:t>カード（</a:t>
                      </a:r>
                      <a:r>
                        <a:rPr lang="en-US" altLang="ja-JP" sz="1100" dirty="0">
                          <a:solidFill>
                            <a:srgbClr val="000000"/>
                          </a:solidFill>
                          <a:latin typeface="+mn-ea"/>
                          <a:ea typeface="+mn-ea"/>
                        </a:rPr>
                        <a:t>NRIC</a:t>
                      </a:r>
                      <a:r>
                        <a:rPr lang="ja-JP" altLang="en-US" sz="1100" dirty="0">
                          <a:solidFill>
                            <a:srgbClr val="000000"/>
                          </a:solidFill>
                          <a:latin typeface="+mn-ea"/>
                          <a:ea typeface="+mn-ea"/>
                        </a:rPr>
                        <a:t>）の発行が始まり、</a:t>
                      </a:r>
                      <a:r>
                        <a:rPr lang="en-US" altLang="ja-JP" sz="1100" dirty="0">
                          <a:solidFill>
                            <a:srgbClr val="000000"/>
                          </a:solidFill>
                          <a:latin typeface="+mn-ea"/>
                          <a:ea typeface="+mn-ea"/>
                        </a:rPr>
                        <a:t>1991</a:t>
                      </a:r>
                      <a:r>
                        <a:rPr lang="ja-JP" altLang="en-US" sz="1100" dirty="0">
                          <a:solidFill>
                            <a:srgbClr val="000000"/>
                          </a:solidFill>
                          <a:latin typeface="+mn-ea"/>
                          <a:ea typeface="+mn-ea"/>
                        </a:rPr>
                        <a:t>年には現在のクレジットカードサイズの</a:t>
                      </a:r>
                      <a:r>
                        <a:rPr lang="en-US" altLang="ja-JP" sz="1100" dirty="0">
                          <a:solidFill>
                            <a:srgbClr val="000000"/>
                          </a:solidFill>
                          <a:latin typeface="+mn-ea"/>
                          <a:ea typeface="+mn-ea"/>
                        </a:rPr>
                        <a:t>ID</a:t>
                      </a:r>
                      <a:r>
                        <a:rPr lang="ja-JP" altLang="en-US" sz="1100" dirty="0">
                          <a:solidFill>
                            <a:srgbClr val="000000"/>
                          </a:solidFill>
                          <a:latin typeface="+mn-ea"/>
                          <a:ea typeface="+mn-ea"/>
                        </a:rPr>
                        <a:t>カードに更新され、国民の共通識別手段として継続して用いられている</a:t>
                      </a:r>
                      <a:endParaRPr kumimoji="1" lang="ja-JP" altLang="en-US" sz="1100" b="0" i="0" u="none" strike="noStrike" kern="1200" cap="none" spc="0" normalizeH="0" baseline="0" noProof="0" dirty="0">
                        <a:ln>
                          <a:noFill/>
                        </a:ln>
                        <a:solidFill>
                          <a:srgbClr val="000000"/>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56963131"/>
                  </a:ext>
                </a:extLst>
              </a:tr>
              <a:tr h="399267">
                <a:tc vMerge="1">
                  <a:txBody>
                    <a:bodyPr/>
                    <a:lstStyle/>
                    <a:p>
                      <a:endParaRPr kumimoji="1" lang="ja-JP" altLang="en-US" dirty="0"/>
                    </a:p>
                  </a:txBody>
                  <a:tcPr>
                    <a:solidFill>
                      <a:schemeClr val="accent2">
                        <a:lumMod val="90000"/>
                        <a:lumOff val="10000"/>
                      </a:schemeClr>
                    </a:solidFill>
                  </a:tcPr>
                </a:tc>
                <a:tc>
                  <a:txBody>
                    <a:bodyPr/>
                    <a:lstStyle/>
                    <a:p>
                      <a:r>
                        <a:rPr kumimoji="1" lang="ja-JP" altLang="en-US" sz="1400" b="1" dirty="0">
                          <a:solidFill>
                            <a:schemeClr val="bg1"/>
                          </a:solidFill>
                          <a:latin typeface="+mn-ea"/>
                          <a:ea typeface="+mn-ea"/>
                        </a:rPr>
                        <a:t>インド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100" dirty="0">
                          <a:solidFill>
                            <a:srgbClr val="000000"/>
                          </a:solidFill>
                          <a:latin typeface="+mn-ea"/>
                          <a:ea typeface="+mn-ea"/>
                        </a:rPr>
                        <a:t>2010</a:t>
                      </a:r>
                      <a:r>
                        <a:rPr lang="ja-JP" altLang="en-US" sz="1100" dirty="0">
                          <a:solidFill>
                            <a:srgbClr val="000000"/>
                          </a:solidFill>
                          <a:latin typeface="+mn-ea"/>
                          <a:ea typeface="+mn-ea"/>
                        </a:rPr>
                        <a:t>年から顔写真、指紋、虹彩及び氏名住所などの登録と</a:t>
                      </a:r>
                      <a:r>
                        <a:rPr lang="en-US" altLang="ja-JP" sz="1100" b="1" u="sng" dirty="0">
                          <a:solidFill>
                            <a:schemeClr val="accent2">
                              <a:lumMod val="75000"/>
                              <a:lumOff val="25000"/>
                            </a:schemeClr>
                          </a:solidFill>
                          <a:latin typeface="+mn-ea"/>
                          <a:ea typeface="+mn-ea"/>
                        </a:rPr>
                        <a:t>12</a:t>
                      </a:r>
                      <a:r>
                        <a:rPr lang="ja-JP" altLang="en-US" sz="1100" b="1" u="sng" dirty="0">
                          <a:solidFill>
                            <a:schemeClr val="accent2">
                              <a:lumMod val="75000"/>
                              <a:lumOff val="25000"/>
                            </a:schemeClr>
                          </a:solidFill>
                          <a:latin typeface="+mn-ea"/>
                          <a:ea typeface="+mn-ea"/>
                        </a:rPr>
                        <a:t>桁の</a:t>
                      </a:r>
                      <a:r>
                        <a:rPr lang="en-US" altLang="ja-JP" sz="1100" b="1" u="sng" dirty="0">
                          <a:solidFill>
                            <a:schemeClr val="accent2">
                              <a:lumMod val="75000"/>
                              <a:lumOff val="25000"/>
                            </a:schemeClr>
                          </a:solidFill>
                          <a:latin typeface="+mn-ea"/>
                          <a:ea typeface="+mn-ea"/>
                        </a:rPr>
                        <a:t>ID</a:t>
                      </a:r>
                      <a:r>
                        <a:rPr lang="ja-JP" altLang="en-US" sz="1100" b="1" u="sng" dirty="0">
                          <a:solidFill>
                            <a:schemeClr val="accent2">
                              <a:lumMod val="75000"/>
                              <a:lumOff val="25000"/>
                            </a:schemeClr>
                          </a:solidFill>
                          <a:latin typeface="+mn-ea"/>
                          <a:ea typeface="+mn-ea"/>
                        </a:rPr>
                        <a:t>番号（</a:t>
                      </a:r>
                      <a:r>
                        <a:rPr lang="en-US" altLang="ja-JP" sz="1100" b="1" u="sng" dirty="0" err="1">
                          <a:solidFill>
                            <a:schemeClr val="accent2">
                              <a:lumMod val="75000"/>
                              <a:lumOff val="25000"/>
                            </a:schemeClr>
                          </a:solidFill>
                          <a:latin typeface="+mn-ea"/>
                          <a:ea typeface="+mn-ea"/>
                        </a:rPr>
                        <a:t>Aadhaar</a:t>
                      </a:r>
                      <a:r>
                        <a:rPr lang="ja-JP" altLang="en-US" sz="1100" b="1" u="sng" dirty="0">
                          <a:solidFill>
                            <a:schemeClr val="accent2">
                              <a:lumMod val="75000"/>
                              <a:lumOff val="25000"/>
                            </a:schemeClr>
                          </a:solidFill>
                          <a:latin typeface="+mn-ea"/>
                          <a:ea typeface="+mn-ea"/>
                        </a:rPr>
                        <a:t>番号）を付与</a:t>
                      </a:r>
                      <a:r>
                        <a:rPr lang="ja-JP" altLang="en-US" sz="1100" dirty="0">
                          <a:solidFill>
                            <a:srgbClr val="000000"/>
                          </a:solidFill>
                          <a:latin typeface="+mn-ea"/>
                          <a:ea typeface="+mn-ea"/>
                        </a:rPr>
                        <a:t>し、国民</a:t>
                      </a:r>
                      <a:r>
                        <a:rPr lang="en-US" altLang="ja-JP" sz="1100" dirty="0">
                          <a:solidFill>
                            <a:srgbClr val="000000"/>
                          </a:solidFill>
                          <a:latin typeface="+mn-ea"/>
                          <a:ea typeface="+mn-ea"/>
                        </a:rPr>
                        <a:t>ID</a:t>
                      </a:r>
                      <a:r>
                        <a:rPr lang="ja-JP" altLang="en-US" sz="1100" dirty="0">
                          <a:solidFill>
                            <a:srgbClr val="000000"/>
                          </a:solidFill>
                          <a:latin typeface="+mn-ea"/>
                          <a:ea typeface="+mn-ea"/>
                        </a:rPr>
                        <a:t>基盤である</a:t>
                      </a:r>
                      <a:r>
                        <a:rPr lang="en-US" altLang="ja-JP" sz="1100" dirty="0" err="1">
                          <a:solidFill>
                            <a:srgbClr val="000000"/>
                          </a:solidFill>
                          <a:latin typeface="+mn-ea"/>
                          <a:ea typeface="+mn-ea"/>
                        </a:rPr>
                        <a:t>Aadhaar</a:t>
                      </a:r>
                      <a:r>
                        <a:rPr lang="ja-JP" altLang="en-US" sz="1100" dirty="0">
                          <a:solidFill>
                            <a:srgbClr val="000000"/>
                          </a:solidFill>
                          <a:latin typeface="+mn-ea"/>
                          <a:ea typeface="+mn-ea"/>
                        </a:rPr>
                        <a:t>を構築している </a:t>
                      </a:r>
                      <a:endParaRPr kumimoji="1" lang="ja-JP" altLang="en-US" sz="1100" b="0" i="0" u="none" strike="noStrike" kern="1200" cap="none" spc="0" normalizeH="0" baseline="0" noProof="0" dirty="0">
                        <a:ln>
                          <a:noFill/>
                        </a:ln>
                        <a:solidFill>
                          <a:srgbClr val="000000"/>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8792553"/>
                  </a:ext>
                </a:extLst>
              </a:tr>
            </a:tbl>
          </a:graphicData>
        </a:graphic>
      </p:graphicFrame>
      <p:sp>
        <p:nvSpPr>
          <p:cNvPr id="8" name="正方形/長方形 7"/>
          <p:cNvSpPr/>
          <p:nvPr/>
        </p:nvSpPr>
        <p:spPr>
          <a:xfrm>
            <a:off x="8495459" y="104227"/>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zh-TW" altLang="en-US" sz="1400" b="1" dirty="0">
                <a:solidFill>
                  <a:schemeClr val="tx1"/>
                </a:solidFill>
              </a:rPr>
              <a:t>共通識別番号</a:t>
            </a:r>
            <a:endParaRPr kumimoji="1" lang="ja-JP" altLang="en-US" sz="1400" b="1" dirty="0">
              <a:solidFill>
                <a:schemeClr val="tx1"/>
              </a:solidFill>
            </a:endParaRPr>
          </a:p>
        </p:txBody>
      </p:sp>
      <p:sp>
        <p:nvSpPr>
          <p:cNvPr id="9" name="正方形/長方形 8"/>
          <p:cNvSpPr/>
          <p:nvPr/>
        </p:nvSpPr>
        <p:spPr>
          <a:xfrm>
            <a:off x="8495459" y="317093"/>
            <a:ext cx="1314431" cy="186395"/>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デジタル</a:t>
            </a:r>
            <a:r>
              <a:rPr lang="en-US" altLang="ja-JP" sz="1400" b="1" dirty="0">
                <a:solidFill>
                  <a:schemeClr val="tx1"/>
                </a:solidFill>
              </a:rPr>
              <a:t>ID</a:t>
            </a:r>
            <a:r>
              <a:rPr lang="ja-JP" altLang="en-US" sz="1400" b="1" dirty="0">
                <a:solidFill>
                  <a:schemeClr val="tx1"/>
                </a:solidFill>
              </a:rPr>
              <a:t>政策</a:t>
            </a:r>
            <a:endParaRPr kumimoji="1" lang="ja-JP" altLang="en-US" sz="1400" b="1" dirty="0">
              <a:solidFill>
                <a:schemeClr val="tx1"/>
              </a:solidFill>
            </a:endParaRPr>
          </a:p>
        </p:txBody>
      </p:sp>
    </p:spTree>
    <p:extLst>
      <p:ext uri="{BB962C8B-B14F-4D97-AF65-F5344CB8AC3E}">
        <p14:creationId xmlns:p14="http://schemas.microsoft.com/office/powerpoint/2010/main" val="29031456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828447" y="943215"/>
            <a:ext cx="7587402" cy="424266"/>
          </a:xfrm>
          <a:prstGeom prst="rect">
            <a:avLst/>
          </a:prstGeom>
          <a:solidFill>
            <a:srgbClr val="6785C1">
              <a:alpha val="18039"/>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EU</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全体としての統一的な識別制度は存在せず、加盟国に依る</a:t>
            </a:r>
          </a:p>
        </p:txBody>
      </p:sp>
      <p:sp>
        <p:nvSpPr>
          <p:cNvPr id="4" name="四角形吹き出し 3"/>
          <p:cNvSpPr/>
          <p:nvPr/>
        </p:nvSpPr>
        <p:spPr>
          <a:xfrm>
            <a:off x="2907736" y="6235068"/>
            <a:ext cx="1794261" cy="508829"/>
          </a:xfrm>
          <a:prstGeom prst="wedgeRectCallout">
            <a:avLst>
              <a:gd name="adj1" fmla="val 111789"/>
              <a:gd name="adj2" fmla="val -419338"/>
            </a:avLst>
          </a:prstGeom>
          <a:solidFill>
            <a:schemeClr val="accent4">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100" b="1" dirty="0">
                <a:solidFill>
                  <a:schemeClr val="accent4"/>
                </a:solidFill>
              </a:rPr>
              <a:t>米国、ロンドンにおけるテロの影響で欧米各国で統一的な識別制度が検討された</a:t>
            </a:r>
            <a:endParaRPr kumimoji="1" lang="ja-JP" altLang="en-US" sz="1100" b="1" dirty="0">
              <a:solidFill>
                <a:schemeClr val="accent4"/>
              </a:solidFill>
            </a:endParaRPr>
          </a:p>
        </p:txBody>
      </p:sp>
      <p:cxnSp>
        <p:nvCxnSpPr>
          <p:cNvPr id="93" name="直線コネクタ 92"/>
          <p:cNvCxnSpPr/>
          <p:nvPr/>
        </p:nvCxnSpPr>
        <p:spPr>
          <a:xfrm>
            <a:off x="5868248" y="806589"/>
            <a:ext cx="0" cy="5542175"/>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10" name="直線コネクタ 109"/>
          <p:cNvCxnSpPr/>
          <p:nvPr/>
        </p:nvCxnSpPr>
        <p:spPr>
          <a:xfrm>
            <a:off x="6275829" y="806589"/>
            <a:ext cx="0" cy="5542175"/>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graphicFrame>
        <p:nvGraphicFramePr>
          <p:cNvPr id="3" name="表 2"/>
          <p:cNvGraphicFramePr>
            <a:graphicFrameLocks noGrp="1"/>
          </p:cNvGraphicFramePr>
          <p:nvPr>
            <p:extLst>
              <p:ext uri="{D42A27DB-BD31-4B8C-83A1-F6EECF244321}">
                <p14:modId xmlns:p14="http://schemas.microsoft.com/office/powerpoint/2010/main" val="3755224008"/>
              </p:ext>
            </p:extLst>
          </p:nvPr>
        </p:nvGraphicFramePr>
        <p:xfrm>
          <a:off x="203197" y="855134"/>
          <a:ext cx="9328980" cy="5482305"/>
        </p:xfrm>
        <a:graphic>
          <a:graphicData uri="http://schemas.openxmlformats.org/drawingml/2006/table">
            <a:tbl>
              <a:tblPr firstRow="1" bandRow="1">
                <a:tableStyleId>{5C22544A-7EE6-4342-B048-85BDC9FD1C3A}</a:tableStyleId>
              </a:tblPr>
              <a:tblGrid>
                <a:gridCol w="1300975">
                  <a:extLst>
                    <a:ext uri="{9D8B030D-6E8A-4147-A177-3AD203B41FA5}">
                      <a16:colId xmlns:a16="http://schemas.microsoft.com/office/drawing/2014/main" val="3980026621"/>
                    </a:ext>
                  </a:extLst>
                </a:gridCol>
                <a:gridCol w="222155">
                  <a:extLst>
                    <a:ext uri="{9D8B030D-6E8A-4147-A177-3AD203B41FA5}">
                      <a16:colId xmlns:a16="http://schemas.microsoft.com/office/drawing/2014/main" val="1937380002"/>
                    </a:ext>
                  </a:extLst>
                </a:gridCol>
                <a:gridCol w="1300975">
                  <a:extLst>
                    <a:ext uri="{9D8B030D-6E8A-4147-A177-3AD203B41FA5}">
                      <a16:colId xmlns:a16="http://schemas.microsoft.com/office/drawing/2014/main" val="1264746441"/>
                    </a:ext>
                  </a:extLst>
                </a:gridCol>
                <a:gridCol w="1300975">
                  <a:extLst>
                    <a:ext uri="{9D8B030D-6E8A-4147-A177-3AD203B41FA5}">
                      <a16:colId xmlns:a16="http://schemas.microsoft.com/office/drawing/2014/main" val="328679817"/>
                    </a:ext>
                  </a:extLst>
                </a:gridCol>
                <a:gridCol w="1300975">
                  <a:extLst>
                    <a:ext uri="{9D8B030D-6E8A-4147-A177-3AD203B41FA5}">
                      <a16:colId xmlns:a16="http://schemas.microsoft.com/office/drawing/2014/main" val="4065073988"/>
                    </a:ext>
                  </a:extLst>
                </a:gridCol>
                <a:gridCol w="1300975">
                  <a:extLst>
                    <a:ext uri="{9D8B030D-6E8A-4147-A177-3AD203B41FA5}">
                      <a16:colId xmlns:a16="http://schemas.microsoft.com/office/drawing/2014/main" val="2245586049"/>
                    </a:ext>
                  </a:extLst>
                </a:gridCol>
                <a:gridCol w="1300975">
                  <a:extLst>
                    <a:ext uri="{9D8B030D-6E8A-4147-A177-3AD203B41FA5}">
                      <a16:colId xmlns:a16="http://schemas.microsoft.com/office/drawing/2014/main" val="891552774"/>
                    </a:ext>
                  </a:extLst>
                </a:gridCol>
                <a:gridCol w="1300975">
                  <a:extLst>
                    <a:ext uri="{9D8B030D-6E8A-4147-A177-3AD203B41FA5}">
                      <a16:colId xmlns:a16="http://schemas.microsoft.com/office/drawing/2014/main" val="3497593682"/>
                    </a:ext>
                  </a:extLst>
                </a:gridCol>
              </a:tblGrid>
              <a:tr h="599661">
                <a:tc>
                  <a:txBody>
                    <a:bodyPr/>
                    <a:lstStyle/>
                    <a:p>
                      <a:pPr algn="ctr"/>
                      <a:r>
                        <a:rPr kumimoji="1" lang="en-US" altLang="ja-JP" sz="1400" b="1" dirty="0">
                          <a:solidFill>
                            <a:schemeClr val="bg1"/>
                          </a:solidFill>
                        </a:rPr>
                        <a:t>EU</a:t>
                      </a:r>
                      <a:endParaRPr kumimoji="1" lang="ja-JP" altLang="en-US" sz="1400" b="1" dirty="0">
                        <a:solidFill>
                          <a:schemeClr val="bg1"/>
                        </a:solidFill>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524434"/>
                  </a:ext>
                </a:extLst>
              </a:tr>
              <a:tr h="504000">
                <a:tc>
                  <a:txBody>
                    <a:bodyPr/>
                    <a:lstStyle/>
                    <a:p>
                      <a:pPr algn="ctr"/>
                      <a:r>
                        <a:rPr kumimoji="1" lang="ja-JP" altLang="en-US" sz="1400" b="1" dirty="0">
                          <a:solidFill>
                            <a:schemeClr val="bg1"/>
                          </a:solidFill>
                        </a:rPr>
                        <a:t>ドイツ</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3052650"/>
                  </a:ext>
                </a:extLst>
              </a:tr>
              <a:tr h="599661">
                <a:tc>
                  <a:txBody>
                    <a:bodyPr/>
                    <a:lstStyle/>
                    <a:p>
                      <a:pPr algn="ctr"/>
                      <a:r>
                        <a:rPr kumimoji="1" lang="ja-JP" altLang="en-US" sz="1400" b="1" dirty="0">
                          <a:solidFill>
                            <a:schemeClr val="bg1"/>
                          </a:solidFill>
                        </a:rPr>
                        <a:t>イギリス</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7352053"/>
                  </a:ext>
                </a:extLst>
              </a:tr>
              <a:tr h="599661">
                <a:tc>
                  <a:txBody>
                    <a:bodyPr/>
                    <a:lstStyle/>
                    <a:p>
                      <a:pPr algn="ctr"/>
                      <a:r>
                        <a:rPr kumimoji="1" lang="ja-JP" altLang="en-US" sz="1400" b="1" dirty="0">
                          <a:solidFill>
                            <a:schemeClr val="bg1"/>
                          </a:solidFill>
                        </a:rPr>
                        <a:t>米国</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6871720"/>
                  </a:ext>
                </a:extLst>
              </a:tr>
              <a:tr h="599661">
                <a:tc>
                  <a:txBody>
                    <a:bodyPr/>
                    <a:lstStyle/>
                    <a:p>
                      <a:pPr algn="ctr"/>
                      <a:r>
                        <a:rPr kumimoji="1" lang="ja-JP" altLang="en-US" sz="1400" b="1" dirty="0">
                          <a:solidFill>
                            <a:schemeClr val="bg1"/>
                          </a:solidFill>
                        </a:rPr>
                        <a:t>カナダ</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8415883"/>
                  </a:ext>
                </a:extLst>
              </a:tr>
              <a:tr h="792000">
                <a:tc>
                  <a:txBody>
                    <a:bodyPr/>
                    <a:lstStyle/>
                    <a:p>
                      <a:pPr algn="ctr"/>
                      <a:r>
                        <a:rPr kumimoji="1" lang="ja-JP" altLang="en-US" sz="1400" b="1" dirty="0">
                          <a:solidFill>
                            <a:schemeClr val="bg1"/>
                          </a:solidFill>
                        </a:rPr>
                        <a:t>オーストラリア</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4319379"/>
                  </a:ext>
                </a:extLst>
              </a:tr>
              <a:tr h="720000">
                <a:tc>
                  <a:txBody>
                    <a:bodyPr/>
                    <a:lstStyle/>
                    <a:p>
                      <a:pPr algn="ctr"/>
                      <a:r>
                        <a:rPr kumimoji="1" lang="ja-JP" altLang="en-US" sz="1200" b="1" dirty="0">
                          <a:solidFill>
                            <a:schemeClr val="bg1"/>
                          </a:solidFill>
                        </a:rPr>
                        <a:t>ニュージーランド</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6460594"/>
                  </a:ext>
                </a:extLst>
              </a:tr>
              <a:tr h="599661">
                <a:tc>
                  <a:txBody>
                    <a:bodyPr/>
                    <a:lstStyle/>
                    <a:p>
                      <a:pPr algn="ctr"/>
                      <a:r>
                        <a:rPr kumimoji="1" lang="ja-JP" altLang="en-US" sz="1400" b="1" dirty="0">
                          <a:solidFill>
                            <a:schemeClr val="bg1"/>
                          </a:solidFill>
                        </a:rPr>
                        <a:t>シンガポール</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8536250"/>
                  </a:ext>
                </a:extLst>
              </a:tr>
              <a:tr h="468000">
                <a:tc>
                  <a:txBody>
                    <a:bodyPr/>
                    <a:lstStyle/>
                    <a:p>
                      <a:pPr algn="ctr"/>
                      <a:r>
                        <a:rPr kumimoji="1" lang="ja-JP" altLang="en-US" sz="1400" b="1" dirty="0">
                          <a:solidFill>
                            <a:schemeClr val="bg1"/>
                          </a:solidFill>
                        </a:rPr>
                        <a:t>インド</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6768322"/>
                  </a:ext>
                </a:extLst>
              </a:tr>
            </a:tbl>
          </a:graphicData>
        </a:graphic>
      </p:graphicFrame>
      <p:cxnSp>
        <p:nvCxnSpPr>
          <p:cNvPr id="111" name="直線コネクタ 110"/>
          <p:cNvCxnSpPr/>
          <p:nvPr/>
        </p:nvCxnSpPr>
        <p:spPr>
          <a:xfrm>
            <a:off x="8705617" y="855888"/>
            <a:ext cx="0" cy="5379180"/>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chemeClr val="accent2">
                    <a:lumMod val="90000"/>
                    <a:lumOff val="10000"/>
                  </a:schemeClr>
                </a:solidFill>
              </a:rPr>
              <a:t>3.1.5 </a:t>
            </a:r>
            <a:r>
              <a:rPr lang="ja-JP" altLang="en-US" sz="1100" dirty="0">
                <a:solidFill>
                  <a:schemeClr val="accent2">
                    <a:lumMod val="90000"/>
                    <a:lumOff val="10000"/>
                  </a:schemeClr>
                </a:solidFill>
              </a:rPr>
              <a:t>共通識別番号・デジタル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に関する政策動向に関する総括</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zh-TW" altLang="en-US" sz="2000" dirty="0">
                <a:solidFill>
                  <a:schemeClr val="accent2">
                    <a:lumMod val="90000"/>
                    <a:lumOff val="10000"/>
                  </a:schemeClr>
                </a:solidFill>
              </a:rPr>
              <a:t>共通識別番号</a:t>
            </a:r>
            <a:r>
              <a:rPr lang="ja-JP" altLang="en-US" sz="2000" dirty="0">
                <a:solidFill>
                  <a:schemeClr val="accent2">
                    <a:lumMod val="90000"/>
                    <a:lumOff val="10000"/>
                  </a:schemeClr>
                </a:solidFill>
              </a:rPr>
              <a:t>の導入状況：各国の変遷（補足）</a:t>
            </a:r>
            <a:endParaRPr lang="ja-JP" altLang="en-US" sz="3100" b="1" spc="0" dirty="0">
              <a:solidFill>
                <a:schemeClr val="accent2">
                  <a:lumMod val="90000"/>
                  <a:lumOff val="10000"/>
                </a:schemeClr>
              </a:solidFill>
            </a:endParaRPr>
          </a:p>
        </p:txBody>
      </p:sp>
      <p:sp>
        <p:nvSpPr>
          <p:cNvPr id="7" name="テキスト ボックス 6"/>
          <p:cNvSpPr txBox="1"/>
          <p:nvPr/>
        </p:nvSpPr>
        <p:spPr>
          <a:xfrm>
            <a:off x="9270702" y="656511"/>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2030</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0" name="テキスト ボックス 9"/>
          <p:cNvSpPr txBox="1"/>
          <p:nvPr/>
        </p:nvSpPr>
        <p:spPr>
          <a:xfrm>
            <a:off x="7948482" y="656511"/>
            <a:ext cx="554991" cy="286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2020</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1" name="テキスト ボックス 10"/>
          <p:cNvSpPr txBox="1"/>
          <p:nvPr/>
        </p:nvSpPr>
        <p:spPr>
          <a:xfrm>
            <a:off x="6687309" y="656511"/>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2010</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2" name="テキスト ボックス 11"/>
          <p:cNvSpPr txBox="1"/>
          <p:nvPr/>
        </p:nvSpPr>
        <p:spPr>
          <a:xfrm>
            <a:off x="5341070" y="656511"/>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2000</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3" name="テキスト ボックス 12"/>
          <p:cNvSpPr txBox="1"/>
          <p:nvPr/>
        </p:nvSpPr>
        <p:spPr>
          <a:xfrm>
            <a:off x="4022195" y="656511"/>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1990</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23" name="テキスト ボックス 22"/>
          <p:cNvSpPr txBox="1"/>
          <p:nvPr/>
        </p:nvSpPr>
        <p:spPr>
          <a:xfrm>
            <a:off x="2716817" y="656511"/>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1980</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28" name="テキスト ボックス 27"/>
          <p:cNvSpPr txBox="1"/>
          <p:nvPr/>
        </p:nvSpPr>
        <p:spPr>
          <a:xfrm>
            <a:off x="1931665" y="1912692"/>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National Registration Act(1939~1953)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34" name="グループ化 33"/>
          <p:cNvGrpSpPr/>
          <p:nvPr/>
        </p:nvGrpSpPr>
        <p:grpSpPr>
          <a:xfrm>
            <a:off x="1899453" y="2093808"/>
            <a:ext cx="603292" cy="187521"/>
            <a:chOff x="7457440" y="1650697"/>
            <a:chExt cx="603292" cy="187521"/>
          </a:xfrm>
        </p:grpSpPr>
        <p:sp>
          <p:nvSpPr>
            <p:cNvPr id="35" name="楕円 34"/>
            <p:cNvSpPr/>
            <p:nvPr/>
          </p:nvSpPr>
          <p:spPr>
            <a:xfrm>
              <a:off x="7457440" y="1650697"/>
              <a:ext cx="187766" cy="187521"/>
            </a:xfrm>
            <a:prstGeom prst="ellipse">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36" name="直線矢印コネクタ 35"/>
            <p:cNvCxnSpPr/>
            <p:nvPr/>
          </p:nvCxnSpPr>
          <p:spPr>
            <a:xfrm>
              <a:off x="7645206" y="1744457"/>
              <a:ext cx="415526" cy="0"/>
            </a:xfrm>
            <a:prstGeom prst="straightConnector1">
              <a:avLst/>
            </a:prstGeom>
            <a:ln w="38100">
              <a:solidFill>
                <a:schemeClr val="accent1">
                  <a:lumMod val="40000"/>
                  <a:lumOff val="60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38" name="グループ化 37"/>
          <p:cNvGrpSpPr/>
          <p:nvPr/>
        </p:nvGrpSpPr>
        <p:grpSpPr>
          <a:xfrm>
            <a:off x="2201099" y="2370847"/>
            <a:ext cx="6504518" cy="187521"/>
            <a:chOff x="7457440" y="1650697"/>
            <a:chExt cx="6504518" cy="187521"/>
          </a:xfrm>
        </p:grpSpPr>
        <p:sp>
          <p:nvSpPr>
            <p:cNvPr id="39" name="楕円 38"/>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40" name="直線矢印コネクタ 39"/>
            <p:cNvCxnSpPr/>
            <p:nvPr/>
          </p:nvCxnSpPr>
          <p:spPr>
            <a:xfrm>
              <a:off x="7645206" y="1744457"/>
              <a:ext cx="6316752"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42" name="テキスト ボックス 41"/>
          <p:cNvSpPr txBox="1"/>
          <p:nvPr/>
        </p:nvSpPr>
        <p:spPr>
          <a:xfrm>
            <a:off x="2388865" y="2253214"/>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NINO(1948~)</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43" name="グループ化 42"/>
          <p:cNvGrpSpPr/>
          <p:nvPr/>
        </p:nvGrpSpPr>
        <p:grpSpPr>
          <a:xfrm>
            <a:off x="5960913" y="2093808"/>
            <a:ext cx="961012" cy="187521"/>
            <a:chOff x="7457440" y="1650697"/>
            <a:chExt cx="961012" cy="187521"/>
          </a:xfrm>
          <a:solidFill>
            <a:schemeClr val="accent1">
              <a:lumMod val="40000"/>
              <a:lumOff val="60000"/>
            </a:schemeClr>
          </a:solidFill>
        </p:grpSpPr>
        <p:sp>
          <p:nvSpPr>
            <p:cNvPr id="44" name="楕円 43"/>
            <p:cNvSpPr/>
            <p:nvPr/>
          </p:nvSpPr>
          <p:spPr>
            <a:xfrm>
              <a:off x="7457440" y="1650697"/>
              <a:ext cx="187766" cy="187521"/>
            </a:xfrm>
            <a:prstGeom prst="ellipse">
              <a:avLst/>
            </a:prstGeom>
            <a:grpFill/>
            <a:ln w="3175">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45" name="直線矢印コネクタ 44"/>
            <p:cNvCxnSpPr/>
            <p:nvPr/>
          </p:nvCxnSpPr>
          <p:spPr>
            <a:xfrm>
              <a:off x="7645206" y="1744457"/>
              <a:ext cx="773246" cy="0"/>
            </a:xfrm>
            <a:prstGeom prst="straightConnector1">
              <a:avLst/>
            </a:prstGeom>
            <a:grpFill/>
            <a:ln w="38100">
              <a:solidFill>
                <a:schemeClr val="accent1">
                  <a:lumMod val="40000"/>
                  <a:lumOff val="60000"/>
                </a:schemeClr>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47" name="テキスト ボックス 46"/>
          <p:cNvSpPr txBox="1"/>
          <p:nvPr/>
        </p:nvSpPr>
        <p:spPr>
          <a:xfrm>
            <a:off x="6007525" y="1928087"/>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Identity Card Act(2003~2010)</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48" name="グループ化 47"/>
          <p:cNvGrpSpPr/>
          <p:nvPr/>
        </p:nvGrpSpPr>
        <p:grpSpPr>
          <a:xfrm>
            <a:off x="4963113" y="2230495"/>
            <a:ext cx="3742504" cy="187521"/>
            <a:chOff x="7457440" y="1650697"/>
            <a:chExt cx="3742504" cy="187521"/>
          </a:xfrm>
        </p:grpSpPr>
        <p:sp>
          <p:nvSpPr>
            <p:cNvPr id="49" name="楕円 48"/>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50" name="直線矢印コネクタ 49"/>
            <p:cNvCxnSpPr/>
            <p:nvPr/>
          </p:nvCxnSpPr>
          <p:spPr>
            <a:xfrm>
              <a:off x="7645206" y="1744457"/>
              <a:ext cx="3554738"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52" name="テキスト ボックス 51"/>
          <p:cNvSpPr txBox="1"/>
          <p:nvPr/>
        </p:nvSpPr>
        <p:spPr>
          <a:xfrm>
            <a:off x="4574533" y="2043746"/>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NHS Number(1996~)</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53" name="グループ化 52"/>
          <p:cNvGrpSpPr/>
          <p:nvPr/>
        </p:nvGrpSpPr>
        <p:grpSpPr>
          <a:xfrm>
            <a:off x="1931665" y="2921325"/>
            <a:ext cx="6773952" cy="187521"/>
            <a:chOff x="7457440" y="1650697"/>
            <a:chExt cx="6773952" cy="187521"/>
          </a:xfrm>
        </p:grpSpPr>
        <p:sp>
          <p:nvSpPr>
            <p:cNvPr id="54" name="楕円 53"/>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55" name="直線矢印コネクタ 54"/>
            <p:cNvCxnSpPr/>
            <p:nvPr/>
          </p:nvCxnSpPr>
          <p:spPr>
            <a:xfrm>
              <a:off x="7645206" y="1744457"/>
              <a:ext cx="6586186"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57" name="テキスト ボックス 56"/>
          <p:cNvSpPr txBox="1"/>
          <p:nvPr/>
        </p:nvSpPr>
        <p:spPr>
          <a:xfrm>
            <a:off x="1931665" y="2751245"/>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Social Security Number(1935~)</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8" name="楕円 57"/>
          <p:cNvSpPr/>
          <p:nvPr/>
        </p:nvSpPr>
        <p:spPr>
          <a:xfrm>
            <a:off x="4701997" y="2771482"/>
            <a:ext cx="187766" cy="187521"/>
          </a:xfrm>
          <a:prstGeom prst="ellipse">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59" name="グループ化 58"/>
          <p:cNvGrpSpPr/>
          <p:nvPr/>
        </p:nvGrpSpPr>
        <p:grpSpPr>
          <a:xfrm>
            <a:off x="6195529" y="2771482"/>
            <a:ext cx="2510088" cy="187521"/>
            <a:chOff x="7457440" y="1650697"/>
            <a:chExt cx="2510088" cy="187521"/>
          </a:xfrm>
          <a:solidFill>
            <a:schemeClr val="accent1">
              <a:lumMod val="40000"/>
              <a:lumOff val="60000"/>
            </a:schemeClr>
          </a:solidFill>
        </p:grpSpPr>
        <p:sp>
          <p:nvSpPr>
            <p:cNvPr id="60" name="楕円 59"/>
            <p:cNvSpPr/>
            <p:nvPr/>
          </p:nvSpPr>
          <p:spPr>
            <a:xfrm>
              <a:off x="7457440" y="1650697"/>
              <a:ext cx="187766" cy="187521"/>
            </a:xfrm>
            <a:prstGeom prst="ellipse">
              <a:avLst/>
            </a:prstGeom>
            <a:grpFill/>
            <a:ln w="3175">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61" name="直線矢印コネクタ 60"/>
            <p:cNvCxnSpPr/>
            <p:nvPr/>
          </p:nvCxnSpPr>
          <p:spPr>
            <a:xfrm>
              <a:off x="7645206" y="1744457"/>
              <a:ext cx="2322322" cy="0"/>
            </a:xfrm>
            <a:prstGeom prst="straightConnector1">
              <a:avLst/>
            </a:prstGeom>
            <a:grpFill/>
            <a:ln w="38100">
              <a:solidFill>
                <a:schemeClr val="accent1">
                  <a:lumMod val="40000"/>
                  <a:lumOff val="60000"/>
                </a:schemeClr>
              </a:solidFill>
              <a:prstDash val="sysDash"/>
              <a:tailEnd type="triangle"/>
            </a:ln>
            <a:effectLst/>
          </p:spPr>
          <p:style>
            <a:lnRef idx="2">
              <a:schemeClr val="accent1"/>
            </a:lnRef>
            <a:fillRef idx="0">
              <a:schemeClr val="accent1"/>
            </a:fillRef>
            <a:effectRef idx="1">
              <a:schemeClr val="accent1"/>
            </a:effectRef>
            <a:fontRef idx="minor">
              <a:schemeClr val="tx1"/>
            </a:fontRef>
          </p:style>
        </p:cxnSp>
      </p:grpSp>
      <p:sp>
        <p:nvSpPr>
          <p:cNvPr id="63" name="テキスト ボックス 62"/>
          <p:cNvSpPr txBox="1"/>
          <p:nvPr/>
        </p:nvSpPr>
        <p:spPr>
          <a:xfrm>
            <a:off x="4272466" y="2593654"/>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Health Security Card(1993)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64" name="テキスト ボックス 63"/>
          <p:cNvSpPr txBox="1"/>
          <p:nvPr/>
        </p:nvSpPr>
        <p:spPr>
          <a:xfrm>
            <a:off x="6128398" y="2585111"/>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Real ID Act(2005~</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延期中</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65" name="グループ化 64"/>
          <p:cNvGrpSpPr/>
          <p:nvPr/>
        </p:nvGrpSpPr>
        <p:grpSpPr>
          <a:xfrm>
            <a:off x="2388865" y="3523210"/>
            <a:ext cx="6316752" cy="187521"/>
            <a:chOff x="7457440" y="1650697"/>
            <a:chExt cx="6316752" cy="187521"/>
          </a:xfrm>
        </p:grpSpPr>
        <p:sp>
          <p:nvSpPr>
            <p:cNvPr id="66" name="楕円 65"/>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67" name="直線矢印コネクタ 66"/>
            <p:cNvCxnSpPr/>
            <p:nvPr/>
          </p:nvCxnSpPr>
          <p:spPr>
            <a:xfrm>
              <a:off x="7645206" y="1744457"/>
              <a:ext cx="6128986"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69" name="テキスト ボックス 68"/>
          <p:cNvSpPr txBox="1"/>
          <p:nvPr/>
        </p:nvSpPr>
        <p:spPr>
          <a:xfrm>
            <a:off x="2406315" y="3343507"/>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Social Insurance Number(1967~)</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3" name="楕円 72"/>
          <p:cNvSpPr/>
          <p:nvPr/>
        </p:nvSpPr>
        <p:spPr>
          <a:xfrm>
            <a:off x="6026735" y="3378138"/>
            <a:ext cx="187766" cy="187521"/>
          </a:xfrm>
          <a:prstGeom prst="ellipse">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74" name="テキスト ボックス 73"/>
          <p:cNvSpPr txBox="1"/>
          <p:nvPr/>
        </p:nvSpPr>
        <p:spPr>
          <a:xfrm>
            <a:off x="5691479" y="3200310"/>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National ID Card(2003)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75" name="グループ化 74"/>
          <p:cNvGrpSpPr/>
          <p:nvPr/>
        </p:nvGrpSpPr>
        <p:grpSpPr>
          <a:xfrm>
            <a:off x="6833865" y="6080554"/>
            <a:ext cx="1871752" cy="187521"/>
            <a:chOff x="7457440" y="1650697"/>
            <a:chExt cx="1871752" cy="187521"/>
          </a:xfrm>
        </p:grpSpPr>
        <p:sp>
          <p:nvSpPr>
            <p:cNvPr id="76" name="楕円 75"/>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77" name="直線矢印コネクタ 76"/>
            <p:cNvCxnSpPr/>
            <p:nvPr/>
          </p:nvCxnSpPr>
          <p:spPr>
            <a:xfrm>
              <a:off x="7645206" y="1744457"/>
              <a:ext cx="1683986"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80" name="テキスト ボックス 79"/>
          <p:cNvSpPr txBox="1"/>
          <p:nvPr/>
        </p:nvSpPr>
        <p:spPr>
          <a:xfrm>
            <a:off x="6605879" y="5884138"/>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Aadhaar</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Number(2010~)</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81" name="グループ化 80"/>
          <p:cNvGrpSpPr/>
          <p:nvPr/>
        </p:nvGrpSpPr>
        <p:grpSpPr>
          <a:xfrm>
            <a:off x="2332543" y="5639397"/>
            <a:ext cx="6373074" cy="187521"/>
            <a:chOff x="7457440" y="1650697"/>
            <a:chExt cx="6373074" cy="187521"/>
          </a:xfrm>
        </p:grpSpPr>
        <p:sp>
          <p:nvSpPr>
            <p:cNvPr id="82" name="楕円 81"/>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83" name="直線矢印コネクタ 82"/>
            <p:cNvCxnSpPr/>
            <p:nvPr/>
          </p:nvCxnSpPr>
          <p:spPr>
            <a:xfrm>
              <a:off x="7645206" y="1744457"/>
              <a:ext cx="6185308"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84" name="テキスト ボックス 83"/>
          <p:cNvSpPr txBox="1"/>
          <p:nvPr/>
        </p:nvSpPr>
        <p:spPr>
          <a:xfrm>
            <a:off x="2611413" y="5536169"/>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National Registration Identity Card Number(1965~)</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86" name="グループ化 85"/>
          <p:cNvGrpSpPr/>
          <p:nvPr/>
        </p:nvGrpSpPr>
        <p:grpSpPr>
          <a:xfrm>
            <a:off x="3558589" y="4019674"/>
            <a:ext cx="408559" cy="187521"/>
            <a:chOff x="7457440" y="1650697"/>
            <a:chExt cx="408559" cy="187521"/>
          </a:xfrm>
        </p:grpSpPr>
        <p:sp>
          <p:nvSpPr>
            <p:cNvPr id="87" name="楕円 86"/>
            <p:cNvSpPr/>
            <p:nvPr/>
          </p:nvSpPr>
          <p:spPr>
            <a:xfrm>
              <a:off x="7457440" y="1650697"/>
              <a:ext cx="187766" cy="187521"/>
            </a:xfrm>
            <a:prstGeom prst="ellipse">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88" name="直線矢印コネクタ 87"/>
            <p:cNvCxnSpPr/>
            <p:nvPr/>
          </p:nvCxnSpPr>
          <p:spPr>
            <a:xfrm>
              <a:off x="7645206" y="1744457"/>
              <a:ext cx="220793" cy="0"/>
            </a:xfrm>
            <a:prstGeom prst="straightConnector1">
              <a:avLst/>
            </a:prstGeom>
            <a:ln w="38100">
              <a:solidFill>
                <a:schemeClr val="accent1">
                  <a:lumMod val="40000"/>
                  <a:lumOff val="60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90" name="グループ化 89"/>
          <p:cNvGrpSpPr/>
          <p:nvPr/>
        </p:nvGrpSpPr>
        <p:grpSpPr>
          <a:xfrm>
            <a:off x="6195529" y="3804576"/>
            <a:ext cx="339773" cy="187521"/>
            <a:chOff x="7457440" y="1650697"/>
            <a:chExt cx="339773" cy="187521"/>
          </a:xfrm>
        </p:grpSpPr>
        <p:sp>
          <p:nvSpPr>
            <p:cNvPr id="91" name="楕円 90"/>
            <p:cNvSpPr/>
            <p:nvPr/>
          </p:nvSpPr>
          <p:spPr>
            <a:xfrm>
              <a:off x="7457440" y="1650697"/>
              <a:ext cx="187766" cy="187521"/>
            </a:xfrm>
            <a:prstGeom prst="ellipse">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92" name="直線矢印コネクタ 91"/>
            <p:cNvCxnSpPr/>
            <p:nvPr/>
          </p:nvCxnSpPr>
          <p:spPr>
            <a:xfrm>
              <a:off x="7645206" y="1744457"/>
              <a:ext cx="152007" cy="0"/>
            </a:xfrm>
            <a:prstGeom prst="straightConnector1">
              <a:avLst/>
            </a:prstGeom>
            <a:ln w="38100">
              <a:solidFill>
                <a:schemeClr val="accent1">
                  <a:lumMod val="40000"/>
                  <a:lumOff val="60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94" name="グループ化 93"/>
          <p:cNvGrpSpPr/>
          <p:nvPr/>
        </p:nvGrpSpPr>
        <p:grpSpPr>
          <a:xfrm>
            <a:off x="6383295" y="4001476"/>
            <a:ext cx="339773" cy="187521"/>
            <a:chOff x="7457440" y="1650697"/>
            <a:chExt cx="339773" cy="187521"/>
          </a:xfrm>
        </p:grpSpPr>
        <p:sp>
          <p:nvSpPr>
            <p:cNvPr id="95" name="楕円 94"/>
            <p:cNvSpPr/>
            <p:nvPr/>
          </p:nvSpPr>
          <p:spPr>
            <a:xfrm>
              <a:off x="7457440" y="1650697"/>
              <a:ext cx="187766" cy="187521"/>
            </a:xfrm>
            <a:prstGeom prst="ellipse">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96" name="直線矢印コネクタ 95"/>
            <p:cNvCxnSpPr/>
            <p:nvPr/>
          </p:nvCxnSpPr>
          <p:spPr>
            <a:xfrm>
              <a:off x="7645206" y="1744457"/>
              <a:ext cx="152007" cy="0"/>
            </a:xfrm>
            <a:prstGeom prst="straightConnector1">
              <a:avLst/>
            </a:prstGeom>
            <a:ln w="38100">
              <a:solidFill>
                <a:schemeClr val="accent1">
                  <a:lumMod val="40000"/>
                  <a:lumOff val="60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97" name="グループ化 96"/>
          <p:cNvGrpSpPr/>
          <p:nvPr/>
        </p:nvGrpSpPr>
        <p:grpSpPr>
          <a:xfrm>
            <a:off x="6833865" y="4236003"/>
            <a:ext cx="1871752" cy="187521"/>
            <a:chOff x="7457440" y="1650697"/>
            <a:chExt cx="1871752" cy="187521"/>
          </a:xfrm>
        </p:grpSpPr>
        <p:sp>
          <p:nvSpPr>
            <p:cNvPr id="98" name="楕円 97"/>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99" name="直線矢印コネクタ 98"/>
            <p:cNvCxnSpPr/>
            <p:nvPr/>
          </p:nvCxnSpPr>
          <p:spPr>
            <a:xfrm>
              <a:off x="7645206" y="1744457"/>
              <a:ext cx="1683986"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01" name="テキスト ボックス 100"/>
          <p:cNvSpPr txBox="1"/>
          <p:nvPr/>
        </p:nvSpPr>
        <p:spPr>
          <a:xfrm>
            <a:off x="3564995" y="3842061"/>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Australian Card(1985~1987)</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02" name="グループ化 101"/>
          <p:cNvGrpSpPr/>
          <p:nvPr/>
        </p:nvGrpSpPr>
        <p:grpSpPr>
          <a:xfrm>
            <a:off x="1775518" y="4371433"/>
            <a:ext cx="6930099" cy="187521"/>
            <a:chOff x="7457440" y="1650697"/>
            <a:chExt cx="6930099" cy="187521"/>
          </a:xfrm>
        </p:grpSpPr>
        <p:sp>
          <p:nvSpPr>
            <p:cNvPr id="103" name="楕円 102"/>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04" name="直線矢印コネクタ 103"/>
            <p:cNvCxnSpPr/>
            <p:nvPr/>
          </p:nvCxnSpPr>
          <p:spPr>
            <a:xfrm>
              <a:off x="7645206" y="1744457"/>
              <a:ext cx="6742333"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06" name="テキスト ボックス 105"/>
          <p:cNvSpPr txBox="1"/>
          <p:nvPr/>
        </p:nvSpPr>
        <p:spPr>
          <a:xfrm>
            <a:off x="1993336" y="4224032"/>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Tax File Number(1930~)</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7" name="テキスト ボックス 106"/>
          <p:cNvSpPr txBox="1"/>
          <p:nvPr/>
        </p:nvSpPr>
        <p:spPr>
          <a:xfrm>
            <a:off x="6554649" y="3794590"/>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Identity Card(2005~2006)</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8" name="テキスト ボックス 107"/>
          <p:cNvSpPr txBox="1"/>
          <p:nvPr/>
        </p:nvSpPr>
        <p:spPr>
          <a:xfrm>
            <a:off x="6750345" y="3977967"/>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Smart Card/Access Card(2006~2007)</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9" name="テキスト ボックス 108"/>
          <p:cNvSpPr txBox="1"/>
          <p:nvPr/>
        </p:nvSpPr>
        <p:spPr>
          <a:xfrm>
            <a:off x="7063079" y="4131260"/>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Health Care Identifier(2010~)</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2" name="テキスト ボックス 111"/>
          <p:cNvSpPr txBox="1"/>
          <p:nvPr/>
        </p:nvSpPr>
        <p:spPr>
          <a:xfrm>
            <a:off x="8417336" y="656511"/>
            <a:ext cx="554991" cy="286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BC4328"/>
                </a:solidFill>
                <a:effectLst/>
                <a:uLnTx/>
                <a:uFillTx/>
                <a:latin typeface="Arial"/>
                <a:ea typeface="Meiryo UI"/>
                <a:cs typeface="+mn-cs"/>
              </a:rPr>
              <a:t>2023</a:t>
            </a:r>
            <a:endParaRPr kumimoji="1" lang="ja-JP" altLang="en-US" sz="1100" b="1" i="0" u="none" strike="noStrike" kern="1200" cap="none" spc="0" normalizeH="0" baseline="0" noProof="0" dirty="0">
              <a:ln>
                <a:noFill/>
              </a:ln>
              <a:solidFill>
                <a:srgbClr val="BC4328"/>
              </a:solidFill>
              <a:effectLst/>
              <a:uLnTx/>
              <a:uFillTx/>
              <a:latin typeface="Arial"/>
              <a:ea typeface="Meiryo UI"/>
              <a:cs typeface="+mn-cs"/>
            </a:endParaRPr>
          </a:p>
        </p:txBody>
      </p:sp>
      <p:grpSp>
        <p:nvGrpSpPr>
          <p:cNvPr id="116" name="グループ化 115"/>
          <p:cNvGrpSpPr/>
          <p:nvPr/>
        </p:nvGrpSpPr>
        <p:grpSpPr>
          <a:xfrm>
            <a:off x="4701997" y="4933402"/>
            <a:ext cx="4003620" cy="187521"/>
            <a:chOff x="7457440" y="1650697"/>
            <a:chExt cx="4003620" cy="187521"/>
          </a:xfrm>
        </p:grpSpPr>
        <p:sp>
          <p:nvSpPr>
            <p:cNvPr id="117" name="楕円 116"/>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18" name="直線矢印コネクタ 117"/>
            <p:cNvCxnSpPr/>
            <p:nvPr/>
          </p:nvCxnSpPr>
          <p:spPr>
            <a:xfrm>
              <a:off x="7645206" y="1744457"/>
              <a:ext cx="3815854"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20" name="テキスト ボックス 119"/>
          <p:cNvSpPr txBox="1"/>
          <p:nvPr/>
        </p:nvSpPr>
        <p:spPr>
          <a:xfrm>
            <a:off x="1806988" y="4884016"/>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IRD</a:t>
            </a:r>
            <a:r>
              <a:rPr kumimoji="1" lang="en-US" altLang="ja-JP" sz="1100" b="0" i="0" u="none" strike="noStrike" kern="1200" cap="none" spc="0" normalizeH="0" noProof="0" dirty="0">
                <a:ln>
                  <a:noFill/>
                </a:ln>
                <a:solidFill>
                  <a:srgbClr val="000000"/>
                </a:solidFill>
                <a:effectLst/>
                <a:uLnTx/>
                <a:uFillTx/>
                <a:latin typeface="Arial"/>
                <a:ea typeface="Meiryo UI"/>
                <a:cs typeface="+mn-cs"/>
              </a:rPr>
              <a:t> </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Number(1952~)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1" name="楕円 120"/>
          <p:cNvSpPr/>
          <p:nvPr/>
        </p:nvSpPr>
        <p:spPr>
          <a:xfrm>
            <a:off x="268380" y="6379566"/>
            <a:ext cx="187766" cy="187521"/>
          </a:xfrm>
          <a:prstGeom prst="ellipse">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2" name="楕円 121"/>
          <p:cNvSpPr/>
          <p:nvPr/>
        </p:nvSpPr>
        <p:spPr>
          <a:xfrm>
            <a:off x="268380" y="6635991"/>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3" name="テキスト ボックス 122"/>
          <p:cNvSpPr txBox="1"/>
          <p:nvPr/>
        </p:nvSpPr>
        <p:spPr>
          <a:xfrm>
            <a:off x="456146" y="6383539"/>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：廃止されたか実現していないもの</a:t>
            </a:r>
          </a:p>
        </p:txBody>
      </p:sp>
      <p:sp>
        <p:nvSpPr>
          <p:cNvPr id="124" name="テキスト ボックス 123"/>
          <p:cNvSpPr txBox="1"/>
          <p:nvPr/>
        </p:nvSpPr>
        <p:spPr>
          <a:xfrm>
            <a:off x="456146" y="6637000"/>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：現在も利用されているもの</a:t>
            </a:r>
          </a:p>
        </p:txBody>
      </p:sp>
      <p:grpSp>
        <p:nvGrpSpPr>
          <p:cNvPr id="128" name="グループ化 127"/>
          <p:cNvGrpSpPr/>
          <p:nvPr/>
        </p:nvGrpSpPr>
        <p:grpSpPr>
          <a:xfrm>
            <a:off x="7336214" y="4791593"/>
            <a:ext cx="1369403" cy="187521"/>
            <a:chOff x="7457440" y="1650697"/>
            <a:chExt cx="1369403" cy="187521"/>
          </a:xfrm>
        </p:grpSpPr>
        <p:sp>
          <p:nvSpPr>
            <p:cNvPr id="129" name="楕円 128"/>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30" name="直線矢印コネクタ 129"/>
            <p:cNvCxnSpPr/>
            <p:nvPr/>
          </p:nvCxnSpPr>
          <p:spPr>
            <a:xfrm>
              <a:off x="7645206" y="1744457"/>
              <a:ext cx="1181637"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31" name="テキスト ボックス 130"/>
          <p:cNvSpPr txBox="1"/>
          <p:nvPr/>
        </p:nvSpPr>
        <p:spPr>
          <a:xfrm>
            <a:off x="6069327" y="4757039"/>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NSN Number(2014~)</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05" name="テキスト ボックス 104"/>
          <p:cNvSpPr txBox="1"/>
          <p:nvPr/>
        </p:nvSpPr>
        <p:spPr>
          <a:xfrm>
            <a:off x="5222153" y="6333068"/>
            <a:ext cx="554991" cy="286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b="1" dirty="0">
                <a:solidFill>
                  <a:srgbClr val="BC4328"/>
                </a:solidFill>
                <a:latin typeface="Arial"/>
                <a:ea typeface="Meiryo UI"/>
              </a:rPr>
              <a:t>911</a:t>
            </a:r>
            <a:r>
              <a:rPr lang="ja-JP" altLang="en-US" sz="1100" b="1" dirty="0">
                <a:solidFill>
                  <a:srgbClr val="BC4328"/>
                </a:solidFill>
                <a:latin typeface="Arial"/>
                <a:ea typeface="Meiryo UI"/>
              </a:rPr>
              <a:t>同時多発テロ</a:t>
            </a:r>
            <a:endParaRPr kumimoji="1" lang="ja-JP" altLang="en-US" sz="1100" b="1" i="0" u="none" strike="noStrike" kern="1200" cap="none" spc="0" normalizeH="0" baseline="0" noProof="0" dirty="0">
              <a:ln>
                <a:noFill/>
              </a:ln>
              <a:solidFill>
                <a:srgbClr val="BC4328"/>
              </a:solidFill>
              <a:effectLst/>
              <a:uLnTx/>
              <a:uFillTx/>
              <a:latin typeface="Arial"/>
              <a:ea typeface="Meiryo UI"/>
              <a:cs typeface="+mn-cs"/>
            </a:endParaRPr>
          </a:p>
        </p:txBody>
      </p:sp>
      <p:sp>
        <p:nvSpPr>
          <p:cNvPr id="113" name="テキスト ボックス 112"/>
          <p:cNvSpPr txBox="1"/>
          <p:nvPr/>
        </p:nvSpPr>
        <p:spPr>
          <a:xfrm>
            <a:off x="6458526" y="6343507"/>
            <a:ext cx="554991" cy="286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100" b="1" dirty="0">
                <a:solidFill>
                  <a:srgbClr val="BC4328"/>
                </a:solidFill>
                <a:latin typeface="Arial"/>
                <a:ea typeface="Meiryo UI"/>
              </a:rPr>
              <a:t>ロンドン同時爆破事件</a:t>
            </a:r>
            <a:endParaRPr kumimoji="1" lang="ja-JP" altLang="en-US" sz="1100" b="1" i="0" u="none" strike="noStrike" kern="1200" cap="none" spc="0" normalizeH="0" baseline="0" noProof="0" dirty="0">
              <a:ln>
                <a:noFill/>
              </a:ln>
              <a:solidFill>
                <a:srgbClr val="BC4328"/>
              </a:solidFill>
              <a:effectLst/>
              <a:uLnTx/>
              <a:uFillTx/>
              <a:latin typeface="Arial"/>
              <a:ea typeface="Meiryo UI"/>
              <a:cs typeface="+mn-cs"/>
            </a:endParaRPr>
          </a:p>
        </p:txBody>
      </p:sp>
      <p:grpSp>
        <p:nvGrpSpPr>
          <p:cNvPr id="114" name="グループ化 113"/>
          <p:cNvGrpSpPr/>
          <p:nvPr/>
        </p:nvGrpSpPr>
        <p:grpSpPr>
          <a:xfrm>
            <a:off x="2201099" y="5064375"/>
            <a:ext cx="6493732" cy="187521"/>
            <a:chOff x="7457440" y="1650697"/>
            <a:chExt cx="6493732" cy="187521"/>
          </a:xfrm>
        </p:grpSpPr>
        <p:sp>
          <p:nvSpPr>
            <p:cNvPr id="115" name="楕円 114"/>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19" name="直線矢印コネクタ 118"/>
            <p:cNvCxnSpPr/>
            <p:nvPr/>
          </p:nvCxnSpPr>
          <p:spPr>
            <a:xfrm>
              <a:off x="7645206" y="1744457"/>
              <a:ext cx="6305966"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25" name="テキスト ボックス 124"/>
          <p:cNvSpPr txBox="1"/>
          <p:nvPr/>
        </p:nvSpPr>
        <p:spPr>
          <a:xfrm>
            <a:off x="3380418" y="4735378"/>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National Health Index Number(1993~)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5" name="角丸四角形 4"/>
          <p:cNvSpPr/>
          <p:nvPr/>
        </p:nvSpPr>
        <p:spPr>
          <a:xfrm>
            <a:off x="5543107" y="1912691"/>
            <a:ext cx="1470410" cy="2417071"/>
          </a:xfrm>
          <a:prstGeom prst="roundRect">
            <a:avLst/>
          </a:prstGeom>
          <a:no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32" name="正方形/長方形 131"/>
          <p:cNvSpPr/>
          <p:nvPr/>
        </p:nvSpPr>
        <p:spPr>
          <a:xfrm>
            <a:off x="8495459" y="104227"/>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zh-TW" altLang="en-US" sz="1400" b="1" dirty="0">
                <a:solidFill>
                  <a:schemeClr val="tx1"/>
                </a:solidFill>
              </a:rPr>
              <a:t>共通識別番号</a:t>
            </a:r>
            <a:endParaRPr kumimoji="1" lang="ja-JP" altLang="en-US" sz="1400" b="1" dirty="0">
              <a:solidFill>
                <a:schemeClr val="tx1"/>
              </a:solidFill>
            </a:endParaRPr>
          </a:p>
        </p:txBody>
      </p:sp>
      <p:sp>
        <p:nvSpPr>
          <p:cNvPr id="133" name="正方形/長方形 132"/>
          <p:cNvSpPr/>
          <p:nvPr/>
        </p:nvSpPr>
        <p:spPr>
          <a:xfrm>
            <a:off x="8495459" y="317093"/>
            <a:ext cx="1314431" cy="186395"/>
          </a:xfrm>
          <a:prstGeom prst="rect">
            <a:avLst/>
          </a:prstGeom>
          <a:solidFill>
            <a:schemeClr val="bg1">
              <a:lumMod val="9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デジタル</a:t>
            </a:r>
            <a:r>
              <a:rPr lang="en-US" altLang="ja-JP" sz="1400" b="1" dirty="0">
                <a:solidFill>
                  <a:schemeClr val="tx1"/>
                </a:solidFill>
              </a:rPr>
              <a:t>ID</a:t>
            </a:r>
            <a:r>
              <a:rPr lang="ja-JP" altLang="en-US" sz="1400" b="1" dirty="0">
                <a:solidFill>
                  <a:schemeClr val="tx1"/>
                </a:solidFill>
              </a:rPr>
              <a:t>政策</a:t>
            </a:r>
            <a:endParaRPr kumimoji="1" lang="ja-JP" altLang="en-US" sz="1400" b="1" dirty="0">
              <a:solidFill>
                <a:schemeClr val="tx1"/>
              </a:solidFill>
            </a:endParaRPr>
          </a:p>
        </p:txBody>
      </p:sp>
      <p:grpSp>
        <p:nvGrpSpPr>
          <p:cNvPr id="136" name="グループ化 135"/>
          <p:cNvGrpSpPr/>
          <p:nvPr/>
        </p:nvGrpSpPr>
        <p:grpSpPr>
          <a:xfrm>
            <a:off x="2536323" y="1655624"/>
            <a:ext cx="345979" cy="187521"/>
            <a:chOff x="7457440" y="1650697"/>
            <a:chExt cx="345979" cy="187521"/>
          </a:xfrm>
        </p:grpSpPr>
        <p:sp>
          <p:nvSpPr>
            <p:cNvPr id="137" name="楕円 136"/>
            <p:cNvSpPr/>
            <p:nvPr/>
          </p:nvSpPr>
          <p:spPr>
            <a:xfrm>
              <a:off x="7457440" y="1650697"/>
              <a:ext cx="187766" cy="187521"/>
            </a:xfrm>
            <a:prstGeom prst="ellipse">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38" name="直線矢印コネクタ 137"/>
            <p:cNvCxnSpPr/>
            <p:nvPr/>
          </p:nvCxnSpPr>
          <p:spPr>
            <a:xfrm>
              <a:off x="7645206" y="1744457"/>
              <a:ext cx="158213" cy="0"/>
            </a:xfrm>
            <a:prstGeom prst="straightConnector1">
              <a:avLst/>
            </a:prstGeom>
            <a:ln w="38100">
              <a:solidFill>
                <a:schemeClr val="accent1">
                  <a:lumMod val="40000"/>
                  <a:lumOff val="60000"/>
                </a:schemeClr>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39" name="テキスト ボックス 138"/>
          <p:cNvSpPr txBox="1"/>
          <p:nvPr/>
        </p:nvSpPr>
        <p:spPr>
          <a:xfrm>
            <a:off x="2104557" y="1449738"/>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noProof="0" dirty="0">
                <a:solidFill>
                  <a:srgbClr val="000000"/>
                </a:solidFill>
                <a:latin typeface="Arial"/>
                <a:ea typeface="Meiryo UI"/>
              </a:rPr>
              <a:t>連邦住民登録法案</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(1970</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年代</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40" name="グループ化 139"/>
          <p:cNvGrpSpPr/>
          <p:nvPr/>
        </p:nvGrpSpPr>
        <p:grpSpPr>
          <a:xfrm>
            <a:off x="5950903" y="1658054"/>
            <a:ext cx="2754714" cy="187521"/>
            <a:chOff x="7457440" y="1650697"/>
            <a:chExt cx="2754714" cy="187521"/>
          </a:xfrm>
        </p:grpSpPr>
        <p:sp>
          <p:nvSpPr>
            <p:cNvPr id="141" name="楕円 140"/>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42" name="直線矢印コネクタ 141"/>
            <p:cNvCxnSpPr/>
            <p:nvPr/>
          </p:nvCxnSpPr>
          <p:spPr>
            <a:xfrm>
              <a:off x="7645206" y="1744457"/>
              <a:ext cx="2566948"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43" name="テキスト ボックス 142"/>
          <p:cNvSpPr txBox="1"/>
          <p:nvPr/>
        </p:nvSpPr>
        <p:spPr>
          <a:xfrm>
            <a:off x="5364705" y="1443001"/>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Arial"/>
                <a:ea typeface="Meiryo UI"/>
              </a:rPr>
              <a:t>KVNR</a:t>
            </a:r>
            <a:r>
              <a:rPr lang="ja-JP" altLang="en-US" sz="1100" dirty="0" err="1">
                <a:solidFill>
                  <a:srgbClr val="000000"/>
                </a:solidFill>
                <a:latin typeface="Arial"/>
                <a:ea typeface="Meiryo UI"/>
              </a:rPr>
              <a:t>、</a:t>
            </a:r>
            <a:r>
              <a:rPr lang="en-US" altLang="ja-JP" sz="1100" dirty="0" err="1">
                <a:solidFill>
                  <a:srgbClr val="000000"/>
                </a:solidFill>
                <a:latin typeface="Arial"/>
                <a:ea typeface="Meiryo UI"/>
              </a:rPr>
              <a:t>IdNo</a:t>
            </a:r>
            <a:r>
              <a:rPr lang="ja-JP" altLang="en-US" sz="1100" dirty="0">
                <a:solidFill>
                  <a:srgbClr val="000000"/>
                </a:solidFill>
                <a:latin typeface="Arial"/>
                <a:ea typeface="Meiryo UI"/>
              </a:rPr>
              <a:t> </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(2003</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44" name="グループ化 143"/>
          <p:cNvGrpSpPr/>
          <p:nvPr/>
        </p:nvGrpSpPr>
        <p:grpSpPr>
          <a:xfrm>
            <a:off x="8314988" y="1520666"/>
            <a:ext cx="390629" cy="187521"/>
            <a:chOff x="7457440" y="1650697"/>
            <a:chExt cx="390629" cy="187521"/>
          </a:xfrm>
        </p:grpSpPr>
        <p:sp>
          <p:nvSpPr>
            <p:cNvPr id="145" name="楕円 144"/>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46" name="直線矢印コネクタ 145"/>
            <p:cNvCxnSpPr/>
            <p:nvPr/>
          </p:nvCxnSpPr>
          <p:spPr>
            <a:xfrm>
              <a:off x="7645206" y="1744457"/>
              <a:ext cx="202863"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47" name="テキスト ボックス 146"/>
          <p:cNvSpPr txBox="1"/>
          <p:nvPr/>
        </p:nvSpPr>
        <p:spPr>
          <a:xfrm>
            <a:off x="7285485" y="1475307"/>
            <a:ext cx="914400" cy="227996"/>
          </a:xfrm>
          <a:prstGeom prst="rect">
            <a:avLst/>
          </a:prstGeom>
        </p:spPr>
        <p:txBody>
          <a:bodyPr vert="horz" wrap="none" lIns="0" tIns="45720" rIns="0" bIns="45720" rtlCol="0" anchor="t" anchorCtr="0">
            <a:normAutofit fontScale="90000" lnSpcReduction="20000"/>
          </a:bodyPr>
          <a:lstStyle/>
          <a:p>
            <a:pPr lvl="0">
              <a:defRPr/>
            </a:pPr>
            <a:r>
              <a:rPr lang="en-US" altLang="ja-JP" sz="1100" dirty="0" err="1">
                <a:solidFill>
                  <a:srgbClr val="000000"/>
                </a:solidFill>
              </a:rPr>
              <a:t>RegMoG</a:t>
            </a:r>
            <a:r>
              <a:rPr lang="en-US" altLang="ja-JP" sz="1100" dirty="0">
                <a:solidFill>
                  <a:srgbClr val="000000"/>
                </a:solidFill>
              </a:rPr>
              <a:t>(2021</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6" name="楕円 125"/>
          <p:cNvSpPr/>
          <p:nvPr/>
        </p:nvSpPr>
        <p:spPr>
          <a:xfrm>
            <a:off x="1931665" y="5532092"/>
            <a:ext cx="187766" cy="187521"/>
          </a:xfrm>
          <a:prstGeom prst="ellipse">
            <a:avLst/>
          </a:prstGeom>
          <a:solidFill>
            <a:schemeClr val="accent1">
              <a:lumMod val="40000"/>
              <a:lumOff val="6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7" name="テキスト ボックス 126"/>
          <p:cNvSpPr txBox="1"/>
          <p:nvPr/>
        </p:nvSpPr>
        <p:spPr>
          <a:xfrm>
            <a:off x="1751626" y="5346432"/>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smtClean="0">
                <a:solidFill>
                  <a:srgbClr val="000000"/>
                </a:solidFill>
                <a:latin typeface="Arial"/>
                <a:ea typeface="Meiryo UI"/>
              </a:rPr>
              <a:t>英国統治下の国民登録制度</a:t>
            </a:r>
            <a:r>
              <a:rPr kumimoji="1" lang="en-US" altLang="ja-JP" sz="1100" b="0" i="0" u="none" strike="noStrike" kern="1200" cap="none" spc="0" normalizeH="0" baseline="0" noProof="0" dirty="0" smtClean="0">
                <a:ln>
                  <a:noFill/>
                </a:ln>
                <a:solidFill>
                  <a:srgbClr val="000000"/>
                </a:solidFill>
                <a:effectLst/>
                <a:uLnTx/>
                <a:uFillTx/>
                <a:latin typeface="Arial"/>
                <a:ea typeface="Meiryo UI"/>
                <a:cs typeface="+mn-cs"/>
              </a:rPr>
              <a:t>(1948)</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34" name="グループ化 133"/>
          <p:cNvGrpSpPr/>
          <p:nvPr/>
        </p:nvGrpSpPr>
        <p:grpSpPr>
          <a:xfrm>
            <a:off x="7931100" y="4554524"/>
            <a:ext cx="774517" cy="187521"/>
            <a:chOff x="7457440" y="1650697"/>
            <a:chExt cx="774517" cy="187521"/>
          </a:xfrm>
        </p:grpSpPr>
        <p:sp>
          <p:nvSpPr>
            <p:cNvPr id="135" name="楕円 134"/>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48" name="直線矢印コネクタ 147"/>
            <p:cNvCxnSpPr/>
            <p:nvPr/>
          </p:nvCxnSpPr>
          <p:spPr>
            <a:xfrm>
              <a:off x="7645206" y="1744457"/>
              <a:ext cx="586751"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49" name="テキスト ボックス 148"/>
          <p:cNvSpPr txBox="1"/>
          <p:nvPr/>
        </p:nvSpPr>
        <p:spPr>
          <a:xfrm>
            <a:off x="6494400" y="4547324"/>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000000"/>
                </a:solidFill>
                <a:latin typeface="Arial"/>
                <a:ea typeface="Meiryo UI"/>
              </a:rPr>
              <a:t>Kiwi Access Card</a:t>
            </a:r>
            <a:r>
              <a:rPr kumimoji="1" lang="en-US" altLang="ja-JP" sz="1100" b="0" i="0" u="none" strike="noStrike" kern="1200" cap="none" spc="0" normalizeH="0" baseline="0" noProof="0" dirty="0" smtClean="0">
                <a:ln>
                  <a:noFill/>
                </a:ln>
                <a:solidFill>
                  <a:srgbClr val="000000"/>
                </a:solidFill>
                <a:effectLst/>
                <a:uLnTx/>
                <a:uFillTx/>
                <a:latin typeface="Arial"/>
                <a:ea typeface="Meiryo UI"/>
                <a:cs typeface="+mn-cs"/>
              </a:rPr>
              <a:t>(2019~)</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739952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7"/>
          <p:cNvSpPr>
            <a:spLocks noGrp="1"/>
          </p:cNvSpPr>
          <p:nvPr>
            <p:ph type="title"/>
          </p:nvPr>
        </p:nvSpPr>
        <p:spPr>
          <a:xfrm>
            <a:off x="331490" y="164692"/>
            <a:ext cx="9243021" cy="497459"/>
          </a:xfrm>
        </p:spPr>
        <p:txBody>
          <a:bodyPr>
            <a:normAutofit fontScale="90000"/>
          </a:bodyPr>
          <a:lstStyle/>
          <a:p>
            <a:r>
              <a:rPr lang="en-US" altLang="ja-JP" sz="1100" dirty="0">
                <a:solidFill>
                  <a:schemeClr val="accent2">
                    <a:lumMod val="90000"/>
                    <a:lumOff val="10000"/>
                  </a:schemeClr>
                </a:solidFill>
              </a:rPr>
              <a:t>3.1.5</a:t>
            </a:r>
            <a:r>
              <a:rPr lang="ja-JP" altLang="en-US" sz="1100" dirty="0">
                <a:solidFill>
                  <a:schemeClr val="accent2">
                    <a:lumMod val="90000"/>
                    <a:lumOff val="10000"/>
                  </a:schemeClr>
                </a:solidFill>
              </a:rPr>
              <a:t>　共通識別番号・デジタル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に関する政策動向に関する総括</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2000" dirty="0">
                <a:solidFill>
                  <a:schemeClr val="accent2">
                    <a:lumMod val="90000"/>
                    <a:lumOff val="10000"/>
                  </a:schemeClr>
                </a:solidFill>
              </a:rPr>
              <a:t>デジタル</a:t>
            </a:r>
            <a:r>
              <a:rPr lang="en-US" altLang="ja-JP" sz="2000" dirty="0">
                <a:solidFill>
                  <a:schemeClr val="accent2">
                    <a:lumMod val="90000"/>
                    <a:lumOff val="10000"/>
                  </a:schemeClr>
                </a:solidFill>
              </a:rPr>
              <a:t>ID</a:t>
            </a:r>
            <a:r>
              <a:rPr lang="ja-JP" altLang="en-US" sz="2000" dirty="0">
                <a:solidFill>
                  <a:schemeClr val="accent2">
                    <a:lumMod val="90000"/>
                    <a:lumOff val="10000"/>
                  </a:schemeClr>
                </a:solidFill>
              </a:rPr>
              <a:t>政策の状況①</a:t>
            </a:r>
            <a:endParaRPr lang="ja-JP" altLang="en-US" sz="3100" b="1" spc="0" dirty="0">
              <a:solidFill>
                <a:schemeClr val="accent2">
                  <a:lumMod val="90000"/>
                  <a:lumOff val="10000"/>
                </a:schemeClr>
              </a:solidFill>
            </a:endParaRPr>
          </a:p>
        </p:txBody>
      </p:sp>
      <p:sp>
        <p:nvSpPr>
          <p:cNvPr id="32" name="テキスト ボックス 31"/>
          <p:cNvSpPr txBox="1"/>
          <p:nvPr/>
        </p:nvSpPr>
        <p:spPr>
          <a:xfrm>
            <a:off x="228448" y="623320"/>
            <a:ext cx="9418876" cy="596255"/>
          </a:xfrm>
          <a:prstGeom prst="rect">
            <a:avLst/>
          </a:prstGeom>
          <a:noFill/>
          <a:ln>
            <a:noFill/>
          </a:ln>
        </p:spPr>
        <p:txBody>
          <a:bodyPr wrap="square" lIns="0" rIns="0" rtlCol="0">
            <a:noAutofit/>
          </a:bodyPr>
          <a:lstStyle/>
          <a:p>
            <a:pPr marL="285750" lvl="0" indent="-193675" defTabSz="288000">
              <a:buFont typeface="Arial" panose="020B0604020202020204" pitchFamily="34" charset="0"/>
              <a:buChar char="•"/>
              <a:defRPr/>
            </a:pPr>
            <a:r>
              <a:rPr lang="ja-JP" altLang="en-US" sz="1600" b="1" dirty="0">
                <a:solidFill>
                  <a:srgbClr val="000000"/>
                </a:solidFill>
                <a:latin typeface="+mn-ea"/>
              </a:rPr>
              <a:t>調査対象国のうち</a:t>
            </a:r>
            <a:r>
              <a:rPr lang="ja-JP" altLang="en-US" sz="1600" b="1" u="sng" dirty="0">
                <a:solidFill>
                  <a:schemeClr val="accent2">
                    <a:lumMod val="75000"/>
                    <a:lumOff val="25000"/>
                  </a:schemeClr>
                </a:solidFill>
                <a:latin typeface="+mn-ea"/>
              </a:rPr>
              <a:t>シンガポール、インドにおいては既存の統一的な共通識別子を基盤とした広範なデジタル</a:t>
            </a:r>
            <a:r>
              <a:rPr lang="en-US" altLang="ja-JP" sz="1600" b="1" u="sng" dirty="0">
                <a:solidFill>
                  <a:schemeClr val="accent2">
                    <a:lumMod val="75000"/>
                    <a:lumOff val="25000"/>
                  </a:schemeClr>
                </a:solidFill>
                <a:latin typeface="+mn-ea"/>
              </a:rPr>
              <a:t>ID</a:t>
            </a:r>
            <a:r>
              <a:rPr lang="ja-JP" altLang="en-US" sz="1600" b="1" u="sng" dirty="0">
                <a:solidFill>
                  <a:schemeClr val="accent2">
                    <a:lumMod val="75000"/>
                    <a:lumOff val="25000"/>
                  </a:schemeClr>
                </a:solidFill>
                <a:latin typeface="+mn-ea"/>
              </a:rPr>
              <a:t>サービスを政府が提供</a:t>
            </a:r>
            <a:r>
              <a:rPr lang="ja-JP" altLang="en-US" sz="1600" b="1" dirty="0">
                <a:solidFill>
                  <a:srgbClr val="000000"/>
                </a:solidFill>
                <a:latin typeface="+mn-ea"/>
              </a:rPr>
              <a:t>している</a:t>
            </a:r>
            <a:endParaRPr lang="en-US" altLang="ja-JP" sz="1600" b="1" dirty="0">
              <a:solidFill>
                <a:srgbClr val="000000"/>
              </a:solidFill>
              <a:latin typeface="+mn-ea"/>
            </a:endParaRPr>
          </a:p>
          <a:p>
            <a:pPr marL="285750" lvl="0" indent="-193675" defTabSz="288000">
              <a:buFont typeface="Arial" panose="020B0604020202020204" pitchFamily="34" charset="0"/>
              <a:buChar char="•"/>
              <a:defRPr/>
            </a:pPr>
            <a:r>
              <a:rPr lang="ja-JP" altLang="en-US" sz="1600" b="1" dirty="0">
                <a:solidFill>
                  <a:srgbClr val="000000"/>
                </a:solidFill>
                <a:latin typeface="+mn-ea"/>
              </a:rPr>
              <a:t>その他の国においては政府が主導して</a:t>
            </a:r>
            <a:r>
              <a:rPr lang="ja-JP" altLang="en-US" sz="1600" b="1" u="sng" dirty="0">
                <a:solidFill>
                  <a:schemeClr val="accent2">
                    <a:lumMod val="75000"/>
                    <a:lumOff val="25000"/>
                  </a:schemeClr>
                </a:solidFill>
                <a:latin typeface="+mn-ea"/>
              </a:rPr>
              <a:t>トラストフレームワークを策定することにより、民間</a:t>
            </a:r>
            <a:r>
              <a:rPr lang="en-US" altLang="ja-JP" sz="1600" b="1" u="sng" dirty="0">
                <a:solidFill>
                  <a:schemeClr val="accent2">
                    <a:lumMod val="75000"/>
                    <a:lumOff val="25000"/>
                  </a:schemeClr>
                </a:solidFill>
                <a:latin typeface="+mn-ea"/>
              </a:rPr>
              <a:t>ID</a:t>
            </a:r>
            <a:r>
              <a:rPr lang="ja-JP" altLang="en-US" sz="1600" b="1" u="sng" dirty="0">
                <a:solidFill>
                  <a:schemeClr val="accent2">
                    <a:lumMod val="75000"/>
                    <a:lumOff val="25000"/>
                  </a:schemeClr>
                </a:solidFill>
                <a:latin typeface="+mn-ea"/>
              </a:rPr>
              <a:t>プロバイダーに対し認定を付与</a:t>
            </a:r>
            <a:r>
              <a:rPr lang="ja-JP" altLang="en-US" sz="1600" b="1" dirty="0">
                <a:solidFill>
                  <a:srgbClr val="000000"/>
                </a:solidFill>
                <a:latin typeface="+mn-ea"/>
              </a:rPr>
              <a:t>して公共サービス・民間におけるオンライン認証に活用している</a:t>
            </a:r>
            <a:endParaRPr lang="en-US" altLang="ja-JP" sz="1600" b="1" dirty="0">
              <a:solidFill>
                <a:srgbClr val="000000"/>
              </a:solidFill>
              <a:latin typeface="+mn-ea"/>
            </a:endParaRPr>
          </a:p>
          <a:p>
            <a:pPr marL="285750" marR="0" lvl="0" indent="-193675"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graphicFrame>
        <p:nvGraphicFramePr>
          <p:cNvPr id="5" name="表 4"/>
          <p:cNvGraphicFramePr>
            <a:graphicFrameLocks noGrp="1"/>
          </p:cNvGraphicFramePr>
          <p:nvPr>
            <p:extLst>
              <p:ext uri="{D42A27DB-BD31-4B8C-83A1-F6EECF244321}">
                <p14:modId xmlns:p14="http://schemas.microsoft.com/office/powerpoint/2010/main" val="1073909188"/>
              </p:ext>
            </p:extLst>
          </p:nvPr>
        </p:nvGraphicFramePr>
        <p:xfrm>
          <a:off x="331788" y="1796018"/>
          <a:ext cx="9242723" cy="4785360"/>
        </p:xfrm>
        <a:graphic>
          <a:graphicData uri="http://schemas.openxmlformats.org/drawingml/2006/table">
            <a:tbl>
              <a:tblPr firstRow="1" bandRow="1">
                <a:tableStyleId>{5C22544A-7EE6-4342-B048-85BDC9FD1C3A}</a:tableStyleId>
              </a:tblPr>
              <a:tblGrid>
                <a:gridCol w="969714">
                  <a:extLst>
                    <a:ext uri="{9D8B030D-6E8A-4147-A177-3AD203B41FA5}">
                      <a16:colId xmlns:a16="http://schemas.microsoft.com/office/drawing/2014/main" val="1703072753"/>
                    </a:ext>
                  </a:extLst>
                </a:gridCol>
                <a:gridCol w="1341317">
                  <a:extLst>
                    <a:ext uri="{9D8B030D-6E8A-4147-A177-3AD203B41FA5}">
                      <a16:colId xmlns:a16="http://schemas.microsoft.com/office/drawing/2014/main" val="3770983829"/>
                    </a:ext>
                  </a:extLst>
                </a:gridCol>
                <a:gridCol w="6931692">
                  <a:extLst>
                    <a:ext uri="{9D8B030D-6E8A-4147-A177-3AD203B41FA5}">
                      <a16:colId xmlns:a16="http://schemas.microsoft.com/office/drawing/2014/main" val="889188447"/>
                    </a:ext>
                  </a:extLst>
                </a:gridCol>
              </a:tblGrid>
              <a:tr h="246292">
                <a:tc gridSpan="2">
                  <a:txBody>
                    <a:bodyPr/>
                    <a:lstStyle/>
                    <a:p>
                      <a:pPr algn="ctr"/>
                      <a:r>
                        <a:rPr kumimoji="1" lang="ja-JP" altLang="en-US" sz="1400" dirty="0">
                          <a:latin typeface="+mn-ea"/>
                          <a:ea typeface="+mn-ea"/>
                        </a:rPr>
                        <a:t>国・地域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solidFill>
                      <a:schemeClr val="accent2">
                        <a:lumMod val="90000"/>
                        <a:lumOff val="1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chemeClr val="bg1"/>
                          </a:solidFill>
                          <a:effectLst/>
                          <a:uLnTx/>
                          <a:uFillTx/>
                          <a:latin typeface="+mn-ea"/>
                          <a:ea typeface="+mn-ea"/>
                          <a:cs typeface="+mn-cs"/>
                        </a:rPr>
                        <a:t>デジタル</a:t>
                      </a:r>
                      <a:r>
                        <a:rPr kumimoji="1" lang="en-US" altLang="ja-JP" sz="1400" b="1" i="0" u="none" strike="noStrike" kern="1200" cap="none" spc="0" normalizeH="0" baseline="0" noProof="0" dirty="0">
                          <a:ln>
                            <a:noFill/>
                          </a:ln>
                          <a:solidFill>
                            <a:schemeClr val="bg1"/>
                          </a:solidFill>
                          <a:effectLst/>
                          <a:uLnTx/>
                          <a:uFillTx/>
                          <a:latin typeface="+mn-ea"/>
                          <a:ea typeface="+mn-ea"/>
                          <a:cs typeface="+mn-cs"/>
                        </a:rPr>
                        <a:t>ID</a:t>
                      </a:r>
                      <a:r>
                        <a:rPr kumimoji="1" lang="ja-JP" altLang="en-US" sz="1400" b="1" i="0" u="none" strike="noStrike" kern="1200" cap="none" spc="0" normalizeH="0" baseline="0" noProof="0" dirty="0">
                          <a:ln>
                            <a:noFill/>
                          </a:ln>
                          <a:solidFill>
                            <a:schemeClr val="bg1"/>
                          </a:solidFill>
                          <a:effectLst/>
                          <a:uLnTx/>
                          <a:uFillTx/>
                          <a:latin typeface="+mn-ea"/>
                          <a:ea typeface="+mn-ea"/>
                          <a:cs typeface="+mn-cs"/>
                        </a:rPr>
                        <a:t>政策の状況</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1958508351"/>
                  </a:ext>
                </a:extLst>
              </a:tr>
              <a:tr h="722773">
                <a:tc rowSpan="3">
                  <a:txBody>
                    <a:bodyPr/>
                    <a:lstStyle/>
                    <a:p>
                      <a:r>
                        <a:rPr kumimoji="1" lang="ja-JP" altLang="en-US" sz="1400" b="1" dirty="0">
                          <a:solidFill>
                            <a:schemeClr val="bg1"/>
                          </a:solidFill>
                          <a:latin typeface="+mn-ea"/>
                          <a:ea typeface="+mn-ea"/>
                        </a:rPr>
                        <a:t>欧州</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400" b="1" dirty="0">
                          <a:solidFill>
                            <a:schemeClr val="bg1"/>
                          </a:solidFill>
                          <a:latin typeface="+mn-ea"/>
                          <a:ea typeface="+mn-ea"/>
                        </a:rPr>
                        <a:t>EU</a:t>
                      </a:r>
                      <a:endParaRPr kumimoji="1" lang="ja-JP" altLang="en-US" sz="14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b="0" i="0" u="none" strike="noStrike" dirty="0">
                          <a:solidFill>
                            <a:srgbClr val="000000"/>
                          </a:solidFill>
                          <a:effectLst/>
                          <a:latin typeface="+mn-ea"/>
                          <a:ea typeface="+mn-ea"/>
                        </a:rPr>
                        <a:t>EU</a:t>
                      </a:r>
                      <a:r>
                        <a:rPr lang="ja-JP" altLang="en-US" sz="1200" b="0" i="0" u="none" strike="noStrike" dirty="0">
                          <a:solidFill>
                            <a:srgbClr val="000000"/>
                          </a:solidFill>
                          <a:effectLst/>
                          <a:latin typeface="+mn-ea"/>
                          <a:ea typeface="+mn-ea"/>
                        </a:rPr>
                        <a:t>加盟国間で公共オンラインサービスへのアクセス時に本人確認を行うことのできるデジタル</a:t>
                      </a:r>
                      <a:r>
                        <a:rPr lang="en-US" altLang="ja-JP" sz="1200" b="0" i="0" u="none" strike="noStrike" dirty="0">
                          <a:solidFill>
                            <a:srgbClr val="000000"/>
                          </a:solidFill>
                          <a:effectLst/>
                          <a:latin typeface="+mn-ea"/>
                          <a:ea typeface="+mn-ea"/>
                        </a:rPr>
                        <a:t>ID</a:t>
                      </a:r>
                      <a:r>
                        <a:rPr lang="ja-JP" altLang="en-US" sz="1200" b="0" i="0" u="none" strike="noStrike" dirty="0">
                          <a:solidFill>
                            <a:srgbClr val="000000"/>
                          </a:solidFill>
                          <a:effectLst/>
                          <a:latin typeface="+mn-ea"/>
                          <a:ea typeface="+mn-ea"/>
                        </a:rPr>
                        <a:t>である</a:t>
                      </a:r>
                      <a:r>
                        <a:rPr lang="en-US" altLang="ja-JP" sz="1200" b="1" i="0" u="sng" strike="noStrike" dirty="0" err="1">
                          <a:solidFill>
                            <a:schemeClr val="accent2">
                              <a:lumMod val="75000"/>
                              <a:lumOff val="25000"/>
                            </a:schemeClr>
                          </a:solidFill>
                          <a:effectLst/>
                          <a:latin typeface="+mn-ea"/>
                          <a:ea typeface="+mn-ea"/>
                        </a:rPr>
                        <a:t>eID</a:t>
                      </a:r>
                      <a:r>
                        <a:rPr lang="ja-JP" altLang="en-US" sz="1200" b="1" i="0" u="sng" strike="noStrike" dirty="0">
                          <a:solidFill>
                            <a:schemeClr val="accent2">
                              <a:lumMod val="75000"/>
                              <a:lumOff val="25000"/>
                            </a:schemeClr>
                          </a:solidFill>
                          <a:effectLst/>
                          <a:latin typeface="+mn-ea"/>
                          <a:ea typeface="+mn-ea"/>
                        </a:rPr>
                        <a:t>が</a:t>
                      </a:r>
                      <a:r>
                        <a:rPr lang="en-US" altLang="ja-JP" sz="1200" b="1" i="0" u="sng" strike="noStrike" dirty="0">
                          <a:solidFill>
                            <a:schemeClr val="accent2">
                              <a:lumMod val="75000"/>
                              <a:lumOff val="25000"/>
                            </a:schemeClr>
                          </a:solidFill>
                          <a:effectLst/>
                          <a:latin typeface="+mn-ea"/>
                          <a:ea typeface="+mn-ea"/>
                        </a:rPr>
                        <a:t>eIDAS</a:t>
                      </a:r>
                      <a:r>
                        <a:rPr lang="ja-JP" altLang="en-US" sz="1200" b="1" i="0" u="sng" strike="noStrike" dirty="0">
                          <a:solidFill>
                            <a:schemeClr val="accent2">
                              <a:lumMod val="75000"/>
                              <a:lumOff val="25000"/>
                            </a:schemeClr>
                          </a:solidFill>
                          <a:effectLst/>
                          <a:latin typeface="+mn-ea"/>
                          <a:ea typeface="+mn-ea"/>
                        </a:rPr>
                        <a:t>によって</a:t>
                      </a:r>
                      <a:r>
                        <a:rPr lang="en-US" altLang="ja-JP" sz="1200" b="1" i="0" u="sng" strike="noStrike" dirty="0">
                          <a:solidFill>
                            <a:schemeClr val="accent2">
                              <a:lumMod val="75000"/>
                              <a:lumOff val="25000"/>
                            </a:schemeClr>
                          </a:solidFill>
                          <a:effectLst/>
                          <a:latin typeface="+mn-ea"/>
                          <a:ea typeface="+mn-ea"/>
                        </a:rPr>
                        <a:t>2014</a:t>
                      </a:r>
                      <a:r>
                        <a:rPr lang="ja-JP" altLang="en-US" sz="1200" b="1" i="0" u="sng" strike="noStrike" dirty="0">
                          <a:solidFill>
                            <a:schemeClr val="accent2">
                              <a:lumMod val="75000"/>
                              <a:lumOff val="25000"/>
                            </a:schemeClr>
                          </a:solidFill>
                          <a:effectLst/>
                          <a:latin typeface="+mn-ea"/>
                          <a:ea typeface="+mn-ea"/>
                        </a:rPr>
                        <a:t>年から規定</a:t>
                      </a:r>
                      <a:r>
                        <a:rPr lang="ja-JP" altLang="en-US" sz="1200" b="0" i="0" u="none" strike="noStrike" dirty="0">
                          <a:solidFill>
                            <a:srgbClr val="000000"/>
                          </a:solidFill>
                          <a:effectLst/>
                          <a:latin typeface="+mn-ea"/>
                          <a:ea typeface="+mn-ea"/>
                        </a:rPr>
                        <a:t>されている</a:t>
                      </a:r>
                      <a:endParaRPr lang="en-US" altLang="ja-JP" sz="1200" b="0" i="0" u="none" strike="noStrike" dirty="0">
                        <a:solidFill>
                          <a:srgbClr val="000000"/>
                        </a:solidFill>
                        <a:effectLst/>
                        <a:latin typeface="+mn-ea"/>
                        <a:ea typeface="+mn-ea"/>
                      </a:endParaRPr>
                    </a:p>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b="0" i="0" u="none" strike="noStrike" dirty="0">
                          <a:solidFill>
                            <a:srgbClr val="000000"/>
                          </a:solidFill>
                          <a:effectLst/>
                          <a:latin typeface="+mn-ea"/>
                          <a:ea typeface="+mn-ea"/>
                        </a:rPr>
                        <a:t>2021</a:t>
                      </a:r>
                      <a:r>
                        <a:rPr lang="ja-JP" altLang="en-US" sz="1200" b="0" i="0" u="none" strike="noStrike" dirty="0">
                          <a:solidFill>
                            <a:srgbClr val="000000"/>
                          </a:solidFill>
                          <a:effectLst/>
                          <a:latin typeface="+mn-ea"/>
                          <a:ea typeface="+mn-ea"/>
                        </a:rPr>
                        <a:t>年の</a:t>
                      </a:r>
                      <a:r>
                        <a:rPr lang="en-US" altLang="ja-JP" sz="1200" b="1" i="0" u="sng" strike="noStrike" dirty="0">
                          <a:solidFill>
                            <a:schemeClr val="accent2">
                              <a:lumMod val="75000"/>
                              <a:lumOff val="25000"/>
                            </a:schemeClr>
                          </a:solidFill>
                          <a:effectLst/>
                          <a:latin typeface="+mn-ea"/>
                          <a:ea typeface="+mn-ea"/>
                        </a:rPr>
                        <a:t>eIDAS</a:t>
                      </a:r>
                      <a:r>
                        <a:rPr lang="ja-JP" altLang="en-US" sz="1200" b="1" i="0" u="sng" strike="noStrike" dirty="0">
                          <a:solidFill>
                            <a:schemeClr val="accent2">
                              <a:lumMod val="75000"/>
                              <a:lumOff val="25000"/>
                            </a:schemeClr>
                          </a:solidFill>
                          <a:effectLst/>
                          <a:latin typeface="+mn-ea"/>
                          <a:ea typeface="+mn-ea"/>
                        </a:rPr>
                        <a:t>改正提案（</a:t>
                      </a:r>
                      <a:r>
                        <a:rPr lang="en-US" altLang="ja-JP" sz="1200" b="1" i="0" u="sng" strike="noStrike" dirty="0">
                          <a:solidFill>
                            <a:schemeClr val="accent2">
                              <a:lumMod val="75000"/>
                              <a:lumOff val="25000"/>
                            </a:schemeClr>
                          </a:solidFill>
                          <a:effectLst/>
                          <a:latin typeface="+mn-ea"/>
                          <a:ea typeface="+mn-ea"/>
                        </a:rPr>
                        <a:t>eIDAS2.0</a:t>
                      </a:r>
                      <a:r>
                        <a:rPr lang="ja-JP" altLang="en-US" sz="1200" b="1" i="0" u="sng" strike="noStrike" dirty="0">
                          <a:solidFill>
                            <a:schemeClr val="accent2">
                              <a:lumMod val="75000"/>
                              <a:lumOff val="25000"/>
                            </a:schemeClr>
                          </a:solidFill>
                          <a:effectLst/>
                          <a:latin typeface="+mn-ea"/>
                          <a:ea typeface="+mn-ea"/>
                        </a:rPr>
                        <a:t>）においてモバイルウォレット（</a:t>
                      </a:r>
                      <a:r>
                        <a:rPr lang="en-US" altLang="ja-JP" sz="1200" b="1" i="0" u="sng" strike="noStrike" dirty="0">
                          <a:solidFill>
                            <a:schemeClr val="accent2">
                              <a:lumMod val="75000"/>
                              <a:lumOff val="25000"/>
                            </a:schemeClr>
                          </a:solidFill>
                          <a:effectLst/>
                          <a:latin typeface="+mn-ea"/>
                          <a:ea typeface="+mn-ea"/>
                        </a:rPr>
                        <a:t>EUDIW</a:t>
                      </a:r>
                      <a:r>
                        <a:rPr lang="ja-JP" altLang="en-US" sz="1200" b="1" i="0" u="sng" strike="noStrike" dirty="0">
                          <a:solidFill>
                            <a:schemeClr val="accent2">
                              <a:lumMod val="75000"/>
                              <a:lumOff val="25000"/>
                            </a:schemeClr>
                          </a:solidFill>
                          <a:effectLst/>
                          <a:latin typeface="+mn-ea"/>
                          <a:ea typeface="+mn-ea"/>
                        </a:rPr>
                        <a:t>）の提供を加盟国に義務付け</a:t>
                      </a:r>
                      <a:r>
                        <a:rPr lang="ja-JP" altLang="en-US" sz="1200" b="0" i="0" u="none" strike="noStrike" dirty="0">
                          <a:solidFill>
                            <a:srgbClr val="000000"/>
                          </a:solidFill>
                          <a:effectLst/>
                          <a:latin typeface="+mn-ea"/>
                          <a:ea typeface="+mn-ea"/>
                        </a:rPr>
                        <a:t>、</a:t>
                      </a:r>
                      <a:r>
                        <a:rPr lang="en-US" altLang="ja-JP" sz="1200" b="0" i="0" u="none" strike="noStrike" dirty="0" err="1">
                          <a:solidFill>
                            <a:srgbClr val="000000"/>
                          </a:solidFill>
                          <a:effectLst/>
                          <a:latin typeface="+mn-ea"/>
                          <a:ea typeface="+mn-ea"/>
                        </a:rPr>
                        <a:t>eID</a:t>
                      </a:r>
                      <a:r>
                        <a:rPr lang="ja-JP" altLang="en-US" sz="1200" b="0" i="0" u="none" strike="noStrike" dirty="0">
                          <a:solidFill>
                            <a:srgbClr val="000000"/>
                          </a:solidFill>
                          <a:effectLst/>
                          <a:latin typeface="+mn-ea"/>
                          <a:ea typeface="+mn-ea"/>
                        </a:rPr>
                        <a:t>を含めた属性証明・公的文書を格納・利用可能にすることでフレームワークの改善を図っている</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64806447"/>
                  </a:ext>
                </a:extLst>
              </a:tr>
              <a:tr h="246292">
                <a:tc vMerge="1">
                  <a:txBody>
                    <a:bodyPr/>
                    <a:lstStyle/>
                    <a:p>
                      <a:endParaRPr kumimoji="1" lang="ja-JP" altLang="en-US" dirty="0"/>
                    </a:p>
                  </a:txBody>
                  <a:tcPr>
                    <a:solidFill>
                      <a:schemeClr val="accent2">
                        <a:lumMod val="90000"/>
                        <a:lumOff val="10000"/>
                      </a:schemeClr>
                    </a:solidFill>
                  </a:tcPr>
                </a:tc>
                <a:tc>
                  <a:txBody>
                    <a:bodyPr/>
                    <a:lstStyle/>
                    <a:p>
                      <a:r>
                        <a:rPr kumimoji="1" lang="ja-JP" altLang="en-US" sz="1400" b="1" dirty="0">
                          <a:solidFill>
                            <a:schemeClr val="bg1"/>
                          </a:solidFill>
                          <a:latin typeface="+mn-ea"/>
                          <a:ea typeface="+mn-ea"/>
                        </a:rPr>
                        <a:t>ドイツ</a:t>
                      </a:r>
                      <a:endParaRPr kumimoji="1" lang="en-US" altLang="ja-JP" sz="1400" b="1" dirty="0">
                        <a:solidFill>
                          <a:schemeClr val="bg1"/>
                        </a:solidFill>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indent="-171450">
                        <a:buFont typeface="Arial" panose="020B0604020202020204" pitchFamily="34" charset="0"/>
                        <a:buChar char="•"/>
                      </a:pPr>
                      <a:r>
                        <a:rPr kumimoji="1" lang="en-US" altLang="ja-JP" sz="1200" b="1" i="0" u="sng" dirty="0" err="1">
                          <a:solidFill>
                            <a:schemeClr val="accent2">
                              <a:lumMod val="75000"/>
                              <a:lumOff val="25000"/>
                            </a:schemeClr>
                          </a:solidFill>
                          <a:latin typeface="+mn-ea"/>
                          <a:ea typeface="+mn-ea"/>
                        </a:rPr>
                        <a:t>eID</a:t>
                      </a:r>
                      <a:r>
                        <a:rPr kumimoji="1" lang="ja-JP" altLang="en-US" sz="1200" b="1" i="0" u="sng" dirty="0">
                          <a:solidFill>
                            <a:schemeClr val="accent2">
                              <a:lumMod val="75000"/>
                              <a:lumOff val="25000"/>
                            </a:schemeClr>
                          </a:solidFill>
                          <a:latin typeface="+mn-ea"/>
                          <a:ea typeface="+mn-ea"/>
                        </a:rPr>
                        <a:t>カードが</a:t>
                      </a:r>
                      <a:r>
                        <a:rPr kumimoji="1" lang="en-US" altLang="ja-JP" sz="1200" b="1" i="0" u="sng" dirty="0">
                          <a:solidFill>
                            <a:schemeClr val="accent2">
                              <a:lumMod val="75000"/>
                              <a:lumOff val="25000"/>
                            </a:schemeClr>
                          </a:solidFill>
                          <a:latin typeface="+mn-ea"/>
                          <a:ea typeface="+mn-ea"/>
                        </a:rPr>
                        <a:t>2010</a:t>
                      </a:r>
                      <a:r>
                        <a:rPr kumimoji="1" lang="ja-JP" altLang="en-US" sz="1200" b="1" i="0" u="sng" dirty="0">
                          <a:solidFill>
                            <a:schemeClr val="accent2">
                              <a:lumMod val="75000"/>
                              <a:lumOff val="25000"/>
                            </a:schemeClr>
                          </a:solidFill>
                          <a:latin typeface="+mn-ea"/>
                          <a:ea typeface="+mn-ea"/>
                        </a:rPr>
                        <a:t>年から導入されており、</a:t>
                      </a:r>
                      <a:r>
                        <a:rPr kumimoji="1" lang="en-US" altLang="ja-JP" sz="1200" b="1" i="0" u="sng" dirty="0">
                          <a:solidFill>
                            <a:schemeClr val="accent2">
                              <a:lumMod val="75000"/>
                              <a:lumOff val="25000"/>
                            </a:schemeClr>
                          </a:solidFill>
                          <a:latin typeface="+mn-ea"/>
                          <a:ea typeface="+mn-ea"/>
                        </a:rPr>
                        <a:t>16</a:t>
                      </a:r>
                      <a:r>
                        <a:rPr kumimoji="1" lang="ja-JP" altLang="en-US" sz="1200" b="1" i="0" u="sng" dirty="0">
                          <a:solidFill>
                            <a:schemeClr val="accent2">
                              <a:lumMod val="75000"/>
                              <a:lumOff val="25000"/>
                            </a:schemeClr>
                          </a:solidFill>
                          <a:latin typeface="+mn-ea"/>
                          <a:ea typeface="+mn-ea"/>
                        </a:rPr>
                        <a:t>歳以上のドイツ国民に対して取得が義務付けられている</a:t>
                      </a:r>
                      <a:r>
                        <a:rPr kumimoji="1" lang="ja-JP" altLang="en-US" sz="1200" dirty="0">
                          <a:solidFill>
                            <a:schemeClr val="tx1"/>
                          </a:solidFill>
                          <a:latin typeface="+mn-ea"/>
                          <a:ea typeface="+mn-ea"/>
                        </a:rPr>
                        <a:t>。</a:t>
                      </a:r>
                      <a:r>
                        <a:rPr kumimoji="1" lang="en-US" altLang="ja-JP" sz="1200" dirty="0">
                          <a:solidFill>
                            <a:schemeClr val="tx1"/>
                          </a:solidFill>
                          <a:latin typeface="+mn-ea"/>
                          <a:ea typeface="+mn-ea"/>
                        </a:rPr>
                        <a:t>2017</a:t>
                      </a:r>
                      <a:r>
                        <a:rPr kumimoji="1" lang="ja-JP" altLang="en-US" sz="1200" dirty="0">
                          <a:solidFill>
                            <a:schemeClr val="tx1"/>
                          </a:solidFill>
                          <a:latin typeface="+mn-ea"/>
                          <a:ea typeface="+mn-ea"/>
                        </a:rPr>
                        <a:t>年の連邦法改正により、</a:t>
                      </a:r>
                      <a:r>
                        <a:rPr kumimoji="1" lang="en-US" altLang="ja-JP" sz="1200" dirty="0" err="1">
                          <a:solidFill>
                            <a:schemeClr val="tx1"/>
                          </a:solidFill>
                          <a:latin typeface="+mn-ea"/>
                          <a:ea typeface="+mn-ea"/>
                        </a:rPr>
                        <a:t>eID</a:t>
                      </a:r>
                      <a:r>
                        <a:rPr kumimoji="1" lang="ja-JP" altLang="en-US" sz="1200" dirty="0">
                          <a:solidFill>
                            <a:schemeClr val="tx1"/>
                          </a:solidFill>
                          <a:latin typeface="+mn-ea"/>
                          <a:ea typeface="+mn-ea"/>
                        </a:rPr>
                        <a:t>カードの発行時に電子署名機能を付与することが可能となった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16946785"/>
                  </a:ext>
                </a:extLst>
              </a:tr>
              <a:tr h="722773">
                <a:tc vMerge="1">
                  <a:txBody>
                    <a:bodyPr/>
                    <a:lstStyle/>
                    <a:p>
                      <a:endParaRPr kumimoji="1" lang="ja-JP" altLang="en-US" dirty="0"/>
                    </a:p>
                  </a:txBody>
                  <a:tcPr>
                    <a:solidFill>
                      <a:schemeClr val="accent2">
                        <a:lumMod val="90000"/>
                        <a:lumOff val="10000"/>
                      </a:schemeClr>
                    </a:solidFill>
                  </a:tcPr>
                </a:tc>
                <a:tc>
                  <a:txBody>
                    <a:bodyPr/>
                    <a:lstStyle/>
                    <a:p>
                      <a:r>
                        <a:rPr kumimoji="1" lang="ja-JP" altLang="en-US" sz="1400" b="1" dirty="0">
                          <a:solidFill>
                            <a:schemeClr val="bg1"/>
                          </a:solidFill>
                          <a:latin typeface="+mn-ea"/>
                          <a:ea typeface="+mn-ea"/>
                        </a:rPr>
                        <a:t>イギリス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b="0" i="0" u="none" strike="noStrike" dirty="0">
                          <a:solidFill>
                            <a:srgbClr val="000000"/>
                          </a:solidFill>
                          <a:effectLst/>
                          <a:latin typeface="+mn-ea"/>
                          <a:ea typeface="+mn-ea"/>
                        </a:rPr>
                        <a:t>政府の認定を受けた</a:t>
                      </a:r>
                      <a:r>
                        <a:rPr lang="en-US" altLang="ja-JP" sz="1200" b="0" i="0" u="none" strike="noStrike" dirty="0" err="1">
                          <a:solidFill>
                            <a:srgbClr val="000000"/>
                          </a:solidFill>
                          <a:effectLst/>
                          <a:latin typeface="+mn-ea"/>
                          <a:ea typeface="+mn-ea"/>
                        </a:rPr>
                        <a:t>IdP</a:t>
                      </a:r>
                      <a:r>
                        <a:rPr lang="ja-JP" altLang="en-US" sz="1200" b="0" i="0" u="none" strike="noStrike" dirty="0">
                          <a:solidFill>
                            <a:srgbClr val="000000"/>
                          </a:solidFill>
                          <a:effectLst/>
                          <a:latin typeface="+mn-ea"/>
                          <a:ea typeface="+mn-ea"/>
                        </a:rPr>
                        <a:t>が発行する</a:t>
                      </a:r>
                      <a:r>
                        <a:rPr lang="en-US" altLang="ja-JP" sz="1200" b="0" i="0" u="none" strike="noStrike" dirty="0">
                          <a:solidFill>
                            <a:srgbClr val="000000"/>
                          </a:solidFill>
                          <a:effectLst/>
                          <a:latin typeface="+mn-ea"/>
                          <a:ea typeface="+mn-ea"/>
                        </a:rPr>
                        <a:t>ID</a:t>
                      </a:r>
                      <a:r>
                        <a:rPr lang="ja-JP" altLang="en-US" sz="1200" b="0" i="0" u="none" strike="noStrike" dirty="0">
                          <a:solidFill>
                            <a:srgbClr val="000000"/>
                          </a:solidFill>
                          <a:effectLst/>
                          <a:latin typeface="+mn-ea"/>
                          <a:ea typeface="+mn-ea"/>
                        </a:rPr>
                        <a:t>を活用した公共サービスアクセス時の本人認証の仕組みである</a:t>
                      </a:r>
                      <a:r>
                        <a:rPr lang="en-US" altLang="ja-JP" sz="1200" b="1" i="0" u="sng" strike="noStrike" dirty="0">
                          <a:solidFill>
                            <a:schemeClr val="accent2">
                              <a:lumMod val="75000"/>
                              <a:lumOff val="25000"/>
                            </a:schemeClr>
                          </a:solidFill>
                          <a:effectLst/>
                          <a:latin typeface="+mn-ea"/>
                          <a:ea typeface="+mn-ea"/>
                        </a:rPr>
                        <a:t>GOV.UK</a:t>
                      </a:r>
                      <a:r>
                        <a:rPr lang="en-US" altLang="ja-JP" sz="1200" b="1" i="0" u="sng" strike="noStrike" baseline="0" dirty="0">
                          <a:solidFill>
                            <a:schemeClr val="accent2">
                              <a:lumMod val="75000"/>
                              <a:lumOff val="25000"/>
                            </a:schemeClr>
                          </a:solidFill>
                          <a:effectLst/>
                          <a:latin typeface="+mn-ea"/>
                          <a:ea typeface="+mn-ea"/>
                        </a:rPr>
                        <a:t> </a:t>
                      </a:r>
                      <a:r>
                        <a:rPr lang="en-US" altLang="ja-JP" sz="1200" b="1" i="0" u="sng" strike="noStrike" dirty="0">
                          <a:solidFill>
                            <a:schemeClr val="accent2">
                              <a:lumMod val="75000"/>
                              <a:lumOff val="25000"/>
                            </a:schemeClr>
                          </a:solidFill>
                          <a:effectLst/>
                          <a:latin typeface="+mn-ea"/>
                          <a:ea typeface="+mn-ea"/>
                        </a:rPr>
                        <a:t>Verify</a:t>
                      </a:r>
                      <a:r>
                        <a:rPr lang="ja-JP" altLang="en-US" sz="1200" b="1" i="0" u="sng" strike="noStrike" dirty="0">
                          <a:solidFill>
                            <a:schemeClr val="accent2">
                              <a:lumMod val="75000"/>
                              <a:lumOff val="25000"/>
                            </a:schemeClr>
                          </a:solidFill>
                          <a:effectLst/>
                          <a:latin typeface="+mn-ea"/>
                          <a:ea typeface="+mn-ea"/>
                        </a:rPr>
                        <a:t>を</a:t>
                      </a:r>
                      <a:r>
                        <a:rPr lang="en-US" altLang="ja-JP" sz="1200" b="1" i="0" u="sng" strike="noStrike" dirty="0">
                          <a:solidFill>
                            <a:schemeClr val="accent2">
                              <a:lumMod val="75000"/>
                              <a:lumOff val="25000"/>
                            </a:schemeClr>
                          </a:solidFill>
                          <a:effectLst/>
                          <a:latin typeface="+mn-ea"/>
                          <a:ea typeface="+mn-ea"/>
                        </a:rPr>
                        <a:t>2016</a:t>
                      </a:r>
                      <a:r>
                        <a:rPr lang="ja-JP" altLang="en-US" sz="1200" b="1" i="0" u="sng" strike="noStrike" dirty="0">
                          <a:solidFill>
                            <a:schemeClr val="accent2">
                              <a:lumMod val="75000"/>
                              <a:lumOff val="25000"/>
                            </a:schemeClr>
                          </a:solidFill>
                          <a:effectLst/>
                          <a:latin typeface="+mn-ea"/>
                          <a:ea typeface="+mn-ea"/>
                        </a:rPr>
                        <a:t>年</a:t>
                      </a:r>
                      <a:r>
                        <a:rPr lang="en-US" altLang="ja-JP" sz="1200" b="1" i="0" u="sng" strike="noStrike" dirty="0">
                          <a:solidFill>
                            <a:schemeClr val="accent2">
                              <a:lumMod val="75000"/>
                              <a:lumOff val="25000"/>
                            </a:schemeClr>
                          </a:solidFill>
                          <a:effectLst/>
                          <a:latin typeface="+mn-ea"/>
                          <a:ea typeface="+mn-ea"/>
                        </a:rPr>
                        <a:t>5</a:t>
                      </a:r>
                      <a:r>
                        <a:rPr lang="ja-JP" altLang="en-US" sz="1200" b="1" i="0" u="sng" strike="noStrike" dirty="0">
                          <a:solidFill>
                            <a:schemeClr val="accent2">
                              <a:lumMod val="75000"/>
                              <a:lumOff val="25000"/>
                            </a:schemeClr>
                          </a:solidFill>
                          <a:effectLst/>
                          <a:latin typeface="+mn-ea"/>
                          <a:ea typeface="+mn-ea"/>
                        </a:rPr>
                        <a:t>月に本格運用を開始</a:t>
                      </a:r>
                      <a:r>
                        <a:rPr lang="ja-JP" altLang="en-US" sz="1200" b="0" i="0" u="none" strike="noStrike" dirty="0">
                          <a:solidFill>
                            <a:srgbClr val="000000"/>
                          </a:solidFill>
                          <a:effectLst/>
                          <a:latin typeface="+mn-ea"/>
                          <a:ea typeface="+mn-ea"/>
                        </a:rPr>
                        <a:t>したが、事業者の離脱が相次ぎ</a:t>
                      </a:r>
                      <a:r>
                        <a:rPr lang="en-US" altLang="ja-JP" sz="1200" b="0" i="0" u="none" strike="noStrike" dirty="0">
                          <a:solidFill>
                            <a:srgbClr val="000000"/>
                          </a:solidFill>
                          <a:effectLst/>
                          <a:latin typeface="+mn-ea"/>
                          <a:ea typeface="+mn-ea"/>
                        </a:rPr>
                        <a:t>2023</a:t>
                      </a:r>
                      <a:r>
                        <a:rPr lang="ja-JP" altLang="en-US" sz="1200" b="0" i="0" u="none" strike="noStrike" dirty="0">
                          <a:solidFill>
                            <a:srgbClr val="000000"/>
                          </a:solidFill>
                          <a:effectLst/>
                          <a:latin typeface="+mn-ea"/>
                          <a:ea typeface="+mn-ea"/>
                        </a:rPr>
                        <a:t>年に廃止予定である</a:t>
                      </a:r>
                      <a:endParaRPr lang="en-US" altLang="ja-JP" sz="1200" b="0" i="0" u="none" strike="noStrike" dirty="0">
                        <a:solidFill>
                          <a:srgbClr val="000000"/>
                        </a:solidFill>
                        <a:effectLst/>
                        <a:latin typeface="+mn-ea"/>
                        <a:ea typeface="+mn-ea"/>
                      </a:endParaRPr>
                    </a:p>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b="0" i="0" u="none" strike="noStrike" dirty="0">
                          <a:solidFill>
                            <a:srgbClr val="000000"/>
                          </a:solidFill>
                          <a:effectLst/>
                          <a:latin typeface="+mn-ea"/>
                          <a:ea typeface="+mn-ea"/>
                        </a:rPr>
                        <a:t>2021</a:t>
                      </a:r>
                      <a:r>
                        <a:rPr lang="ja-JP" altLang="en-US" sz="1200" b="0" i="0" u="none" strike="noStrike" dirty="0">
                          <a:solidFill>
                            <a:srgbClr val="000000"/>
                          </a:solidFill>
                          <a:effectLst/>
                          <a:latin typeface="+mn-ea"/>
                          <a:ea typeface="+mn-ea"/>
                        </a:rPr>
                        <a:t>年に</a:t>
                      </a:r>
                      <a:r>
                        <a:rPr lang="en-US" altLang="ja-JP" sz="1200" b="0" i="0" u="none" strike="noStrike" dirty="0">
                          <a:solidFill>
                            <a:srgbClr val="000000"/>
                          </a:solidFill>
                          <a:effectLst/>
                          <a:latin typeface="+mn-ea"/>
                          <a:ea typeface="+mn-ea"/>
                        </a:rPr>
                        <a:t>The UK digital identity and attributes trust framework</a:t>
                      </a:r>
                      <a:r>
                        <a:rPr lang="ja-JP" altLang="en-US" sz="1200" b="0" i="0" u="none" strike="noStrike" dirty="0">
                          <a:solidFill>
                            <a:srgbClr val="000000"/>
                          </a:solidFill>
                          <a:effectLst/>
                          <a:latin typeface="+mn-ea"/>
                          <a:ea typeface="+mn-ea"/>
                        </a:rPr>
                        <a:t>を策定し、</a:t>
                      </a:r>
                      <a:r>
                        <a:rPr lang="ja-JP" altLang="en-US" sz="1200" b="1" i="0" u="sng" strike="noStrike" dirty="0">
                          <a:solidFill>
                            <a:schemeClr val="accent2">
                              <a:lumMod val="75000"/>
                              <a:lumOff val="25000"/>
                            </a:schemeClr>
                          </a:solidFill>
                          <a:effectLst/>
                          <a:latin typeface="+mn-ea"/>
                          <a:ea typeface="+mn-ea"/>
                        </a:rPr>
                        <a:t>トラストフレームワークを採用する機関の間でデジタル</a:t>
                      </a:r>
                      <a:r>
                        <a:rPr lang="en-US" altLang="ja-JP" sz="1200" b="1" i="0" u="sng" strike="noStrike" dirty="0">
                          <a:solidFill>
                            <a:schemeClr val="accent2">
                              <a:lumMod val="75000"/>
                              <a:lumOff val="25000"/>
                            </a:schemeClr>
                          </a:solidFill>
                          <a:effectLst/>
                          <a:latin typeface="+mn-ea"/>
                          <a:ea typeface="+mn-ea"/>
                        </a:rPr>
                        <a:t>ID</a:t>
                      </a:r>
                      <a:r>
                        <a:rPr lang="ja-JP" altLang="en-US" sz="1200" b="1" i="0" u="sng" strike="noStrike" dirty="0">
                          <a:solidFill>
                            <a:schemeClr val="accent2">
                              <a:lumMod val="75000"/>
                              <a:lumOff val="25000"/>
                            </a:schemeClr>
                          </a:solidFill>
                          <a:effectLst/>
                          <a:latin typeface="+mn-ea"/>
                          <a:ea typeface="+mn-ea"/>
                        </a:rPr>
                        <a:t>を相互運用</a:t>
                      </a:r>
                      <a:r>
                        <a:rPr lang="ja-JP" altLang="en-US" sz="1200" b="0" i="0" u="none" strike="noStrike" dirty="0">
                          <a:solidFill>
                            <a:srgbClr val="000000"/>
                          </a:solidFill>
                          <a:effectLst/>
                          <a:latin typeface="+mn-ea"/>
                          <a:ea typeface="+mn-ea"/>
                        </a:rPr>
                        <a:t>できるよう、一連のルールを規定している</a:t>
                      </a:r>
                      <a:endParaRPr kumimoji="1" lang="ja-JP" altLang="en-US" sz="1200" b="0" i="0" u="none" strike="noStrike" kern="1200" cap="none" spc="0" normalizeH="0" baseline="0" noProof="0" dirty="0">
                        <a:ln>
                          <a:noFill/>
                        </a:ln>
                        <a:solidFill>
                          <a:srgbClr val="000000"/>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611983966"/>
                  </a:ext>
                </a:extLst>
              </a:tr>
              <a:tr h="854186">
                <a:tc rowSpan="2">
                  <a:txBody>
                    <a:bodyPr/>
                    <a:lstStyle/>
                    <a:p>
                      <a:r>
                        <a:rPr kumimoji="1" lang="ja-JP" altLang="en-US" sz="1400" b="1" dirty="0">
                          <a:solidFill>
                            <a:schemeClr val="bg1"/>
                          </a:solidFill>
                          <a:latin typeface="+mn-ea"/>
                          <a:ea typeface="+mn-ea"/>
                        </a:rPr>
                        <a:t>北米</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400" b="1" dirty="0">
                          <a:solidFill>
                            <a:schemeClr val="bg1"/>
                          </a:solidFill>
                          <a:latin typeface="+mn-ea"/>
                          <a:ea typeface="+mn-ea"/>
                        </a:rPr>
                        <a:t>米国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lvl="0" indent="-171450">
                        <a:buFont typeface="Arial" panose="020B0604020202020204" pitchFamily="34" charset="0"/>
                        <a:buChar char="•"/>
                      </a:pPr>
                      <a:r>
                        <a:rPr kumimoji="1" lang="en-US" altLang="ja-JP" sz="1200" b="0" i="0" u="none" strike="noStrike" kern="1200" cap="none" spc="0" normalizeH="0" baseline="0" noProof="0" dirty="0">
                          <a:ln>
                            <a:noFill/>
                          </a:ln>
                          <a:solidFill>
                            <a:srgbClr val="000000"/>
                          </a:solidFill>
                          <a:effectLst/>
                          <a:uLnTx/>
                          <a:uFillTx/>
                          <a:latin typeface="+mn-ea"/>
                          <a:ea typeface="+mn-ea"/>
                        </a:rPr>
                        <a:t>2011</a:t>
                      </a:r>
                      <a:r>
                        <a:rPr kumimoji="1" lang="ja-JP" altLang="en-US" sz="1200" b="0" i="0" u="none" strike="noStrike" kern="1200" cap="none" spc="0" normalizeH="0" baseline="0" noProof="0" dirty="0">
                          <a:ln>
                            <a:noFill/>
                          </a:ln>
                          <a:solidFill>
                            <a:srgbClr val="000000"/>
                          </a:solidFill>
                          <a:effectLst/>
                          <a:uLnTx/>
                          <a:uFillTx/>
                          <a:latin typeface="+mn-ea"/>
                          <a:ea typeface="+mn-ea"/>
                        </a:rPr>
                        <a:t>年にホワイトハウスの発表した</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NSTIC</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に基づき、そのビジョンである</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Identity Ecosystem</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を規定するとともに、トラストフレームワークとして</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IDEF</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を策定</a:t>
                      </a:r>
                      <a:r>
                        <a:rPr kumimoji="1" lang="ja-JP" altLang="en-US" sz="1200" b="0" i="0" u="none" strike="noStrike" kern="1200" cap="none" spc="0" normalizeH="0" baseline="0" noProof="0" dirty="0">
                          <a:ln>
                            <a:noFill/>
                          </a:ln>
                          <a:solidFill>
                            <a:srgbClr val="000000"/>
                          </a:solidFill>
                          <a:effectLst/>
                          <a:uLnTx/>
                          <a:uFillTx/>
                          <a:latin typeface="+mn-ea"/>
                          <a:ea typeface="+mn-ea"/>
                        </a:rPr>
                        <a:t>した</a:t>
                      </a:r>
                      <a:endParaRPr kumimoji="1" lang="en-US" altLang="ja-JP" sz="1200" b="0" i="0" u="none" strike="noStrike" kern="1200" cap="none" spc="0" normalizeH="0" baseline="0" noProof="0" dirty="0">
                        <a:ln>
                          <a:noFill/>
                        </a:ln>
                        <a:solidFill>
                          <a:srgbClr val="000000"/>
                        </a:solidFill>
                        <a:effectLst/>
                        <a:uLnTx/>
                        <a:uFillTx/>
                        <a:latin typeface="+mn-ea"/>
                        <a:ea typeface="+mn-ea"/>
                      </a:endParaRPr>
                    </a:p>
                    <a:p>
                      <a:pPr marL="171450" lvl="0" indent="-171450">
                        <a:buFont typeface="Arial" panose="020B0604020202020204" pitchFamily="34" charset="0"/>
                        <a:buChar char="•"/>
                      </a:pPr>
                      <a:r>
                        <a:rPr kumimoji="1" lang="ja-JP" altLang="en-US" sz="1200" b="0" i="0" u="none" strike="noStrike" kern="1200" cap="none" spc="0" normalizeH="0" baseline="0" noProof="0" dirty="0">
                          <a:ln>
                            <a:noFill/>
                          </a:ln>
                          <a:solidFill>
                            <a:srgbClr val="000000"/>
                          </a:solidFill>
                          <a:effectLst/>
                          <a:uLnTx/>
                          <a:uFillTx/>
                          <a:latin typeface="+mn-ea"/>
                          <a:ea typeface="+mn-ea"/>
                        </a:rPr>
                        <a:t>連邦政府機関がデジタル</a:t>
                      </a:r>
                      <a:r>
                        <a:rPr kumimoji="1" lang="en-US" altLang="ja-JP" sz="1200" b="0" i="0" u="none" strike="noStrike" kern="1200" cap="none" spc="0" normalizeH="0" baseline="0" noProof="0" dirty="0">
                          <a:ln>
                            <a:noFill/>
                          </a:ln>
                          <a:solidFill>
                            <a:srgbClr val="000000"/>
                          </a:solidFill>
                          <a:effectLst/>
                          <a:uLnTx/>
                          <a:uFillTx/>
                          <a:latin typeface="+mn-ea"/>
                          <a:ea typeface="+mn-ea"/>
                        </a:rPr>
                        <a:t>ID</a:t>
                      </a:r>
                      <a:r>
                        <a:rPr kumimoji="1" lang="ja-JP" altLang="en-US" sz="1200" b="0" i="0" u="none" strike="noStrike" kern="1200" cap="none" spc="0" normalizeH="0" baseline="0" noProof="0" dirty="0">
                          <a:ln>
                            <a:noFill/>
                          </a:ln>
                          <a:solidFill>
                            <a:srgbClr val="000000"/>
                          </a:solidFill>
                          <a:effectLst/>
                          <a:uLnTx/>
                          <a:uFillTx/>
                          <a:latin typeface="+mn-ea"/>
                          <a:ea typeface="+mn-ea"/>
                        </a:rPr>
                        <a:t>サービスを実装する際のガイドラインとして</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NIST SP800-63</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を策定し、官民問わず多くの組織から参照</a:t>
                      </a:r>
                      <a:r>
                        <a:rPr kumimoji="1" lang="ja-JP" altLang="en-US" sz="1200" b="0" i="0" u="none" strike="noStrike" kern="1200" cap="none" spc="0" normalizeH="0" baseline="0" noProof="0" dirty="0">
                          <a:ln>
                            <a:noFill/>
                          </a:ln>
                          <a:solidFill>
                            <a:srgbClr val="000000"/>
                          </a:solidFill>
                          <a:effectLst/>
                          <a:uLnTx/>
                          <a:uFillTx/>
                          <a:latin typeface="+mn-ea"/>
                          <a:ea typeface="+mn-ea"/>
                        </a:rPr>
                        <a:t>されている</a:t>
                      </a:r>
                      <a:endParaRPr kumimoji="1" lang="en-US" altLang="ja-JP" sz="1200" b="0" i="0" u="none" strike="noStrike" kern="1200" cap="none" spc="0" normalizeH="0" baseline="0" noProof="0" dirty="0">
                        <a:ln>
                          <a:noFill/>
                        </a:ln>
                        <a:solidFill>
                          <a:srgbClr val="000000"/>
                        </a:solidFill>
                        <a:effectLst/>
                        <a:uLnTx/>
                        <a:uFillTx/>
                        <a:latin typeface="+mn-ea"/>
                        <a:ea typeface="+mn-ea"/>
                      </a:endParaRPr>
                    </a:p>
                    <a:p>
                      <a:pPr marL="171450" lvl="0" indent="-171450">
                        <a:buFont typeface="Arial" panose="020B0604020202020204" pitchFamily="34" charset="0"/>
                        <a:buChar char="•"/>
                      </a:pPr>
                      <a:r>
                        <a:rPr kumimoji="1" lang="en-US" altLang="ja-JP" sz="1200" b="0" i="0" u="none" strike="noStrike" kern="1200" cap="none" spc="0" normalizeH="0" baseline="0" noProof="0" dirty="0">
                          <a:ln>
                            <a:noFill/>
                          </a:ln>
                          <a:solidFill>
                            <a:srgbClr val="000000"/>
                          </a:solidFill>
                          <a:effectLst/>
                          <a:uLnTx/>
                          <a:uFillTx/>
                          <a:latin typeface="+mn-ea"/>
                          <a:ea typeface="+mn-ea"/>
                        </a:rPr>
                        <a:t>2021</a:t>
                      </a:r>
                      <a:r>
                        <a:rPr kumimoji="1" lang="ja-JP" altLang="en-US" sz="1200" b="0" i="0" u="none" strike="noStrike" kern="1200" cap="none" spc="0" normalizeH="0" baseline="0" noProof="0" dirty="0">
                          <a:ln>
                            <a:noFill/>
                          </a:ln>
                          <a:solidFill>
                            <a:srgbClr val="000000"/>
                          </a:solidFill>
                          <a:effectLst/>
                          <a:uLnTx/>
                          <a:uFillTx/>
                          <a:latin typeface="+mn-ea"/>
                          <a:ea typeface="+mn-ea"/>
                        </a:rPr>
                        <a:t>年に、</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デジタル</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ID</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のインフラ整備を進めるための超党的な法案として</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IDIA</a:t>
                      </a:r>
                      <a:r>
                        <a:rPr kumimoji="1" lang="ja-JP" altLang="en-US" sz="1200" b="1" i="0" u="sng" strike="noStrike" kern="1200" cap="none" spc="0" normalizeH="0" baseline="0" noProof="0" dirty="0" err="1">
                          <a:ln>
                            <a:noFill/>
                          </a:ln>
                          <a:solidFill>
                            <a:schemeClr val="accent2">
                              <a:lumMod val="75000"/>
                              <a:lumOff val="25000"/>
                            </a:schemeClr>
                          </a:solidFill>
                          <a:effectLst/>
                          <a:uLnTx/>
                          <a:uFillTx/>
                          <a:latin typeface="+mn-ea"/>
                          <a:ea typeface="+mn-ea"/>
                        </a:rPr>
                        <a:t>を提</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出</a:t>
                      </a:r>
                      <a:r>
                        <a:rPr kumimoji="1" lang="ja-JP" altLang="en-US" sz="1200" b="0" i="0" u="none" strike="noStrike" kern="1200" cap="none" spc="0" normalizeH="0" baseline="0" noProof="0" dirty="0">
                          <a:ln>
                            <a:noFill/>
                          </a:ln>
                          <a:solidFill>
                            <a:srgbClr val="000000"/>
                          </a:solidFill>
                          <a:effectLst/>
                          <a:uLnTx/>
                          <a:uFillTx/>
                          <a:latin typeface="+mn-ea"/>
                          <a:ea typeface="+mn-ea"/>
                        </a:rPr>
                        <a:t>し、現在審議中である。法制化されれば、連邦政府は官民協力のもと、各種施策の実施を求める予定である</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38269201"/>
                  </a:ext>
                </a:extLst>
              </a:tr>
              <a:tr h="722773">
                <a:tc vMerge="1">
                  <a:txBody>
                    <a:bodyPr/>
                    <a:lstStyle/>
                    <a:p>
                      <a:endParaRPr kumimoji="1" lang="ja-JP" altLang="en-US" dirty="0"/>
                    </a:p>
                  </a:txBody>
                  <a:tcPr>
                    <a:solidFill>
                      <a:schemeClr val="accent2">
                        <a:lumMod val="90000"/>
                        <a:lumOff val="10000"/>
                      </a:schemeClr>
                    </a:solidFill>
                  </a:tcPr>
                </a:tc>
                <a:tc>
                  <a:txBody>
                    <a:bodyPr/>
                    <a:lstStyle/>
                    <a:p>
                      <a:r>
                        <a:rPr kumimoji="1" lang="ja-JP" altLang="en-US" sz="1400" b="1" dirty="0">
                          <a:solidFill>
                            <a:schemeClr val="bg1"/>
                          </a:solidFill>
                          <a:latin typeface="+mn-ea"/>
                          <a:ea typeface="+mn-ea"/>
                        </a:rPr>
                        <a:t>カナダ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lvl="0" indent="-171450">
                        <a:buFont typeface="Arial" panose="020B0604020202020204" pitchFamily="34" charset="0"/>
                        <a:buChar char="•"/>
                      </a:pPr>
                      <a:r>
                        <a:rPr lang="ja-JP" altLang="en-US" sz="1200" b="0" i="0" u="none" strike="noStrike" dirty="0">
                          <a:solidFill>
                            <a:srgbClr val="000000"/>
                          </a:solidFill>
                          <a:effectLst/>
                          <a:latin typeface="+mn-ea"/>
                          <a:ea typeface="+mn-ea"/>
                        </a:rPr>
                        <a:t>政府・民間企業から構成される非営利組織である</a:t>
                      </a:r>
                      <a:r>
                        <a:rPr lang="en-US" altLang="ja-JP" sz="1200" b="1" i="0" u="sng" strike="noStrike" dirty="0">
                          <a:solidFill>
                            <a:schemeClr val="accent2">
                              <a:lumMod val="75000"/>
                              <a:lumOff val="25000"/>
                            </a:schemeClr>
                          </a:solidFill>
                          <a:effectLst/>
                          <a:latin typeface="+mn-ea"/>
                          <a:ea typeface="+mn-ea"/>
                        </a:rPr>
                        <a:t>DIACC</a:t>
                      </a:r>
                      <a:r>
                        <a:rPr lang="ja-JP" altLang="en-US" sz="1200" b="1" i="0" u="sng" strike="noStrike" dirty="0">
                          <a:solidFill>
                            <a:schemeClr val="accent2">
                              <a:lumMod val="75000"/>
                              <a:lumOff val="25000"/>
                            </a:schemeClr>
                          </a:solidFill>
                          <a:effectLst/>
                          <a:latin typeface="+mn-ea"/>
                          <a:ea typeface="+mn-ea"/>
                        </a:rPr>
                        <a:t>がカナダの官民組織がデジタルアイデンティティを安全に活用するためのガバナンスモデルとして</a:t>
                      </a:r>
                      <a:r>
                        <a:rPr lang="en-US" altLang="ja-JP" sz="1200" b="1" i="0" u="sng" strike="noStrike" dirty="0">
                          <a:solidFill>
                            <a:schemeClr val="accent2">
                              <a:lumMod val="75000"/>
                              <a:lumOff val="25000"/>
                            </a:schemeClr>
                          </a:solidFill>
                          <a:effectLst/>
                          <a:latin typeface="+mn-ea"/>
                          <a:ea typeface="+mn-ea"/>
                        </a:rPr>
                        <a:t>PCTF</a:t>
                      </a:r>
                      <a:r>
                        <a:rPr lang="ja-JP" altLang="en-US" sz="1200" b="1" i="0" u="sng" strike="noStrike" dirty="0">
                          <a:solidFill>
                            <a:schemeClr val="accent2">
                              <a:lumMod val="75000"/>
                              <a:lumOff val="25000"/>
                            </a:schemeClr>
                          </a:solidFill>
                          <a:effectLst/>
                          <a:latin typeface="+mn-ea"/>
                          <a:ea typeface="+mn-ea"/>
                        </a:rPr>
                        <a:t>（</a:t>
                      </a:r>
                      <a:r>
                        <a:rPr lang="en-US" altLang="ja-JP" sz="1200" b="1" i="0" u="sng" strike="noStrike" dirty="0">
                          <a:solidFill>
                            <a:schemeClr val="accent2">
                              <a:lumMod val="75000"/>
                              <a:lumOff val="25000"/>
                            </a:schemeClr>
                          </a:solidFill>
                          <a:effectLst/>
                          <a:latin typeface="+mn-ea"/>
                          <a:ea typeface="+mn-ea"/>
                        </a:rPr>
                        <a:t>Pan-Canadian Trust Framework</a:t>
                      </a:r>
                      <a:r>
                        <a:rPr lang="ja-JP" altLang="en-US" sz="1200" b="1" i="0" u="sng" strike="noStrike" dirty="0">
                          <a:solidFill>
                            <a:schemeClr val="accent2">
                              <a:lumMod val="75000"/>
                              <a:lumOff val="25000"/>
                            </a:schemeClr>
                          </a:solidFill>
                          <a:effectLst/>
                          <a:latin typeface="+mn-ea"/>
                          <a:ea typeface="+mn-ea"/>
                        </a:rPr>
                        <a:t>）を策定</a:t>
                      </a:r>
                      <a:r>
                        <a:rPr lang="ja-JP" altLang="en-US" sz="1200" b="0" i="0" u="none" strike="noStrike" dirty="0">
                          <a:solidFill>
                            <a:srgbClr val="000000"/>
                          </a:solidFill>
                          <a:effectLst/>
                          <a:latin typeface="+mn-ea"/>
                          <a:ea typeface="+mn-ea"/>
                        </a:rPr>
                        <a:t>している</a:t>
                      </a:r>
                      <a:endParaRPr lang="en-US" altLang="ja-JP" sz="1200" b="0" i="0" u="none" strike="noStrike" dirty="0">
                        <a:solidFill>
                          <a:srgbClr val="000000"/>
                        </a:solidFill>
                        <a:effectLst/>
                        <a:latin typeface="+mn-ea"/>
                        <a:ea typeface="+mn-ea"/>
                      </a:endParaRPr>
                    </a:p>
                    <a:p>
                      <a:pPr marL="171450" lvl="0" indent="-171450">
                        <a:buFont typeface="Arial" panose="020B0604020202020204" pitchFamily="34" charset="0"/>
                        <a:buChar char="•"/>
                      </a:pPr>
                      <a:r>
                        <a:rPr lang="ja-JP" altLang="en-US" sz="1200" b="0" i="0" u="none" strike="noStrike" dirty="0">
                          <a:solidFill>
                            <a:srgbClr val="000000"/>
                          </a:solidFill>
                          <a:effectLst/>
                          <a:latin typeface="+mn-ea"/>
                          <a:ea typeface="+mn-ea"/>
                        </a:rPr>
                        <a:t>カナダの今後</a:t>
                      </a:r>
                      <a:r>
                        <a:rPr lang="en-US" altLang="ja-JP" sz="1200" b="0" i="0" u="none" strike="noStrike" dirty="0">
                          <a:solidFill>
                            <a:srgbClr val="000000"/>
                          </a:solidFill>
                          <a:effectLst/>
                          <a:latin typeface="+mn-ea"/>
                          <a:ea typeface="+mn-ea"/>
                        </a:rPr>
                        <a:t>3</a:t>
                      </a:r>
                      <a:r>
                        <a:rPr lang="ja-JP" altLang="en-US" sz="1200" b="0" i="0" u="none" strike="noStrike" dirty="0">
                          <a:solidFill>
                            <a:srgbClr val="000000"/>
                          </a:solidFill>
                          <a:effectLst/>
                          <a:latin typeface="+mn-ea"/>
                          <a:ea typeface="+mn-ea"/>
                        </a:rPr>
                        <a:t>年間のデジタル戦略計画である</a:t>
                      </a:r>
                      <a:r>
                        <a:rPr lang="en-US" altLang="ja-JP" sz="1200" b="0" i="0" u="none" strike="noStrike" dirty="0">
                          <a:solidFill>
                            <a:srgbClr val="000000"/>
                          </a:solidFill>
                          <a:effectLst/>
                          <a:latin typeface="+mn-ea"/>
                          <a:ea typeface="+mn-ea"/>
                        </a:rPr>
                        <a:t>Digital</a:t>
                      </a:r>
                      <a:r>
                        <a:rPr lang="ja-JP" altLang="en-US" sz="1200" b="0" i="0" u="none" strike="noStrike" baseline="0" dirty="0">
                          <a:solidFill>
                            <a:srgbClr val="000000"/>
                          </a:solidFill>
                          <a:effectLst/>
                          <a:latin typeface="+mn-ea"/>
                          <a:ea typeface="+mn-ea"/>
                        </a:rPr>
                        <a:t> </a:t>
                      </a:r>
                      <a:r>
                        <a:rPr lang="en-US" altLang="ja-JP" sz="1200" b="0" i="0" u="none" strike="noStrike" baseline="0" dirty="0">
                          <a:solidFill>
                            <a:srgbClr val="000000"/>
                          </a:solidFill>
                          <a:effectLst/>
                          <a:latin typeface="+mn-ea"/>
                          <a:ea typeface="+mn-ea"/>
                        </a:rPr>
                        <a:t>Ambition 2022</a:t>
                      </a:r>
                      <a:r>
                        <a:rPr lang="ja-JP" altLang="en-US" sz="1200" b="0" i="0" u="none" strike="noStrike" baseline="0" dirty="0">
                          <a:solidFill>
                            <a:srgbClr val="000000"/>
                          </a:solidFill>
                          <a:effectLst/>
                          <a:latin typeface="+mn-ea"/>
                          <a:ea typeface="+mn-ea"/>
                        </a:rPr>
                        <a:t>において</a:t>
                      </a:r>
                      <a:r>
                        <a:rPr lang="ja-JP" altLang="en-US" sz="1200" b="1" i="0" u="sng" strike="noStrike" dirty="0">
                          <a:solidFill>
                            <a:schemeClr val="accent2">
                              <a:lumMod val="75000"/>
                              <a:lumOff val="25000"/>
                            </a:schemeClr>
                          </a:solidFill>
                          <a:effectLst/>
                          <a:latin typeface="+mn-ea"/>
                          <a:ea typeface="+mn-ea"/>
                        </a:rPr>
                        <a:t>既存の州のプラットフォームと統合された連邦デジタル</a:t>
                      </a:r>
                      <a:r>
                        <a:rPr lang="en-US" altLang="ja-JP" sz="1200" b="1" i="0" u="sng" strike="noStrike" dirty="0">
                          <a:solidFill>
                            <a:schemeClr val="accent2">
                              <a:lumMod val="75000"/>
                              <a:lumOff val="25000"/>
                            </a:schemeClr>
                          </a:solidFill>
                          <a:effectLst/>
                          <a:latin typeface="+mn-ea"/>
                          <a:ea typeface="+mn-ea"/>
                        </a:rPr>
                        <a:t>ID</a:t>
                      </a:r>
                      <a:r>
                        <a:rPr lang="ja-JP" altLang="en-US" sz="1200" b="1" i="0" u="sng" strike="noStrike" dirty="0">
                          <a:solidFill>
                            <a:schemeClr val="accent2">
                              <a:lumMod val="75000"/>
                              <a:lumOff val="25000"/>
                            </a:schemeClr>
                          </a:solidFill>
                          <a:effectLst/>
                          <a:latin typeface="+mn-ea"/>
                          <a:ea typeface="+mn-ea"/>
                        </a:rPr>
                        <a:t>プログラムに取り組む</a:t>
                      </a:r>
                      <a:r>
                        <a:rPr lang="ja-JP" altLang="en-US" sz="1200" b="0" i="0" u="none" strike="noStrike" dirty="0">
                          <a:solidFill>
                            <a:srgbClr val="000000"/>
                          </a:solidFill>
                          <a:effectLst/>
                          <a:latin typeface="+mn-ea"/>
                          <a:ea typeface="+mn-ea"/>
                        </a:rPr>
                        <a:t>と発表した</a:t>
                      </a:r>
                      <a:endParaRPr kumimoji="1" lang="ja-JP" altLang="en-US" sz="1200" b="0" i="0" u="none" strike="noStrike" kern="1200" cap="none" spc="0" normalizeH="0" baseline="0" noProof="0" dirty="0">
                        <a:ln>
                          <a:noFill/>
                        </a:ln>
                        <a:solidFill>
                          <a:srgbClr val="000000"/>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06444179"/>
                  </a:ext>
                </a:extLst>
              </a:tr>
            </a:tbl>
          </a:graphicData>
        </a:graphic>
      </p:graphicFrame>
      <p:sp>
        <p:nvSpPr>
          <p:cNvPr id="13" name="正方形/長方形 12"/>
          <p:cNvSpPr/>
          <p:nvPr/>
        </p:nvSpPr>
        <p:spPr>
          <a:xfrm>
            <a:off x="8495459" y="104227"/>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zh-TW" altLang="en-US" sz="1400" b="1" dirty="0">
                <a:solidFill>
                  <a:schemeClr val="tx1"/>
                </a:solidFill>
              </a:rPr>
              <a:t>共通識別番号</a:t>
            </a:r>
            <a:endParaRPr kumimoji="1" lang="ja-JP" altLang="en-US" sz="1400" b="1" dirty="0">
              <a:solidFill>
                <a:schemeClr val="tx1"/>
              </a:solidFill>
            </a:endParaRPr>
          </a:p>
        </p:txBody>
      </p:sp>
      <p:sp>
        <p:nvSpPr>
          <p:cNvPr id="14" name="正方形/長方形 13"/>
          <p:cNvSpPr/>
          <p:nvPr/>
        </p:nvSpPr>
        <p:spPr>
          <a:xfrm>
            <a:off x="8495459" y="317093"/>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デジタル</a:t>
            </a:r>
            <a:r>
              <a:rPr lang="en-US" altLang="ja-JP" sz="1400" b="1" dirty="0">
                <a:solidFill>
                  <a:schemeClr val="tx1"/>
                </a:solidFill>
              </a:rPr>
              <a:t>ID</a:t>
            </a:r>
            <a:r>
              <a:rPr lang="ja-JP" altLang="en-US" sz="1400" b="1" dirty="0">
                <a:solidFill>
                  <a:schemeClr val="tx1"/>
                </a:solidFill>
              </a:rPr>
              <a:t>政策</a:t>
            </a:r>
            <a:endParaRPr kumimoji="1" lang="ja-JP" altLang="en-US" sz="1400" b="1" dirty="0">
              <a:solidFill>
                <a:schemeClr val="tx1"/>
              </a:solidFill>
            </a:endParaRPr>
          </a:p>
        </p:txBody>
      </p:sp>
    </p:spTree>
    <p:extLst>
      <p:ext uri="{BB962C8B-B14F-4D97-AF65-F5344CB8AC3E}">
        <p14:creationId xmlns:p14="http://schemas.microsoft.com/office/powerpoint/2010/main" val="7244533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946306110"/>
              </p:ext>
            </p:extLst>
          </p:nvPr>
        </p:nvGraphicFramePr>
        <p:xfrm>
          <a:off x="331788" y="1793408"/>
          <a:ext cx="9242723" cy="4512480"/>
        </p:xfrm>
        <a:graphic>
          <a:graphicData uri="http://schemas.openxmlformats.org/drawingml/2006/table">
            <a:tbl>
              <a:tblPr firstRow="1" bandRow="1">
                <a:tableStyleId>{5C22544A-7EE6-4342-B048-85BDC9FD1C3A}</a:tableStyleId>
              </a:tblPr>
              <a:tblGrid>
                <a:gridCol w="969714">
                  <a:extLst>
                    <a:ext uri="{9D8B030D-6E8A-4147-A177-3AD203B41FA5}">
                      <a16:colId xmlns:a16="http://schemas.microsoft.com/office/drawing/2014/main" val="1703072753"/>
                    </a:ext>
                  </a:extLst>
                </a:gridCol>
                <a:gridCol w="1341317">
                  <a:extLst>
                    <a:ext uri="{9D8B030D-6E8A-4147-A177-3AD203B41FA5}">
                      <a16:colId xmlns:a16="http://schemas.microsoft.com/office/drawing/2014/main" val="3770983829"/>
                    </a:ext>
                  </a:extLst>
                </a:gridCol>
                <a:gridCol w="6931692">
                  <a:extLst>
                    <a:ext uri="{9D8B030D-6E8A-4147-A177-3AD203B41FA5}">
                      <a16:colId xmlns:a16="http://schemas.microsoft.com/office/drawing/2014/main" val="889188447"/>
                    </a:ext>
                  </a:extLst>
                </a:gridCol>
              </a:tblGrid>
              <a:tr h="0">
                <a:tc gridSpan="2">
                  <a:txBody>
                    <a:bodyPr/>
                    <a:lstStyle/>
                    <a:p>
                      <a:pPr algn="ctr"/>
                      <a:r>
                        <a:rPr kumimoji="1" lang="ja-JP" altLang="en-US" sz="1400" dirty="0">
                          <a:latin typeface="+mn-ea"/>
                          <a:ea typeface="+mn-ea"/>
                        </a:rPr>
                        <a:t>国・地域</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solidFill>
                      <a:schemeClr val="accent2">
                        <a:lumMod val="90000"/>
                        <a:lumOff val="10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chemeClr val="bg1"/>
                          </a:solidFill>
                          <a:effectLst/>
                          <a:uLnTx/>
                          <a:uFillTx/>
                          <a:latin typeface="+mn-ea"/>
                          <a:ea typeface="+mn-ea"/>
                          <a:cs typeface="+mn-cs"/>
                        </a:rPr>
                        <a:t>デジタル</a:t>
                      </a:r>
                      <a:r>
                        <a:rPr kumimoji="1" lang="en-US" altLang="ja-JP" sz="1400" b="1" i="0" u="none" strike="noStrike" kern="1200" cap="none" spc="0" normalizeH="0" baseline="0" noProof="0" dirty="0">
                          <a:ln>
                            <a:noFill/>
                          </a:ln>
                          <a:solidFill>
                            <a:schemeClr val="bg1"/>
                          </a:solidFill>
                          <a:effectLst/>
                          <a:uLnTx/>
                          <a:uFillTx/>
                          <a:latin typeface="+mn-ea"/>
                          <a:ea typeface="+mn-ea"/>
                          <a:cs typeface="+mn-cs"/>
                        </a:rPr>
                        <a:t>ID</a:t>
                      </a:r>
                      <a:r>
                        <a:rPr kumimoji="1" lang="ja-JP" altLang="en-US" sz="1400" b="1" i="0" u="none" strike="noStrike" kern="1200" cap="none" spc="0" normalizeH="0" baseline="0" noProof="0" dirty="0">
                          <a:ln>
                            <a:noFill/>
                          </a:ln>
                          <a:solidFill>
                            <a:schemeClr val="bg1"/>
                          </a:solidFill>
                          <a:effectLst/>
                          <a:uLnTx/>
                          <a:uFillTx/>
                          <a:latin typeface="+mn-ea"/>
                          <a:ea typeface="+mn-ea"/>
                          <a:cs typeface="+mn-cs"/>
                        </a:rPr>
                        <a:t>政策の状況</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1958508351"/>
                  </a:ext>
                </a:extLst>
              </a:tr>
              <a:tr h="1051920">
                <a:tc rowSpan="2">
                  <a:txBody>
                    <a:bodyPr/>
                    <a:lstStyle/>
                    <a:p>
                      <a:r>
                        <a:rPr kumimoji="1" lang="ja-JP" altLang="en-US" sz="1400" b="1" dirty="0">
                          <a:solidFill>
                            <a:schemeClr val="bg1"/>
                          </a:solidFill>
                          <a:latin typeface="+mn-ea"/>
                          <a:ea typeface="+mn-ea"/>
                        </a:rPr>
                        <a:t>オセアニア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400" b="1" dirty="0">
                          <a:solidFill>
                            <a:schemeClr val="bg1"/>
                          </a:solidFill>
                          <a:latin typeface="+mn-ea"/>
                          <a:ea typeface="+mn-ea"/>
                        </a:rPr>
                        <a:t>オーストラリア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lvl="0" indent="-171450">
                        <a:buFont typeface="Arial" panose="020B0604020202020204" pitchFamily="34" charset="0"/>
                        <a:buChar char="•"/>
                      </a:pPr>
                      <a:r>
                        <a:rPr kumimoji="1" lang="en-US" altLang="ja-JP" sz="1200" b="0" i="0" u="none" strike="noStrike" kern="1200" cap="none" spc="0" normalizeH="0" baseline="0" noProof="0" dirty="0">
                          <a:ln>
                            <a:noFill/>
                          </a:ln>
                          <a:solidFill>
                            <a:srgbClr val="000000"/>
                          </a:solidFill>
                          <a:effectLst/>
                          <a:uLnTx/>
                          <a:uFillTx/>
                          <a:latin typeface="+mn-ea"/>
                          <a:ea typeface="+mn-ea"/>
                        </a:rPr>
                        <a:t>2015</a:t>
                      </a:r>
                      <a:r>
                        <a:rPr kumimoji="1" lang="ja-JP" altLang="en-US" sz="1200" b="0" i="0" u="none" strike="noStrike" kern="1200" cap="none" spc="0" normalizeH="0" baseline="0" noProof="0" dirty="0">
                          <a:ln>
                            <a:noFill/>
                          </a:ln>
                          <a:solidFill>
                            <a:srgbClr val="000000"/>
                          </a:solidFill>
                          <a:effectLst/>
                          <a:uLnTx/>
                          <a:uFillTx/>
                          <a:latin typeface="+mn-ea"/>
                          <a:ea typeface="+mn-ea"/>
                        </a:rPr>
                        <a:t>年から、政府のオンラインサービスにアクセスする際に安全な認証を行うための取り組みとして、</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デジタル</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ID</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システムを推進しており、それを支えるトラストフレームワークとして</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TDIF</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を策定</a:t>
                      </a:r>
                      <a:r>
                        <a:rPr kumimoji="1" lang="ja-JP" altLang="en-US" sz="1200" b="0" i="0" u="none" strike="noStrike" kern="1200" cap="none" spc="0" normalizeH="0" baseline="0" noProof="0" dirty="0">
                          <a:ln>
                            <a:noFill/>
                          </a:ln>
                          <a:solidFill>
                            <a:srgbClr val="000000"/>
                          </a:solidFill>
                          <a:effectLst/>
                          <a:uLnTx/>
                          <a:uFillTx/>
                          <a:latin typeface="+mn-ea"/>
                          <a:ea typeface="+mn-ea"/>
                        </a:rPr>
                        <a:t>している</a:t>
                      </a:r>
                      <a:endParaRPr kumimoji="1" lang="en-US" altLang="ja-JP" sz="1200" b="0" i="0" u="none" strike="noStrike" kern="1200" cap="none" spc="0" normalizeH="0" baseline="0" noProof="0" dirty="0">
                        <a:ln>
                          <a:noFill/>
                        </a:ln>
                        <a:solidFill>
                          <a:srgbClr val="000000"/>
                        </a:solidFill>
                        <a:effectLst/>
                        <a:uLnTx/>
                        <a:uFillTx/>
                        <a:latin typeface="+mn-ea"/>
                        <a:ea typeface="+mn-ea"/>
                      </a:endParaRPr>
                    </a:p>
                    <a:p>
                      <a:pPr marL="171450" lvl="0" indent="-171450">
                        <a:buFont typeface="Arial" panose="020B0604020202020204" pitchFamily="34" charset="0"/>
                        <a:buChar char="•"/>
                      </a:pPr>
                      <a:r>
                        <a:rPr kumimoji="1" lang="en-US" altLang="ja-JP" sz="1200" b="0" i="0" u="none" strike="noStrike" kern="1200" cap="none" spc="0" normalizeH="0" baseline="0" noProof="0" dirty="0">
                          <a:ln>
                            <a:noFill/>
                          </a:ln>
                          <a:solidFill>
                            <a:srgbClr val="000000"/>
                          </a:solidFill>
                          <a:effectLst/>
                          <a:uLnTx/>
                          <a:uFillTx/>
                          <a:latin typeface="+mn-ea"/>
                          <a:ea typeface="+mn-ea"/>
                        </a:rPr>
                        <a:t>TDIF</a:t>
                      </a:r>
                      <a:r>
                        <a:rPr kumimoji="1" lang="ja-JP" altLang="en-US" sz="1200" b="0" i="0" u="none" strike="noStrike" kern="1200" cap="none" spc="0" normalizeH="0" baseline="0" noProof="0" dirty="0">
                          <a:ln>
                            <a:noFill/>
                          </a:ln>
                          <a:solidFill>
                            <a:srgbClr val="000000"/>
                          </a:solidFill>
                          <a:effectLst/>
                          <a:uLnTx/>
                          <a:uFillTx/>
                          <a:latin typeface="+mn-ea"/>
                          <a:ea typeface="+mn-ea"/>
                        </a:rPr>
                        <a:t>はデジタル</a:t>
                      </a:r>
                      <a:r>
                        <a:rPr kumimoji="1" lang="en-US" altLang="ja-JP" sz="1200" b="0" i="0" u="none" strike="noStrike" kern="1200" cap="none" spc="0" normalizeH="0" baseline="0" noProof="0" dirty="0">
                          <a:ln>
                            <a:noFill/>
                          </a:ln>
                          <a:solidFill>
                            <a:srgbClr val="000000"/>
                          </a:solidFill>
                          <a:effectLst/>
                          <a:uLnTx/>
                          <a:uFillTx/>
                          <a:latin typeface="+mn-ea"/>
                          <a:ea typeface="+mn-ea"/>
                        </a:rPr>
                        <a:t>ID</a:t>
                      </a:r>
                      <a:r>
                        <a:rPr kumimoji="1" lang="ja-JP" altLang="en-US" sz="1200" b="0" i="0" u="none" strike="noStrike" kern="1200" cap="none" spc="0" normalizeH="0" baseline="0" noProof="0" dirty="0">
                          <a:ln>
                            <a:noFill/>
                          </a:ln>
                          <a:solidFill>
                            <a:srgbClr val="000000"/>
                          </a:solidFill>
                          <a:effectLst/>
                          <a:uLnTx/>
                          <a:uFillTx/>
                          <a:latin typeface="+mn-ea"/>
                          <a:ea typeface="+mn-ea"/>
                        </a:rPr>
                        <a:t>システム内のプロバイダーとサービスに対する規則と標準を示したフレームワークで、米</a:t>
                      </a:r>
                      <a:r>
                        <a:rPr kumimoji="1" lang="en-US" altLang="ja-JP" sz="1200" b="0" i="0" u="none" strike="noStrike" kern="1200" cap="none" spc="0" normalizeH="0" baseline="0" noProof="0" dirty="0">
                          <a:ln>
                            <a:noFill/>
                          </a:ln>
                          <a:solidFill>
                            <a:srgbClr val="000000"/>
                          </a:solidFill>
                          <a:effectLst/>
                          <a:uLnTx/>
                          <a:uFillTx/>
                          <a:latin typeface="+mn-ea"/>
                          <a:ea typeface="+mn-ea"/>
                        </a:rPr>
                        <a:t>NIST</a:t>
                      </a:r>
                      <a:r>
                        <a:rPr kumimoji="1" lang="ja-JP" altLang="en-US" sz="1200" b="0" i="0" u="none" strike="noStrike" kern="1200" cap="none" spc="0" normalizeH="0" baseline="0" noProof="0" dirty="0">
                          <a:ln>
                            <a:noFill/>
                          </a:ln>
                          <a:solidFill>
                            <a:srgbClr val="000000"/>
                          </a:solidFill>
                          <a:effectLst/>
                          <a:uLnTx/>
                          <a:uFillTx/>
                          <a:latin typeface="+mn-ea"/>
                          <a:ea typeface="+mn-ea"/>
                        </a:rPr>
                        <a:t>の</a:t>
                      </a:r>
                      <a:r>
                        <a:rPr kumimoji="1" lang="en-US" altLang="ja-JP" sz="1200" b="0" i="0" u="none" strike="noStrike" kern="1200" cap="none" spc="0" normalizeH="0" baseline="0" noProof="0" dirty="0">
                          <a:ln>
                            <a:noFill/>
                          </a:ln>
                          <a:solidFill>
                            <a:srgbClr val="000000"/>
                          </a:solidFill>
                          <a:effectLst/>
                          <a:uLnTx/>
                          <a:uFillTx/>
                          <a:latin typeface="+mn-ea"/>
                          <a:ea typeface="+mn-ea"/>
                        </a:rPr>
                        <a:t>SP800-63B</a:t>
                      </a:r>
                      <a:r>
                        <a:rPr kumimoji="1" lang="ja-JP" altLang="en-US" sz="1200" b="0" i="0" u="none" strike="noStrike" kern="1200" cap="none" spc="0" normalizeH="0" baseline="0" noProof="0" dirty="0">
                          <a:ln>
                            <a:noFill/>
                          </a:ln>
                          <a:solidFill>
                            <a:srgbClr val="000000"/>
                          </a:solidFill>
                          <a:effectLst/>
                          <a:uLnTx/>
                          <a:uFillTx/>
                          <a:latin typeface="+mn-ea"/>
                          <a:ea typeface="+mn-ea"/>
                        </a:rPr>
                        <a:t>を参考に</a:t>
                      </a:r>
                      <a:r>
                        <a:rPr kumimoji="1" lang="en-US" altLang="ja-JP" sz="1200" b="0" i="0" u="none" strike="noStrike" kern="1200" cap="none" spc="0" normalizeH="0" baseline="0" noProof="0" dirty="0">
                          <a:ln>
                            <a:noFill/>
                          </a:ln>
                          <a:solidFill>
                            <a:srgbClr val="000000"/>
                          </a:solidFill>
                          <a:effectLst/>
                          <a:uLnTx/>
                          <a:uFillTx/>
                          <a:latin typeface="+mn-ea"/>
                          <a:ea typeface="+mn-ea"/>
                        </a:rPr>
                        <a:t>DTA</a:t>
                      </a:r>
                      <a:r>
                        <a:rPr kumimoji="1" lang="ja-JP" altLang="en-US" sz="1200" b="0" i="0" u="none" strike="noStrike" kern="1200" cap="none" spc="0" normalizeH="0" baseline="0" noProof="0" dirty="0">
                          <a:ln>
                            <a:noFill/>
                          </a:ln>
                          <a:solidFill>
                            <a:srgbClr val="000000"/>
                          </a:solidFill>
                          <a:effectLst/>
                          <a:uLnTx/>
                          <a:uFillTx/>
                          <a:latin typeface="+mn-ea"/>
                          <a:ea typeface="+mn-ea"/>
                        </a:rPr>
                        <a:t>（デジタルトランスフォーメンション庁）主導で策定が進められ、</a:t>
                      </a:r>
                      <a:r>
                        <a:rPr kumimoji="1" lang="en-US" altLang="ja-JP" sz="1200" b="0" i="0" u="none" strike="noStrike" kern="1200" cap="none" spc="0" normalizeH="0" baseline="0" noProof="0" dirty="0">
                          <a:ln>
                            <a:noFill/>
                          </a:ln>
                          <a:solidFill>
                            <a:srgbClr val="000000"/>
                          </a:solidFill>
                          <a:effectLst/>
                          <a:uLnTx/>
                          <a:uFillTx/>
                          <a:latin typeface="+mn-ea"/>
                          <a:ea typeface="+mn-ea"/>
                        </a:rPr>
                        <a:t>2018</a:t>
                      </a:r>
                      <a:r>
                        <a:rPr kumimoji="1" lang="ja-JP" altLang="en-US" sz="1200" b="0" i="0" u="none" strike="noStrike" kern="1200" cap="none" spc="0" normalizeH="0" baseline="0" noProof="0" dirty="0">
                          <a:ln>
                            <a:noFill/>
                          </a:ln>
                          <a:solidFill>
                            <a:srgbClr val="000000"/>
                          </a:solidFill>
                          <a:effectLst/>
                          <a:uLnTx/>
                          <a:uFillTx/>
                          <a:latin typeface="+mn-ea"/>
                          <a:ea typeface="+mn-ea"/>
                        </a:rPr>
                        <a:t>年に公表された</a:t>
                      </a:r>
                      <a:endParaRPr kumimoji="1" lang="en-US" altLang="ja-JP" sz="1200" b="0" i="0" u="none" strike="noStrike" kern="1200" cap="none" spc="0" normalizeH="0" baseline="0" noProof="0" dirty="0">
                        <a:ln>
                          <a:noFill/>
                        </a:ln>
                        <a:solidFill>
                          <a:srgbClr val="000000"/>
                        </a:solidFill>
                        <a:effectLst/>
                        <a:uLnTx/>
                        <a:uFillTx/>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36918362"/>
                  </a:ext>
                </a:extLst>
              </a:tr>
              <a:tr h="1051920">
                <a:tc vMerge="1">
                  <a:txBody>
                    <a:bodyPr/>
                    <a:lstStyle/>
                    <a:p>
                      <a:endParaRPr kumimoji="1" lang="ja-JP" altLang="en-US" dirty="0"/>
                    </a:p>
                  </a:txBody>
                  <a:tcPr>
                    <a:solidFill>
                      <a:schemeClr val="accent2">
                        <a:lumMod val="90000"/>
                        <a:lumOff val="10000"/>
                      </a:schemeClr>
                    </a:solidFill>
                  </a:tcPr>
                </a:tc>
                <a:tc>
                  <a:txBody>
                    <a:bodyPr/>
                    <a:lstStyle/>
                    <a:p>
                      <a:r>
                        <a:rPr kumimoji="1" lang="ja-JP" altLang="en-US" sz="1400" b="1" dirty="0">
                          <a:solidFill>
                            <a:schemeClr val="bg1"/>
                          </a:solidFill>
                          <a:latin typeface="+mn-ea"/>
                          <a:ea typeface="+mn-ea"/>
                        </a:rPr>
                        <a:t>ニュージーランド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lvl="0" indent="-171450">
                        <a:buFont typeface="Arial" panose="020B0604020202020204" pitchFamily="34" charset="0"/>
                        <a:buChar char="•"/>
                      </a:pP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Digital Identity Trust</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 </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Framework</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によって、デジタル</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ID</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サービスの法的な枠組みを規定</a:t>
                      </a:r>
                      <a:r>
                        <a:rPr kumimoji="1" lang="ja-JP" altLang="en-US" sz="1200" b="0" i="0" u="none" strike="noStrike" kern="1200" cap="none" spc="0" normalizeH="0" baseline="0" noProof="0" dirty="0">
                          <a:ln>
                            <a:noFill/>
                          </a:ln>
                          <a:solidFill>
                            <a:srgbClr val="000000"/>
                          </a:solidFill>
                          <a:effectLst/>
                          <a:uLnTx/>
                          <a:uFillTx/>
                          <a:latin typeface="+mn-ea"/>
                          <a:ea typeface="+mn-ea"/>
                        </a:rPr>
                        <a:t>し、認定を受けた信頼できるデジタル</a:t>
                      </a:r>
                      <a:r>
                        <a:rPr kumimoji="1" lang="en-US" altLang="ja-JP" sz="1200" b="0" i="0" u="none" strike="noStrike" kern="1200" cap="none" spc="0" normalizeH="0" baseline="0" noProof="0" dirty="0">
                          <a:ln>
                            <a:noFill/>
                          </a:ln>
                          <a:solidFill>
                            <a:srgbClr val="000000"/>
                          </a:solidFill>
                          <a:effectLst/>
                          <a:uLnTx/>
                          <a:uFillTx/>
                          <a:latin typeface="+mn-ea"/>
                          <a:ea typeface="+mn-ea"/>
                        </a:rPr>
                        <a:t>ID</a:t>
                      </a:r>
                      <a:r>
                        <a:rPr kumimoji="1" lang="ja-JP" altLang="en-US" sz="1200" b="0" i="0" u="none" strike="noStrike" kern="1200" cap="none" spc="0" normalizeH="0" baseline="0" noProof="0" dirty="0">
                          <a:ln>
                            <a:noFill/>
                          </a:ln>
                          <a:solidFill>
                            <a:srgbClr val="000000"/>
                          </a:solidFill>
                          <a:effectLst/>
                          <a:uLnTx/>
                          <a:uFillTx/>
                          <a:latin typeface="+mn-ea"/>
                          <a:ea typeface="+mn-ea"/>
                        </a:rPr>
                        <a:t>サービス事業者を「</a:t>
                      </a:r>
                      <a:r>
                        <a:rPr kumimoji="1" lang="en-US" altLang="ja-JP" sz="1200" b="0" i="0" u="none" strike="noStrike" kern="1200" cap="none" spc="0" normalizeH="0" baseline="0" noProof="0" dirty="0">
                          <a:ln>
                            <a:noFill/>
                          </a:ln>
                          <a:solidFill>
                            <a:srgbClr val="000000"/>
                          </a:solidFill>
                          <a:effectLst/>
                          <a:uLnTx/>
                          <a:uFillTx/>
                          <a:latin typeface="+mn-ea"/>
                          <a:ea typeface="+mn-ea"/>
                        </a:rPr>
                        <a:t>TF</a:t>
                      </a:r>
                      <a:r>
                        <a:rPr kumimoji="1" lang="ja-JP" altLang="en-US" sz="1200" b="0" i="0" u="none" strike="noStrike" kern="1200" cap="none" spc="0" normalizeH="0" baseline="0" noProof="0" dirty="0">
                          <a:ln>
                            <a:noFill/>
                          </a:ln>
                          <a:solidFill>
                            <a:srgbClr val="000000"/>
                          </a:solidFill>
                          <a:effectLst/>
                          <a:uLnTx/>
                          <a:uFillTx/>
                          <a:latin typeface="+mn-ea"/>
                          <a:ea typeface="+mn-ea"/>
                        </a:rPr>
                        <a:t>プロバイダー」として定義・登録するなどの仕組みを定めている</a:t>
                      </a:r>
                      <a:endParaRPr kumimoji="1" lang="en-US" altLang="ja-JP" sz="1200" b="0" i="0" u="none" strike="noStrike" kern="1200" cap="none" spc="0" normalizeH="0" baseline="0" noProof="0" dirty="0">
                        <a:ln>
                          <a:noFill/>
                        </a:ln>
                        <a:solidFill>
                          <a:srgbClr val="000000"/>
                        </a:solidFill>
                        <a:effectLst/>
                        <a:uLnTx/>
                        <a:uFillTx/>
                        <a:latin typeface="+mn-ea"/>
                        <a:ea typeface="+mn-ea"/>
                      </a:endParaRPr>
                    </a:p>
                    <a:p>
                      <a:pPr marL="171450" lvl="0" indent="-171450">
                        <a:buFont typeface="Arial" panose="020B0604020202020204" pitchFamily="34" charset="0"/>
                        <a:buChar char="•"/>
                      </a:pPr>
                      <a:r>
                        <a:rPr kumimoji="1" lang="ja-JP" altLang="en-US" sz="1200" b="0" i="0" u="none" strike="noStrike" kern="1200" cap="none" spc="0" normalizeH="0" baseline="0" noProof="0" dirty="0">
                          <a:ln>
                            <a:noFill/>
                          </a:ln>
                          <a:solidFill>
                            <a:srgbClr val="000000"/>
                          </a:solidFill>
                          <a:effectLst/>
                          <a:uLnTx/>
                          <a:uFillTx/>
                          <a:latin typeface="+mn-ea"/>
                          <a:ea typeface="+mn-ea"/>
                        </a:rPr>
                        <a:t>政府はデジタル</a:t>
                      </a:r>
                      <a:r>
                        <a:rPr kumimoji="1" lang="en-US" altLang="ja-JP" sz="1200" b="0" i="0" u="none" strike="noStrike" kern="1200" cap="none" spc="0" normalizeH="0" baseline="0" noProof="0" dirty="0">
                          <a:ln>
                            <a:noFill/>
                          </a:ln>
                          <a:solidFill>
                            <a:srgbClr val="000000"/>
                          </a:solidFill>
                          <a:effectLst/>
                          <a:uLnTx/>
                          <a:uFillTx/>
                          <a:latin typeface="+mn-ea"/>
                          <a:ea typeface="+mn-ea"/>
                        </a:rPr>
                        <a:t>ID</a:t>
                      </a:r>
                      <a:r>
                        <a:rPr kumimoji="1" lang="ja-JP" altLang="en-US" sz="1200" b="0" i="0" u="none" strike="noStrike" kern="1200" cap="none" spc="0" normalizeH="0" baseline="0" noProof="0" dirty="0">
                          <a:ln>
                            <a:noFill/>
                          </a:ln>
                          <a:solidFill>
                            <a:srgbClr val="000000"/>
                          </a:solidFill>
                          <a:effectLst/>
                          <a:uLnTx/>
                          <a:uFillTx/>
                          <a:latin typeface="+mn-ea"/>
                          <a:ea typeface="+mn-ea"/>
                        </a:rPr>
                        <a:t>サービスにおける各ステークホルダー（個人やサービスプロバイダー）の定義、役割、相互作用について示したエコシステムとして、デジタル</a:t>
                      </a:r>
                      <a:r>
                        <a:rPr kumimoji="1" lang="en-US" altLang="ja-JP" sz="1200" b="0" i="0" u="none" strike="noStrike" kern="1200" cap="none" spc="0" normalizeH="0" baseline="0" noProof="0" dirty="0">
                          <a:ln>
                            <a:noFill/>
                          </a:ln>
                          <a:solidFill>
                            <a:srgbClr val="000000"/>
                          </a:solidFill>
                          <a:effectLst/>
                          <a:uLnTx/>
                          <a:uFillTx/>
                          <a:latin typeface="+mn-ea"/>
                          <a:ea typeface="+mn-ea"/>
                        </a:rPr>
                        <a:t>ID</a:t>
                      </a:r>
                      <a:r>
                        <a:rPr kumimoji="1" lang="ja-JP" altLang="en-US" sz="1200" b="0" i="0" u="none" strike="noStrike" kern="1200" cap="none" spc="0" normalizeH="0" baseline="0" noProof="0" dirty="0">
                          <a:ln>
                            <a:noFill/>
                          </a:ln>
                          <a:solidFill>
                            <a:srgbClr val="000000"/>
                          </a:solidFill>
                          <a:effectLst/>
                          <a:uLnTx/>
                          <a:uFillTx/>
                          <a:latin typeface="+mn-ea"/>
                          <a:ea typeface="+mn-ea"/>
                        </a:rPr>
                        <a:t>システムを提案している</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911444332"/>
                  </a:ext>
                </a:extLst>
              </a:tr>
              <a:tr h="1051920">
                <a:tc rowSpan="2">
                  <a:txBody>
                    <a:bodyPr/>
                    <a:lstStyle/>
                    <a:p>
                      <a:r>
                        <a:rPr kumimoji="1" lang="ja-JP" altLang="en-US" sz="1400" b="1" dirty="0">
                          <a:solidFill>
                            <a:schemeClr val="bg1"/>
                          </a:solidFill>
                          <a:latin typeface="+mn-ea"/>
                          <a:ea typeface="+mn-ea"/>
                        </a:rPr>
                        <a:t>アジア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400" b="1" dirty="0">
                          <a:solidFill>
                            <a:schemeClr val="bg1"/>
                          </a:solidFill>
                          <a:latin typeface="+mn-ea"/>
                          <a:ea typeface="+mn-ea"/>
                        </a:rPr>
                        <a:t>シンガポール</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lvl="0" indent="-171450">
                        <a:buFont typeface="Arial" panose="020B0604020202020204" pitchFamily="34" charset="0"/>
                        <a:buChar char="•"/>
                      </a:pPr>
                      <a:r>
                        <a:rPr kumimoji="1" lang="ja-JP" altLang="en-US" sz="1200" b="0" i="0" u="none" strike="noStrike" kern="1200" cap="none" spc="0" normalizeH="0" baseline="0" noProof="0" dirty="0">
                          <a:ln>
                            <a:noFill/>
                          </a:ln>
                          <a:solidFill>
                            <a:srgbClr val="000000"/>
                          </a:solidFill>
                          <a:effectLst/>
                          <a:uLnTx/>
                          <a:uFillTx/>
                          <a:latin typeface="+mn-ea"/>
                          <a:ea typeface="+mn-ea"/>
                        </a:rPr>
                        <a:t>政府機関ごとに異なっていたオンラインサービスの認証システムを統一するため、前述の</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国民識別番号を利用した認証システムである</a:t>
                      </a:r>
                      <a:r>
                        <a:rPr kumimoji="1" lang="en-US" altLang="ja-JP" sz="1200" b="1" i="0" u="sng" strike="noStrike" kern="1200" cap="none" spc="0" normalizeH="0" baseline="0" noProof="0" dirty="0" err="1">
                          <a:ln>
                            <a:noFill/>
                          </a:ln>
                          <a:solidFill>
                            <a:schemeClr val="accent2">
                              <a:lumMod val="75000"/>
                              <a:lumOff val="25000"/>
                            </a:schemeClr>
                          </a:solidFill>
                          <a:effectLst/>
                          <a:uLnTx/>
                          <a:uFillTx/>
                          <a:latin typeface="+mn-ea"/>
                          <a:ea typeface="+mn-ea"/>
                        </a:rPr>
                        <a:t>Singpass</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が</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2003</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年より導入</a:t>
                      </a:r>
                      <a:r>
                        <a:rPr kumimoji="1" lang="ja-JP" altLang="en-US" sz="1200" b="0" i="0" u="none" strike="noStrike" kern="1200" cap="none" spc="0" normalizeH="0" baseline="0" noProof="0" dirty="0">
                          <a:ln>
                            <a:noFill/>
                          </a:ln>
                          <a:solidFill>
                            <a:srgbClr val="000000"/>
                          </a:solidFill>
                          <a:effectLst/>
                          <a:uLnTx/>
                          <a:uFillTx/>
                          <a:latin typeface="+mn-ea"/>
                          <a:ea typeface="+mn-ea"/>
                        </a:rPr>
                        <a:t>された</a:t>
                      </a:r>
                    </a:p>
                    <a:p>
                      <a:pPr marL="171450" lvl="0" indent="-171450">
                        <a:buFont typeface="Arial" panose="020B0604020202020204" pitchFamily="34" charset="0"/>
                        <a:buChar char="•"/>
                      </a:pPr>
                      <a:r>
                        <a:rPr kumimoji="1" lang="ja-JP" altLang="en-US" sz="1200" b="0" i="0" u="none" strike="noStrike" kern="1200" cap="none" spc="0" normalizeH="0" baseline="0" noProof="0" dirty="0">
                          <a:ln>
                            <a:noFill/>
                          </a:ln>
                          <a:solidFill>
                            <a:srgbClr val="000000"/>
                          </a:solidFill>
                          <a:effectLst/>
                          <a:uLnTx/>
                          <a:uFillTx/>
                          <a:latin typeface="+mn-ea"/>
                          <a:ea typeface="+mn-ea"/>
                        </a:rPr>
                        <a:t>その後</a:t>
                      </a:r>
                      <a:r>
                        <a:rPr kumimoji="1" lang="en-US" altLang="ja-JP" sz="1200" b="0" i="0" u="none" strike="noStrike" kern="1200" cap="none" spc="0" normalizeH="0" baseline="0" noProof="0" dirty="0">
                          <a:ln>
                            <a:noFill/>
                          </a:ln>
                          <a:solidFill>
                            <a:srgbClr val="000000"/>
                          </a:solidFill>
                          <a:effectLst/>
                          <a:uLnTx/>
                          <a:uFillTx/>
                          <a:latin typeface="+mn-ea"/>
                          <a:ea typeface="+mn-ea"/>
                        </a:rPr>
                        <a:t>2018</a:t>
                      </a:r>
                      <a:r>
                        <a:rPr kumimoji="1" lang="ja-JP" altLang="en-US" sz="1200" b="0" i="0" u="none" strike="noStrike" kern="1200" cap="none" spc="0" normalizeH="0" baseline="0" noProof="0" dirty="0">
                          <a:ln>
                            <a:noFill/>
                          </a:ln>
                          <a:solidFill>
                            <a:srgbClr val="000000"/>
                          </a:solidFill>
                          <a:effectLst/>
                          <a:uLnTx/>
                          <a:uFillTx/>
                          <a:latin typeface="+mn-ea"/>
                          <a:ea typeface="+mn-ea"/>
                        </a:rPr>
                        <a:t>年にモバイルアプリである</a:t>
                      </a:r>
                      <a:r>
                        <a:rPr kumimoji="1" lang="en-US" altLang="ja-JP" sz="1200" b="0" i="0" u="none" strike="noStrike" kern="1200" cap="none" spc="0" normalizeH="0" baseline="0" noProof="0" dirty="0" err="1">
                          <a:ln>
                            <a:noFill/>
                          </a:ln>
                          <a:solidFill>
                            <a:srgbClr val="000000"/>
                          </a:solidFill>
                          <a:effectLst/>
                          <a:uLnTx/>
                          <a:uFillTx/>
                          <a:latin typeface="+mn-ea"/>
                          <a:ea typeface="+mn-ea"/>
                        </a:rPr>
                        <a:t>Singpass</a:t>
                      </a:r>
                      <a:r>
                        <a:rPr kumimoji="1" lang="en-US" altLang="ja-JP" sz="1200" b="0" i="0" u="none" strike="noStrike" kern="1200" cap="none" spc="0" normalizeH="0" baseline="0" noProof="0" dirty="0">
                          <a:ln>
                            <a:noFill/>
                          </a:ln>
                          <a:solidFill>
                            <a:srgbClr val="000000"/>
                          </a:solidFill>
                          <a:effectLst/>
                          <a:uLnTx/>
                          <a:uFillTx/>
                          <a:latin typeface="+mn-ea"/>
                          <a:ea typeface="+mn-ea"/>
                        </a:rPr>
                        <a:t> Mobile</a:t>
                      </a:r>
                      <a:r>
                        <a:rPr kumimoji="1" lang="ja-JP" altLang="en-US" sz="1200" b="0" i="0" u="none" strike="noStrike" kern="1200" cap="none" spc="0" normalizeH="0" baseline="0" noProof="0" dirty="0" err="1">
                          <a:ln>
                            <a:noFill/>
                          </a:ln>
                          <a:solidFill>
                            <a:srgbClr val="000000"/>
                          </a:solidFill>
                          <a:effectLst/>
                          <a:uLnTx/>
                          <a:uFillTx/>
                          <a:latin typeface="+mn-ea"/>
                          <a:ea typeface="+mn-ea"/>
                        </a:rPr>
                        <a:t>が提</a:t>
                      </a:r>
                      <a:r>
                        <a:rPr kumimoji="1" lang="ja-JP" altLang="en-US" sz="1200" b="0" i="0" u="none" strike="noStrike" kern="1200" cap="none" spc="0" normalizeH="0" baseline="0" noProof="0" dirty="0">
                          <a:ln>
                            <a:noFill/>
                          </a:ln>
                          <a:solidFill>
                            <a:srgbClr val="000000"/>
                          </a:solidFill>
                          <a:effectLst/>
                          <a:uLnTx/>
                          <a:uFillTx/>
                          <a:latin typeface="+mn-ea"/>
                          <a:ea typeface="+mn-ea"/>
                        </a:rPr>
                        <a:t>供され、行政・民間の両分野でのデジタル本人認証に幅広く活用されている</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56963131"/>
                  </a:ext>
                </a:extLst>
              </a:tr>
              <a:tr h="1051920">
                <a:tc vMerge="1">
                  <a:txBody>
                    <a:bodyPr/>
                    <a:lstStyle/>
                    <a:p>
                      <a:endParaRPr kumimoji="1" lang="ja-JP" altLang="en-US" dirty="0"/>
                    </a:p>
                  </a:txBody>
                  <a:tcPr>
                    <a:solidFill>
                      <a:schemeClr val="accent2">
                        <a:lumMod val="90000"/>
                        <a:lumOff val="10000"/>
                      </a:schemeClr>
                    </a:solidFill>
                  </a:tcPr>
                </a:tc>
                <a:tc>
                  <a:txBody>
                    <a:bodyPr/>
                    <a:lstStyle/>
                    <a:p>
                      <a:r>
                        <a:rPr kumimoji="1" lang="ja-JP" altLang="en-US" sz="1400" b="1" dirty="0">
                          <a:solidFill>
                            <a:schemeClr val="bg1"/>
                          </a:solidFill>
                          <a:latin typeface="+mn-ea"/>
                          <a:ea typeface="+mn-ea"/>
                        </a:rPr>
                        <a:t>インド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err="1">
                          <a:ln>
                            <a:noFill/>
                          </a:ln>
                          <a:solidFill>
                            <a:srgbClr val="000000"/>
                          </a:solidFill>
                          <a:effectLst/>
                          <a:uLnTx/>
                          <a:uFillTx/>
                          <a:latin typeface="+mn-ea"/>
                          <a:ea typeface="+mn-ea"/>
                        </a:rPr>
                        <a:t>Aadhaar</a:t>
                      </a:r>
                      <a:r>
                        <a:rPr kumimoji="1" lang="ja-JP" altLang="en-US" sz="1200" b="0" i="0" u="none" strike="noStrike" kern="1200" cap="none" spc="0" normalizeH="0" baseline="0" noProof="0" dirty="0">
                          <a:ln>
                            <a:noFill/>
                          </a:ln>
                          <a:solidFill>
                            <a:srgbClr val="000000"/>
                          </a:solidFill>
                          <a:effectLst/>
                          <a:uLnTx/>
                          <a:uFillTx/>
                          <a:latin typeface="+mn-ea"/>
                          <a:ea typeface="+mn-ea"/>
                        </a:rPr>
                        <a:t>を基盤として、行政機関や民間企業のシステムに</a:t>
                      </a:r>
                      <a:r>
                        <a:rPr kumimoji="1" lang="en-US" altLang="ja-JP" sz="1200" b="1" i="0" u="sng" strike="noStrike" kern="1200" cap="none" spc="0" normalizeH="0" baseline="0" noProof="0" dirty="0" err="1">
                          <a:ln>
                            <a:noFill/>
                          </a:ln>
                          <a:solidFill>
                            <a:schemeClr val="accent2">
                              <a:lumMod val="75000"/>
                              <a:lumOff val="25000"/>
                            </a:schemeClr>
                          </a:solidFill>
                          <a:effectLst/>
                          <a:uLnTx/>
                          <a:uFillTx/>
                          <a:latin typeface="+mn-ea"/>
                          <a:ea typeface="+mn-ea"/>
                        </a:rPr>
                        <a:t>Aadhaar</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を接続するためのオープン</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API</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群を含めた国民</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ID</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基盤である</a:t>
                      </a:r>
                      <a:r>
                        <a:rPr kumimoji="1" lang="en-US" altLang="ja-JP" sz="1200" b="1" i="0" u="sng" strike="noStrike" kern="1200" cap="none" spc="0" normalizeH="0" baseline="0" noProof="0" dirty="0">
                          <a:ln>
                            <a:noFill/>
                          </a:ln>
                          <a:solidFill>
                            <a:schemeClr val="accent2">
                              <a:lumMod val="75000"/>
                              <a:lumOff val="25000"/>
                            </a:schemeClr>
                          </a:solidFill>
                          <a:effectLst/>
                          <a:uLnTx/>
                          <a:uFillTx/>
                          <a:latin typeface="+mn-ea"/>
                          <a:ea typeface="+mn-ea"/>
                        </a:rPr>
                        <a:t>India Stack</a:t>
                      </a:r>
                      <a:r>
                        <a:rPr kumimoji="1" lang="ja-JP" altLang="en-US" sz="1200" b="1" i="0" u="sng" strike="noStrike" kern="1200" cap="none" spc="0" normalizeH="0" baseline="0" noProof="0" dirty="0">
                          <a:ln>
                            <a:noFill/>
                          </a:ln>
                          <a:solidFill>
                            <a:schemeClr val="accent2">
                              <a:lumMod val="75000"/>
                              <a:lumOff val="25000"/>
                            </a:schemeClr>
                          </a:solidFill>
                          <a:effectLst/>
                          <a:uLnTx/>
                          <a:uFillTx/>
                          <a:latin typeface="+mn-ea"/>
                          <a:ea typeface="+mn-ea"/>
                        </a:rPr>
                        <a:t>が広範に活用</a:t>
                      </a:r>
                      <a:r>
                        <a:rPr kumimoji="1" lang="ja-JP" altLang="en-US" sz="1200" b="0" i="0" u="none" strike="noStrike" kern="1200" cap="none" spc="0" normalizeH="0" baseline="0" noProof="0" dirty="0">
                          <a:ln>
                            <a:noFill/>
                          </a:ln>
                          <a:solidFill>
                            <a:srgbClr val="000000"/>
                          </a:solidFill>
                          <a:effectLst/>
                          <a:uLnTx/>
                          <a:uFillTx/>
                          <a:latin typeface="+mn-ea"/>
                          <a:ea typeface="+mn-ea"/>
                        </a:rPr>
                        <a:t>されている</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8792553"/>
                  </a:ext>
                </a:extLst>
              </a:tr>
            </a:tbl>
          </a:graphicData>
        </a:graphic>
      </p:graphicFrame>
      <p:sp>
        <p:nvSpPr>
          <p:cNvPr id="23"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3.1.5</a:t>
            </a:r>
            <a:r>
              <a:rPr lang="ja-JP" altLang="en-US" sz="1100" dirty="0">
                <a:solidFill>
                  <a:srgbClr val="002060"/>
                </a:solidFill>
              </a:rPr>
              <a:t>　共通識別番号・デジタル</a:t>
            </a:r>
            <a:r>
              <a:rPr lang="en-US" altLang="ja-JP" sz="1100" dirty="0">
                <a:solidFill>
                  <a:srgbClr val="002060"/>
                </a:solidFill>
              </a:rPr>
              <a:t>ID</a:t>
            </a:r>
            <a:r>
              <a:rPr lang="ja-JP" altLang="en-US" sz="1100" dirty="0">
                <a:solidFill>
                  <a:srgbClr val="002060"/>
                </a:solidFill>
              </a:rPr>
              <a:t>に関する政策動向に関する総括</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デジタル</a:t>
            </a:r>
            <a:r>
              <a:rPr lang="en-US" altLang="ja-JP" sz="2000" dirty="0">
                <a:solidFill>
                  <a:srgbClr val="002060"/>
                </a:solidFill>
              </a:rPr>
              <a:t>ID</a:t>
            </a:r>
            <a:r>
              <a:rPr lang="ja-JP" altLang="en-US" sz="2000" dirty="0">
                <a:solidFill>
                  <a:srgbClr val="002060"/>
                </a:solidFill>
              </a:rPr>
              <a:t>政策の状況②</a:t>
            </a:r>
            <a:endParaRPr lang="ja-JP" altLang="en-US" sz="3100" b="1" spc="0" dirty="0">
              <a:solidFill>
                <a:srgbClr val="002060"/>
              </a:solidFill>
            </a:endParaRPr>
          </a:p>
        </p:txBody>
      </p:sp>
      <p:sp>
        <p:nvSpPr>
          <p:cNvPr id="32" name="テキスト ボックス 31"/>
          <p:cNvSpPr txBox="1"/>
          <p:nvPr/>
        </p:nvSpPr>
        <p:spPr>
          <a:xfrm>
            <a:off x="228448" y="623320"/>
            <a:ext cx="9418876" cy="596255"/>
          </a:xfrm>
          <a:prstGeom prst="rect">
            <a:avLst/>
          </a:prstGeom>
          <a:noFill/>
          <a:ln>
            <a:noFill/>
          </a:ln>
        </p:spPr>
        <p:txBody>
          <a:bodyPr wrap="square" lIns="0" rIns="0" rtlCol="0">
            <a:noAutofit/>
          </a:bodyPr>
          <a:lstStyle/>
          <a:p>
            <a:pPr marL="285750" marR="0" lvl="0" indent="-193675"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調査対象国のうち</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シンガポール、インドにおいては既存の統一的な共通識別子を基盤とした広範なデジタル</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ID</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サービスを政府が提供</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している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193675"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その他の国においては政府が主導して</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トラストフレームワークを策定することにより、民間</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ID</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プロバイダーに対し認定を付与</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して公共サービス・民間におけるオンライン認証に活用している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193675"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sp>
        <p:nvSpPr>
          <p:cNvPr id="6" name="正方形/長方形 5"/>
          <p:cNvSpPr/>
          <p:nvPr/>
        </p:nvSpPr>
        <p:spPr>
          <a:xfrm>
            <a:off x="8495459" y="104227"/>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zh-TW" altLang="en-US" sz="1400" b="1" dirty="0">
                <a:solidFill>
                  <a:schemeClr val="tx1"/>
                </a:solidFill>
              </a:rPr>
              <a:t>共通識別番号</a:t>
            </a:r>
            <a:endParaRPr kumimoji="1" lang="ja-JP" altLang="en-US" sz="1400" b="1" dirty="0">
              <a:solidFill>
                <a:schemeClr val="tx1"/>
              </a:solidFill>
            </a:endParaRPr>
          </a:p>
        </p:txBody>
      </p:sp>
      <p:sp>
        <p:nvSpPr>
          <p:cNvPr id="8" name="正方形/長方形 7"/>
          <p:cNvSpPr/>
          <p:nvPr/>
        </p:nvSpPr>
        <p:spPr>
          <a:xfrm>
            <a:off x="8495459" y="317093"/>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デジタル</a:t>
            </a:r>
            <a:r>
              <a:rPr lang="en-US" altLang="ja-JP" sz="1400" b="1" dirty="0">
                <a:solidFill>
                  <a:schemeClr val="tx1"/>
                </a:solidFill>
              </a:rPr>
              <a:t>ID</a:t>
            </a:r>
            <a:r>
              <a:rPr lang="ja-JP" altLang="en-US" sz="1400" b="1" dirty="0">
                <a:solidFill>
                  <a:schemeClr val="tx1"/>
                </a:solidFill>
              </a:rPr>
              <a:t>政策</a:t>
            </a:r>
            <a:endParaRPr kumimoji="1" lang="ja-JP" altLang="en-US" sz="1400" b="1" dirty="0">
              <a:solidFill>
                <a:schemeClr val="tx1"/>
              </a:solidFill>
            </a:endParaRPr>
          </a:p>
        </p:txBody>
      </p:sp>
    </p:spTree>
    <p:extLst>
      <p:ext uri="{BB962C8B-B14F-4D97-AF65-F5344CB8AC3E}">
        <p14:creationId xmlns:p14="http://schemas.microsoft.com/office/powerpoint/2010/main" val="31887125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p:cNvGraphicFramePr>
            <a:graphicFrameLocks noGrp="1"/>
          </p:cNvGraphicFramePr>
          <p:nvPr/>
        </p:nvGraphicFramePr>
        <p:xfrm>
          <a:off x="203197" y="1138476"/>
          <a:ext cx="9311505" cy="5380335"/>
        </p:xfrm>
        <a:graphic>
          <a:graphicData uri="http://schemas.openxmlformats.org/drawingml/2006/table">
            <a:tbl>
              <a:tblPr firstRow="1" bandRow="1">
                <a:tableStyleId>{5C22544A-7EE6-4342-B048-85BDC9FD1C3A}</a:tableStyleId>
              </a:tblPr>
              <a:tblGrid>
                <a:gridCol w="1508972">
                  <a:extLst>
                    <a:ext uri="{9D8B030D-6E8A-4147-A177-3AD203B41FA5}">
                      <a16:colId xmlns:a16="http://schemas.microsoft.com/office/drawing/2014/main" val="3980026621"/>
                    </a:ext>
                  </a:extLst>
                </a:gridCol>
                <a:gridCol w="257673">
                  <a:extLst>
                    <a:ext uri="{9D8B030D-6E8A-4147-A177-3AD203B41FA5}">
                      <a16:colId xmlns:a16="http://schemas.microsoft.com/office/drawing/2014/main" val="1937380002"/>
                    </a:ext>
                  </a:extLst>
                </a:gridCol>
                <a:gridCol w="1508972">
                  <a:extLst>
                    <a:ext uri="{9D8B030D-6E8A-4147-A177-3AD203B41FA5}">
                      <a16:colId xmlns:a16="http://schemas.microsoft.com/office/drawing/2014/main" val="1264746441"/>
                    </a:ext>
                  </a:extLst>
                </a:gridCol>
                <a:gridCol w="1508972">
                  <a:extLst>
                    <a:ext uri="{9D8B030D-6E8A-4147-A177-3AD203B41FA5}">
                      <a16:colId xmlns:a16="http://schemas.microsoft.com/office/drawing/2014/main" val="328679817"/>
                    </a:ext>
                  </a:extLst>
                </a:gridCol>
                <a:gridCol w="1508972">
                  <a:extLst>
                    <a:ext uri="{9D8B030D-6E8A-4147-A177-3AD203B41FA5}">
                      <a16:colId xmlns:a16="http://schemas.microsoft.com/office/drawing/2014/main" val="4065073988"/>
                    </a:ext>
                  </a:extLst>
                </a:gridCol>
                <a:gridCol w="1508972">
                  <a:extLst>
                    <a:ext uri="{9D8B030D-6E8A-4147-A177-3AD203B41FA5}">
                      <a16:colId xmlns:a16="http://schemas.microsoft.com/office/drawing/2014/main" val="2245586049"/>
                    </a:ext>
                  </a:extLst>
                </a:gridCol>
                <a:gridCol w="1508972">
                  <a:extLst>
                    <a:ext uri="{9D8B030D-6E8A-4147-A177-3AD203B41FA5}">
                      <a16:colId xmlns:a16="http://schemas.microsoft.com/office/drawing/2014/main" val="891552774"/>
                    </a:ext>
                  </a:extLst>
                </a:gridCol>
              </a:tblGrid>
              <a:tr h="604190">
                <a:tc>
                  <a:txBody>
                    <a:bodyPr/>
                    <a:lstStyle/>
                    <a:p>
                      <a:pPr algn="ctr"/>
                      <a:r>
                        <a:rPr kumimoji="1" lang="en-US" altLang="ja-JP" sz="1400" b="1" dirty="0">
                          <a:solidFill>
                            <a:schemeClr val="bg1"/>
                          </a:solidFill>
                        </a:rPr>
                        <a:t>EU</a:t>
                      </a:r>
                      <a:endParaRPr kumimoji="1" lang="ja-JP" altLang="en-US" sz="1400" b="1" dirty="0">
                        <a:solidFill>
                          <a:schemeClr val="bg1"/>
                        </a:solidFill>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12700" cmpd="sng">
                      <a:noFill/>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524434"/>
                  </a:ext>
                </a:extLst>
              </a:tr>
              <a:tr h="504000">
                <a:tc>
                  <a:txBody>
                    <a:bodyPr/>
                    <a:lstStyle/>
                    <a:p>
                      <a:pPr algn="ctr"/>
                      <a:r>
                        <a:rPr kumimoji="1" lang="ja-JP" altLang="en-US" sz="1400" b="1" dirty="0">
                          <a:solidFill>
                            <a:schemeClr val="bg1"/>
                          </a:solidFill>
                        </a:rPr>
                        <a:t>ドイツ</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3052650"/>
                  </a:ext>
                </a:extLst>
              </a:tr>
              <a:tr h="599661">
                <a:tc>
                  <a:txBody>
                    <a:bodyPr/>
                    <a:lstStyle/>
                    <a:p>
                      <a:pPr algn="ctr"/>
                      <a:r>
                        <a:rPr kumimoji="1" lang="ja-JP" altLang="en-US" sz="1400" b="1" dirty="0">
                          <a:solidFill>
                            <a:schemeClr val="bg1"/>
                          </a:solidFill>
                        </a:rPr>
                        <a:t>イギリス</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7352053"/>
                  </a:ext>
                </a:extLst>
              </a:tr>
              <a:tr h="599661">
                <a:tc>
                  <a:txBody>
                    <a:bodyPr/>
                    <a:lstStyle/>
                    <a:p>
                      <a:pPr algn="ctr"/>
                      <a:r>
                        <a:rPr kumimoji="1" lang="ja-JP" altLang="en-US" sz="1400" b="1" dirty="0">
                          <a:solidFill>
                            <a:schemeClr val="bg1"/>
                          </a:solidFill>
                        </a:rPr>
                        <a:t>米国</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6871720"/>
                  </a:ext>
                </a:extLst>
              </a:tr>
              <a:tr h="599661">
                <a:tc>
                  <a:txBody>
                    <a:bodyPr/>
                    <a:lstStyle/>
                    <a:p>
                      <a:pPr algn="ctr"/>
                      <a:r>
                        <a:rPr kumimoji="1" lang="ja-JP" altLang="en-US" sz="1400" b="1" dirty="0">
                          <a:solidFill>
                            <a:schemeClr val="bg1"/>
                          </a:solidFill>
                        </a:rPr>
                        <a:t>カナダ</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8415883"/>
                  </a:ext>
                </a:extLst>
              </a:tr>
              <a:tr h="674179">
                <a:tc>
                  <a:txBody>
                    <a:bodyPr/>
                    <a:lstStyle/>
                    <a:p>
                      <a:pPr algn="ctr"/>
                      <a:r>
                        <a:rPr kumimoji="1" lang="ja-JP" altLang="en-US" sz="1400" b="1" dirty="0">
                          <a:solidFill>
                            <a:schemeClr val="bg1"/>
                          </a:solidFill>
                        </a:rPr>
                        <a:t>オーストラリア</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4319379"/>
                  </a:ext>
                </a:extLst>
              </a:tr>
              <a:tr h="599661">
                <a:tc>
                  <a:txBody>
                    <a:bodyPr/>
                    <a:lstStyle/>
                    <a:p>
                      <a:pPr algn="ctr"/>
                      <a:r>
                        <a:rPr kumimoji="1" lang="ja-JP" altLang="en-US" sz="1200" b="1" dirty="0">
                          <a:solidFill>
                            <a:schemeClr val="bg1"/>
                          </a:solidFill>
                        </a:rPr>
                        <a:t>ニュージーランド</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6460594"/>
                  </a:ext>
                </a:extLst>
              </a:tr>
              <a:tr h="599661">
                <a:tc>
                  <a:txBody>
                    <a:bodyPr/>
                    <a:lstStyle/>
                    <a:p>
                      <a:pPr algn="ctr"/>
                      <a:r>
                        <a:rPr kumimoji="1" lang="ja-JP" altLang="en-US" sz="1400" b="1" dirty="0">
                          <a:solidFill>
                            <a:schemeClr val="bg1"/>
                          </a:solidFill>
                        </a:rPr>
                        <a:t>シンガポール</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635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8536250"/>
                  </a:ext>
                </a:extLst>
              </a:tr>
              <a:tr h="599661">
                <a:tc>
                  <a:txBody>
                    <a:bodyPr/>
                    <a:lstStyle/>
                    <a:p>
                      <a:pPr algn="ctr"/>
                      <a:r>
                        <a:rPr kumimoji="1" lang="ja-JP" altLang="en-US" sz="1400" b="1" dirty="0">
                          <a:solidFill>
                            <a:schemeClr val="bg1"/>
                          </a:solidFill>
                        </a:rPr>
                        <a:t>インド</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endParaRPr kumimoji="1" lang="ja-JP" altLang="en-US" dirty="0"/>
                    </a:p>
                  </a:txBody>
                  <a:tcPr>
                    <a:lnL w="76200" cap="flat" cmpd="sng" algn="ctr">
                      <a:solidFill>
                        <a:schemeClr val="bg1"/>
                      </a:solidFill>
                      <a:prstDash val="solid"/>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kumimoji="1" lang="ja-JP" altLang="en-US" dirty="0"/>
                    </a:p>
                  </a:txBody>
                  <a:tcPr>
                    <a:lnL w="12700" cap="flat" cmpd="sng" algn="ctr">
                      <a:solidFill>
                        <a:schemeClr val="accent1"/>
                      </a:solidFill>
                      <a:prstDash val="dash"/>
                      <a:round/>
                      <a:headEnd type="none" w="med" len="med"/>
                      <a:tailEnd type="none" w="med" len="med"/>
                    </a:lnL>
                    <a:lnR w="12700" cap="flat" cmpd="sng" algn="ctr">
                      <a:solidFill>
                        <a:schemeClr val="accent1"/>
                      </a:solidFill>
                      <a:prstDash val="dash"/>
                      <a:round/>
                      <a:headEnd type="none" w="med" len="med"/>
                      <a:tailEnd type="none" w="med" len="med"/>
                    </a:lnR>
                    <a:lnT w="6350" cap="flat" cmpd="sng" algn="ctr">
                      <a:solidFill>
                        <a:schemeClr val="accent1">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6768322"/>
                  </a:ext>
                </a:extLst>
              </a:tr>
            </a:tbl>
          </a:graphicData>
        </a:graphic>
      </p:graphicFrame>
      <p:cxnSp>
        <p:nvCxnSpPr>
          <p:cNvPr id="111" name="直線コネクタ 110"/>
          <p:cNvCxnSpPr/>
          <p:nvPr/>
        </p:nvCxnSpPr>
        <p:spPr>
          <a:xfrm>
            <a:off x="9010418" y="1143759"/>
            <a:ext cx="0" cy="5379180"/>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rgbClr val="002060"/>
                </a:solidFill>
              </a:rPr>
              <a:t>3.1.5</a:t>
            </a:r>
            <a:r>
              <a:rPr lang="ja-JP" altLang="en-US" sz="1100" dirty="0">
                <a:solidFill>
                  <a:srgbClr val="002060"/>
                </a:solidFill>
              </a:rPr>
              <a:t>　共通識別番号・デジタル</a:t>
            </a:r>
            <a:r>
              <a:rPr lang="en-US" altLang="ja-JP" sz="1100" dirty="0">
                <a:solidFill>
                  <a:srgbClr val="002060"/>
                </a:solidFill>
              </a:rPr>
              <a:t>ID</a:t>
            </a:r>
            <a:r>
              <a:rPr lang="ja-JP" altLang="en-US" sz="1100" dirty="0">
                <a:solidFill>
                  <a:srgbClr val="002060"/>
                </a:solidFill>
              </a:rPr>
              <a:t>に関する政策動向に関する総括</a:t>
            </a:r>
            <a:r>
              <a:rPr lang="en-US" altLang="ja-JP" sz="1400" b="1" spc="0" dirty="0">
                <a:solidFill>
                  <a:srgbClr val="002060"/>
                </a:solidFill>
              </a:rPr>
              <a:t/>
            </a:r>
            <a:br>
              <a:rPr lang="en-US" altLang="ja-JP" sz="1400" b="1" spc="0" dirty="0">
                <a:solidFill>
                  <a:srgbClr val="002060"/>
                </a:solidFill>
              </a:rPr>
            </a:br>
            <a:r>
              <a:rPr lang="ja-JP" altLang="en-US" sz="2000" dirty="0">
                <a:solidFill>
                  <a:srgbClr val="002060"/>
                </a:solidFill>
              </a:rPr>
              <a:t>デジタル</a:t>
            </a:r>
            <a:r>
              <a:rPr lang="en-US" altLang="ja-JP" sz="2000" dirty="0">
                <a:solidFill>
                  <a:srgbClr val="002060"/>
                </a:solidFill>
              </a:rPr>
              <a:t>ID</a:t>
            </a:r>
            <a:r>
              <a:rPr lang="ja-JP" altLang="en-US" sz="2000" dirty="0">
                <a:solidFill>
                  <a:srgbClr val="002060"/>
                </a:solidFill>
              </a:rPr>
              <a:t>政策の状況：各国の変遷（補足）</a:t>
            </a:r>
            <a:endParaRPr lang="ja-JP" altLang="en-US" sz="2000" b="1" spc="0" dirty="0">
              <a:solidFill>
                <a:srgbClr val="002060"/>
              </a:solidFill>
            </a:endParaRPr>
          </a:p>
        </p:txBody>
      </p:sp>
      <p:sp>
        <p:nvSpPr>
          <p:cNvPr id="7" name="テキスト ボックス 6"/>
          <p:cNvSpPr txBox="1"/>
          <p:nvPr/>
        </p:nvSpPr>
        <p:spPr>
          <a:xfrm>
            <a:off x="9270702" y="904593"/>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2025</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0" name="テキスト ボックス 9"/>
          <p:cNvSpPr txBox="1"/>
          <p:nvPr/>
        </p:nvSpPr>
        <p:spPr>
          <a:xfrm>
            <a:off x="7693302" y="904593"/>
            <a:ext cx="554991" cy="286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2020</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1" name="テキスト ボックス 10"/>
          <p:cNvSpPr txBox="1"/>
          <p:nvPr/>
        </p:nvSpPr>
        <p:spPr>
          <a:xfrm>
            <a:off x="6254211" y="904593"/>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2015</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3" name="テキスト ボックス 12"/>
          <p:cNvSpPr txBox="1"/>
          <p:nvPr/>
        </p:nvSpPr>
        <p:spPr>
          <a:xfrm>
            <a:off x="1717740" y="904593"/>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2000</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15" name="テキスト ボックス 14"/>
          <p:cNvSpPr txBox="1"/>
          <p:nvPr/>
        </p:nvSpPr>
        <p:spPr>
          <a:xfrm>
            <a:off x="6289412" y="1088459"/>
            <a:ext cx="914400" cy="914400"/>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eIDAS1.0, </a:t>
            </a: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eID</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(2014~)</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23" name="テキスト ボックス 22"/>
          <p:cNvSpPr txBox="1"/>
          <p:nvPr/>
        </p:nvSpPr>
        <p:spPr>
          <a:xfrm>
            <a:off x="1662137" y="904593"/>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33" name="グループ化 32"/>
          <p:cNvGrpSpPr/>
          <p:nvPr/>
        </p:nvGrpSpPr>
        <p:grpSpPr>
          <a:xfrm>
            <a:off x="6054796" y="1276102"/>
            <a:ext cx="2944836" cy="187521"/>
            <a:chOff x="7457440" y="1650697"/>
            <a:chExt cx="2944836" cy="187521"/>
          </a:xfrm>
          <a:solidFill>
            <a:schemeClr val="accent1"/>
          </a:solidFill>
        </p:grpSpPr>
        <p:sp>
          <p:nvSpPr>
            <p:cNvPr id="14" name="楕円 13"/>
            <p:cNvSpPr/>
            <p:nvPr/>
          </p:nvSpPr>
          <p:spPr>
            <a:xfrm>
              <a:off x="7457440" y="1650697"/>
              <a:ext cx="187766" cy="187521"/>
            </a:xfrm>
            <a:prstGeom prst="ellipse">
              <a:avLst/>
            </a:prstGeom>
            <a:grp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31" name="直線矢印コネクタ 30"/>
            <p:cNvCxnSpPr/>
            <p:nvPr/>
          </p:nvCxnSpPr>
          <p:spPr>
            <a:xfrm>
              <a:off x="7645206" y="1744457"/>
              <a:ext cx="2757070" cy="0"/>
            </a:xfrm>
            <a:prstGeom prst="straightConnector1">
              <a:avLst/>
            </a:prstGeom>
            <a:grpFill/>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8" name="グループ化 47"/>
          <p:cNvGrpSpPr/>
          <p:nvPr/>
        </p:nvGrpSpPr>
        <p:grpSpPr>
          <a:xfrm>
            <a:off x="6760201" y="2335172"/>
            <a:ext cx="2250217" cy="187521"/>
            <a:chOff x="7457440" y="1650697"/>
            <a:chExt cx="2250217" cy="187521"/>
          </a:xfrm>
        </p:grpSpPr>
        <p:sp>
          <p:nvSpPr>
            <p:cNvPr id="49" name="楕円 48"/>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50" name="直線矢印コネクタ 49"/>
            <p:cNvCxnSpPr/>
            <p:nvPr/>
          </p:nvCxnSpPr>
          <p:spPr>
            <a:xfrm>
              <a:off x="7645206" y="1744457"/>
              <a:ext cx="2062451"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52" name="テキスト ボックス 51"/>
          <p:cNvSpPr txBox="1"/>
          <p:nvPr/>
        </p:nvSpPr>
        <p:spPr>
          <a:xfrm>
            <a:off x="6934192" y="2232061"/>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GOV.UK</a:t>
            </a:r>
            <a:r>
              <a:rPr kumimoji="1" lang="en-US" altLang="ja-JP" sz="1100" b="0" i="0" u="none" strike="noStrike" kern="1200" cap="none" spc="0" normalizeH="0" noProof="0" dirty="0">
                <a:ln>
                  <a:noFill/>
                </a:ln>
                <a:solidFill>
                  <a:srgbClr val="000000"/>
                </a:solidFill>
                <a:effectLst/>
                <a:uLnTx/>
                <a:uFillTx/>
                <a:latin typeface="Arial"/>
                <a:ea typeface="Meiryo UI"/>
                <a:cs typeface="+mn-cs"/>
              </a:rPr>
              <a:t> </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Verify(2016~)</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53" name="グループ化 52"/>
          <p:cNvGrpSpPr/>
          <p:nvPr/>
        </p:nvGrpSpPr>
        <p:grpSpPr>
          <a:xfrm>
            <a:off x="5186866" y="2955799"/>
            <a:ext cx="3823552" cy="187521"/>
            <a:chOff x="7457440" y="1650697"/>
            <a:chExt cx="3823552" cy="187521"/>
          </a:xfrm>
        </p:grpSpPr>
        <p:sp>
          <p:nvSpPr>
            <p:cNvPr id="54" name="楕円 53"/>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55" name="直線矢印コネクタ 54"/>
            <p:cNvCxnSpPr/>
            <p:nvPr/>
          </p:nvCxnSpPr>
          <p:spPr>
            <a:xfrm>
              <a:off x="7645206" y="1744457"/>
              <a:ext cx="3635786"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57" name="テキスト ボックス 56"/>
          <p:cNvSpPr txBox="1"/>
          <p:nvPr/>
        </p:nvSpPr>
        <p:spPr>
          <a:xfrm>
            <a:off x="5428175" y="2834058"/>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NSTIC(2011~)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65" name="グループ化 64"/>
          <p:cNvGrpSpPr/>
          <p:nvPr/>
        </p:nvGrpSpPr>
        <p:grpSpPr>
          <a:xfrm>
            <a:off x="7913166" y="3548624"/>
            <a:ext cx="1097252" cy="187521"/>
            <a:chOff x="7457440" y="1650697"/>
            <a:chExt cx="1097252" cy="187521"/>
          </a:xfrm>
        </p:grpSpPr>
        <p:sp>
          <p:nvSpPr>
            <p:cNvPr id="66" name="楕円 65"/>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67" name="直線矢印コネクタ 66"/>
            <p:cNvCxnSpPr/>
            <p:nvPr/>
          </p:nvCxnSpPr>
          <p:spPr>
            <a:xfrm flipV="1">
              <a:off x="7645206" y="1742192"/>
              <a:ext cx="909486" cy="2265"/>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75" name="グループ化 74"/>
          <p:cNvGrpSpPr/>
          <p:nvPr/>
        </p:nvGrpSpPr>
        <p:grpSpPr>
          <a:xfrm>
            <a:off x="4896727" y="6181531"/>
            <a:ext cx="4126371" cy="187521"/>
            <a:chOff x="7457440" y="1650697"/>
            <a:chExt cx="4126371" cy="187521"/>
          </a:xfrm>
        </p:grpSpPr>
        <p:sp>
          <p:nvSpPr>
            <p:cNvPr id="76" name="楕円 75"/>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77" name="直線矢印コネクタ 76"/>
            <p:cNvCxnSpPr/>
            <p:nvPr/>
          </p:nvCxnSpPr>
          <p:spPr>
            <a:xfrm>
              <a:off x="7645206" y="1744457"/>
              <a:ext cx="3938605"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80" name="テキスト ボックス 79"/>
          <p:cNvSpPr txBox="1"/>
          <p:nvPr/>
        </p:nvSpPr>
        <p:spPr>
          <a:xfrm>
            <a:off x="4912340" y="6000415"/>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Aadhaar</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(2010~)</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81" name="グループ化 80"/>
          <p:cNvGrpSpPr/>
          <p:nvPr/>
        </p:nvGrpSpPr>
        <p:grpSpPr>
          <a:xfrm>
            <a:off x="2566106" y="5538047"/>
            <a:ext cx="6472159" cy="187521"/>
            <a:chOff x="7457440" y="1650697"/>
            <a:chExt cx="6472159" cy="187521"/>
          </a:xfrm>
        </p:grpSpPr>
        <p:sp>
          <p:nvSpPr>
            <p:cNvPr id="82" name="楕円 81"/>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83" name="直線矢印コネクタ 82"/>
            <p:cNvCxnSpPr/>
            <p:nvPr/>
          </p:nvCxnSpPr>
          <p:spPr>
            <a:xfrm>
              <a:off x="7645206" y="1744457"/>
              <a:ext cx="6284393"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84" name="テキスト ボックス 83"/>
          <p:cNvSpPr txBox="1"/>
          <p:nvPr/>
        </p:nvSpPr>
        <p:spPr>
          <a:xfrm>
            <a:off x="2804266" y="5398266"/>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Singpass</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(2003~)</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12" name="テキスト ボックス 111"/>
          <p:cNvSpPr txBox="1"/>
          <p:nvPr/>
        </p:nvSpPr>
        <p:spPr>
          <a:xfrm>
            <a:off x="8722137" y="904593"/>
            <a:ext cx="554991" cy="286704"/>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BC4328"/>
                </a:solidFill>
                <a:effectLst/>
                <a:uLnTx/>
                <a:uFillTx/>
                <a:latin typeface="Arial"/>
                <a:ea typeface="Meiryo UI"/>
                <a:cs typeface="+mn-cs"/>
              </a:rPr>
              <a:t>2023</a:t>
            </a:r>
            <a:endParaRPr kumimoji="1" lang="ja-JP" altLang="en-US" sz="1100" b="1" i="0" u="none" strike="noStrike" kern="1200" cap="none" spc="0" normalizeH="0" baseline="0" noProof="0" dirty="0">
              <a:ln>
                <a:noFill/>
              </a:ln>
              <a:solidFill>
                <a:srgbClr val="BC4328"/>
              </a:solidFill>
              <a:effectLst/>
              <a:uLnTx/>
              <a:uFillTx/>
              <a:latin typeface="Arial"/>
              <a:ea typeface="Meiryo UI"/>
              <a:cs typeface="+mn-cs"/>
            </a:endParaRPr>
          </a:p>
        </p:txBody>
      </p:sp>
      <p:grpSp>
        <p:nvGrpSpPr>
          <p:cNvPr id="116" name="グループ化 115"/>
          <p:cNvGrpSpPr/>
          <p:nvPr/>
        </p:nvGrpSpPr>
        <p:grpSpPr>
          <a:xfrm>
            <a:off x="8193953" y="4820806"/>
            <a:ext cx="829145" cy="187521"/>
            <a:chOff x="7457440" y="1650697"/>
            <a:chExt cx="829145" cy="187521"/>
          </a:xfrm>
        </p:grpSpPr>
        <p:sp>
          <p:nvSpPr>
            <p:cNvPr id="117" name="楕円 116"/>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18" name="直線矢印コネクタ 117"/>
            <p:cNvCxnSpPr/>
            <p:nvPr/>
          </p:nvCxnSpPr>
          <p:spPr>
            <a:xfrm>
              <a:off x="7645206" y="1744457"/>
              <a:ext cx="641379"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20" name="テキスト ボックス 119"/>
          <p:cNvSpPr txBox="1"/>
          <p:nvPr/>
        </p:nvSpPr>
        <p:spPr>
          <a:xfrm>
            <a:off x="5919465" y="4822620"/>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Digital Identity Trust Framework(2021~)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9" name="テキスト ボックス 88"/>
          <p:cNvSpPr txBox="1"/>
          <p:nvPr/>
        </p:nvSpPr>
        <p:spPr>
          <a:xfrm>
            <a:off x="3239186" y="904593"/>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2005</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sp>
        <p:nvSpPr>
          <p:cNvPr id="93" name="テキスト ボックス 92"/>
          <p:cNvSpPr txBox="1"/>
          <p:nvPr/>
        </p:nvSpPr>
        <p:spPr>
          <a:xfrm>
            <a:off x="4732765" y="904593"/>
            <a:ext cx="469232" cy="313266"/>
          </a:xfrm>
          <a:prstGeom prst="rect">
            <a:avLst/>
          </a:prstGeom>
        </p:spPr>
        <p:txBody>
          <a:bodyPr vert="horz" wrap="none" lIns="0" tIns="45720" rIns="0" bIns="45720" rtlCol="0" anchor="t" anchorCtr="0">
            <a:normAutofit fontScale="97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Arial"/>
                <a:ea typeface="Meiryo UI"/>
                <a:cs typeface="+mn-cs"/>
              </a:rPr>
              <a:t>2010</a:t>
            </a:r>
            <a:endParaRPr kumimoji="1" lang="ja-JP" altLang="en-US" sz="1100" b="1"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00" name="グループ化 99"/>
          <p:cNvGrpSpPr/>
          <p:nvPr/>
        </p:nvGrpSpPr>
        <p:grpSpPr>
          <a:xfrm>
            <a:off x="8217584" y="1543868"/>
            <a:ext cx="792834" cy="187521"/>
            <a:chOff x="7457440" y="1650697"/>
            <a:chExt cx="792834" cy="187521"/>
          </a:xfrm>
          <a:solidFill>
            <a:schemeClr val="accent1"/>
          </a:solidFill>
        </p:grpSpPr>
        <p:sp>
          <p:nvSpPr>
            <p:cNvPr id="105" name="楕円 104"/>
            <p:cNvSpPr/>
            <p:nvPr/>
          </p:nvSpPr>
          <p:spPr>
            <a:xfrm>
              <a:off x="7457440" y="1650697"/>
              <a:ext cx="187766" cy="187521"/>
            </a:xfrm>
            <a:prstGeom prst="ellipse">
              <a:avLst/>
            </a:prstGeom>
            <a:grp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10" name="直線矢印コネクタ 109"/>
            <p:cNvCxnSpPr/>
            <p:nvPr/>
          </p:nvCxnSpPr>
          <p:spPr>
            <a:xfrm>
              <a:off x="7645206" y="1744457"/>
              <a:ext cx="605068" cy="0"/>
            </a:xfrm>
            <a:prstGeom prst="straightConnector1">
              <a:avLst/>
            </a:prstGeom>
            <a:grpFill/>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13" name="テキスト ボックス 112"/>
          <p:cNvSpPr txBox="1"/>
          <p:nvPr/>
        </p:nvSpPr>
        <p:spPr>
          <a:xfrm>
            <a:off x="7888079" y="1356317"/>
            <a:ext cx="914400" cy="914400"/>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eIDAS2.0(2021~)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14" name="グループ化 113"/>
          <p:cNvGrpSpPr/>
          <p:nvPr/>
        </p:nvGrpSpPr>
        <p:grpSpPr>
          <a:xfrm>
            <a:off x="8193953" y="2624626"/>
            <a:ext cx="792834" cy="187521"/>
            <a:chOff x="7457440" y="1650697"/>
            <a:chExt cx="792834" cy="187521"/>
          </a:xfrm>
          <a:solidFill>
            <a:schemeClr val="accent1"/>
          </a:solidFill>
        </p:grpSpPr>
        <p:sp>
          <p:nvSpPr>
            <p:cNvPr id="115" name="楕円 114"/>
            <p:cNvSpPr/>
            <p:nvPr/>
          </p:nvSpPr>
          <p:spPr>
            <a:xfrm>
              <a:off x="7457440" y="1650697"/>
              <a:ext cx="187766" cy="187521"/>
            </a:xfrm>
            <a:prstGeom prst="ellipse">
              <a:avLst/>
            </a:prstGeom>
            <a:grp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19" name="直線矢印コネクタ 118"/>
            <p:cNvCxnSpPr/>
            <p:nvPr/>
          </p:nvCxnSpPr>
          <p:spPr>
            <a:xfrm>
              <a:off x="7645206" y="1744457"/>
              <a:ext cx="605068" cy="0"/>
            </a:xfrm>
            <a:prstGeom prst="straightConnector1">
              <a:avLst/>
            </a:prstGeom>
            <a:grpFill/>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25" name="テキスト ボックス 124"/>
          <p:cNvSpPr txBox="1"/>
          <p:nvPr/>
        </p:nvSpPr>
        <p:spPr>
          <a:xfrm>
            <a:off x="6279188" y="2497788"/>
            <a:ext cx="1002285" cy="383737"/>
          </a:xfrm>
          <a:prstGeom prst="rect">
            <a:avLst/>
          </a:prstGeom>
        </p:spPr>
        <p:txBody>
          <a:bodyPr vert="horz" wrap="none" lIns="0" tIns="45720" rIns="0" bIns="45720" rtlCol="0" anchor="t" anchorCtr="0">
            <a:normAutofit fontScale="900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The UK digital identity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attributes trust framework(2021~)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6" name="楕円 125"/>
          <p:cNvSpPr/>
          <p:nvPr/>
        </p:nvSpPr>
        <p:spPr>
          <a:xfrm>
            <a:off x="6385590" y="2955799"/>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27" name="テキスト ボックス 126"/>
          <p:cNvSpPr txBox="1"/>
          <p:nvPr/>
        </p:nvSpPr>
        <p:spPr>
          <a:xfrm>
            <a:off x="6596987" y="2841801"/>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IDEF(2015~)</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32" name="グループ化 131"/>
          <p:cNvGrpSpPr/>
          <p:nvPr/>
        </p:nvGrpSpPr>
        <p:grpSpPr>
          <a:xfrm>
            <a:off x="8193953" y="3225713"/>
            <a:ext cx="816465" cy="187521"/>
            <a:chOff x="7457440" y="1650697"/>
            <a:chExt cx="816465" cy="187521"/>
          </a:xfrm>
        </p:grpSpPr>
        <p:sp>
          <p:nvSpPr>
            <p:cNvPr id="133" name="楕円 132"/>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34" name="直線矢印コネクタ 133"/>
            <p:cNvCxnSpPr/>
            <p:nvPr/>
          </p:nvCxnSpPr>
          <p:spPr>
            <a:xfrm>
              <a:off x="7645206" y="1744457"/>
              <a:ext cx="628699"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35" name="テキスト ボックス 134"/>
          <p:cNvSpPr txBox="1"/>
          <p:nvPr/>
        </p:nvSpPr>
        <p:spPr>
          <a:xfrm>
            <a:off x="8045816" y="3061985"/>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IDIA(2021~)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36" name="テキスト ボックス 135"/>
          <p:cNvSpPr txBox="1"/>
          <p:nvPr/>
        </p:nvSpPr>
        <p:spPr>
          <a:xfrm>
            <a:off x="8108698" y="3455157"/>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PCTF(2020~)</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37" name="グループ化 136"/>
          <p:cNvGrpSpPr/>
          <p:nvPr/>
        </p:nvGrpSpPr>
        <p:grpSpPr>
          <a:xfrm>
            <a:off x="8474472" y="3857913"/>
            <a:ext cx="548626" cy="187521"/>
            <a:chOff x="7457440" y="1650697"/>
            <a:chExt cx="548626" cy="187521"/>
          </a:xfrm>
        </p:grpSpPr>
        <p:sp>
          <p:nvSpPr>
            <p:cNvPr id="138" name="楕円 137"/>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39" name="直線矢印コネクタ 138"/>
            <p:cNvCxnSpPr/>
            <p:nvPr/>
          </p:nvCxnSpPr>
          <p:spPr>
            <a:xfrm flipV="1">
              <a:off x="7645206" y="1744457"/>
              <a:ext cx="360860" cy="1"/>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40" name="テキスト ボックス 139"/>
          <p:cNvSpPr txBox="1"/>
          <p:nvPr/>
        </p:nvSpPr>
        <p:spPr>
          <a:xfrm>
            <a:off x="7353771" y="3707525"/>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Digital Ambition2022(2022~)</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41" name="グループ化 140"/>
          <p:cNvGrpSpPr/>
          <p:nvPr/>
        </p:nvGrpSpPr>
        <p:grpSpPr>
          <a:xfrm>
            <a:off x="6399691" y="4236534"/>
            <a:ext cx="2599941" cy="187521"/>
            <a:chOff x="7457440" y="1650697"/>
            <a:chExt cx="2599941" cy="187521"/>
          </a:xfrm>
        </p:grpSpPr>
        <p:sp>
          <p:nvSpPr>
            <p:cNvPr id="142" name="楕円 141"/>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43" name="直線矢印コネクタ 142"/>
            <p:cNvCxnSpPr/>
            <p:nvPr/>
          </p:nvCxnSpPr>
          <p:spPr>
            <a:xfrm>
              <a:off x="7645206" y="1744457"/>
              <a:ext cx="2412175"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44" name="テキスト ボックス 143"/>
          <p:cNvSpPr txBox="1"/>
          <p:nvPr/>
        </p:nvSpPr>
        <p:spPr>
          <a:xfrm>
            <a:off x="6515697" y="4089938"/>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Digital</a:t>
            </a:r>
            <a:r>
              <a:rPr kumimoji="1" lang="ja-JP" altLang="en-US" sz="1100" b="0" i="0" u="none" strike="noStrike" kern="1200" cap="none" spc="0" normalizeH="0" baseline="0" noProof="0" dirty="0">
                <a:ln>
                  <a:noFill/>
                </a:ln>
                <a:solidFill>
                  <a:srgbClr val="000000"/>
                </a:solidFill>
                <a:effectLst/>
                <a:uLnTx/>
                <a:uFillTx/>
                <a:latin typeface="Arial"/>
                <a:ea typeface="Meiryo UI"/>
                <a:cs typeface="+mn-cs"/>
              </a:rPr>
              <a:t> </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Identity System(2015~)</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45" name="グループ化 144"/>
          <p:cNvGrpSpPr/>
          <p:nvPr/>
        </p:nvGrpSpPr>
        <p:grpSpPr>
          <a:xfrm>
            <a:off x="7203812" y="4505054"/>
            <a:ext cx="1819286" cy="187521"/>
            <a:chOff x="7457440" y="1650697"/>
            <a:chExt cx="1819286" cy="187521"/>
          </a:xfrm>
        </p:grpSpPr>
        <p:sp>
          <p:nvSpPr>
            <p:cNvPr id="146" name="楕円 145"/>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47" name="直線矢印コネクタ 146"/>
            <p:cNvCxnSpPr/>
            <p:nvPr/>
          </p:nvCxnSpPr>
          <p:spPr>
            <a:xfrm>
              <a:off x="7645206" y="1744457"/>
              <a:ext cx="1631520"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48" name="テキスト ボックス 147"/>
          <p:cNvSpPr txBox="1"/>
          <p:nvPr/>
        </p:nvSpPr>
        <p:spPr>
          <a:xfrm>
            <a:off x="7375161" y="4405026"/>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TDIF(2018~)</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grpSp>
        <p:nvGrpSpPr>
          <p:cNvPr id="149" name="グループ化 148"/>
          <p:cNvGrpSpPr/>
          <p:nvPr/>
        </p:nvGrpSpPr>
        <p:grpSpPr>
          <a:xfrm>
            <a:off x="8207338" y="5039562"/>
            <a:ext cx="829145" cy="187521"/>
            <a:chOff x="7457440" y="1650697"/>
            <a:chExt cx="829145" cy="187521"/>
          </a:xfrm>
        </p:grpSpPr>
        <p:sp>
          <p:nvSpPr>
            <p:cNvPr id="150" name="楕円 149"/>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151" name="直線矢印コネクタ 150"/>
            <p:cNvCxnSpPr/>
            <p:nvPr/>
          </p:nvCxnSpPr>
          <p:spPr>
            <a:xfrm>
              <a:off x="7645206" y="1744457"/>
              <a:ext cx="641379"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52" name="テキスト ボックス 151"/>
          <p:cNvSpPr txBox="1"/>
          <p:nvPr/>
        </p:nvSpPr>
        <p:spPr>
          <a:xfrm>
            <a:off x="6460761" y="5017822"/>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Digital Identity System(2021~)</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56" name="楕円 155"/>
          <p:cNvSpPr/>
          <p:nvPr/>
        </p:nvSpPr>
        <p:spPr>
          <a:xfrm>
            <a:off x="7145984" y="5543235"/>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57" name="テキスト ボックス 156"/>
          <p:cNvSpPr txBox="1"/>
          <p:nvPr/>
        </p:nvSpPr>
        <p:spPr>
          <a:xfrm>
            <a:off x="7349423" y="5407919"/>
            <a:ext cx="914400" cy="227996"/>
          </a:xfrm>
          <a:prstGeom prst="rect">
            <a:avLst/>
          </a:prstGeom>
        </p:spPr>
        <p:txBody>
          <a:bodyPr vert="horz" wrap="none" lIns="0" tIns="45720" rIns="0" bIns="45720" rtlCol="0" anchor="t" anchorCtr="0">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Singpass</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 Mobile(2018~)</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86" name="正方形/長方形 85"/>
          <p:cNvSpPr/>
          <p:nvPr/>
        </p:nvSpPr>
        <p:spPr>
          <a:xfrm>
            <a:off x="8495459" y="104227"/>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zh-TW" altLang="en-US" sz="1400" b="1" dirty="0">
                <a:solidFill>
                  <a:schemeClr val="tx1"/>
                </a:solidFill>
              </a:rPr>
              <a:t>共通識別番号</a:t>
            </a:r>
            <a:endParaRPr kumimoji="1" lang="ja-JP" altLang="en-US" sz="1400" b="1" dirty="0">
              <a:solidFill>
                <a:schemeClr val="tx1"/>
              </a:solidFill>
            </a:endParaRPr>
          </a:p>
        </p:txBody>
      </p:sp>
      <p:sp>
        <p:nvSpPr>
          <p:cNvPr id="87" name="正方形/長方形 86"/>
          <p:cNvSpPr/>
          <p:nvPr/>
        </p:nvSpPr>
        <p:spPr>
          <a:xfrm>
            <a:off x="8495459" y="317093"/>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デジタル</a:t>
            </a:r>
            <a:r>
              <a:rPr lang="en-US" altLang="ja-JP" sz="1400" b="1" dirty="0">
                <a:solidFill>
                  <a:schemeClr val="tx1"/>
                </a:solidFill>
              </a:rPr>
              <a:t>ID</a:t>
            </a:r>
            <a:r>
              <a:rPr lang="ja-JP" altLang="en-US" sz="1400" b="1" dirty="0">
                <a:solidFill>
                  <a:schemeClr val="tx1"/>
                </a:solidFill>
              </a:rPr>
              <a:t>政策</a:t>
            </a:r>
            <a:endParaRPr kumimoji="1" lang="ja-JP" altLang="en-US" sz="1400" b="1" dirty="0">
              <a:solidFill>
                <a:schemeClr val="tx1"/>
              </a:solidFill>
            </a:endParaRPr>
          </a:p>
        </p:txBody>
      </p:sp>
      <p:grpSp>
        <p:nvGrpSpPr>
          <p:cNvPr id="85" name="グループ化 84"/>
          <p:cNvGrpSpPr/>
          <p:nvPr/>
        </p:nvGrpSpPr>
        <p:grpSpPr>
          <a:xfrm>
            <a:off x="4895767" y="1987247"/>
            <a:ext cx="4091020" cy="187521"/>
            <a:chOff x="7457440" y="1650697"/>
            <a:chExt cx="4091020" cy="187521"/>
          </a:xfrm>
        </p:grpSpPr>
        <p:sp>
          <p:nvSpPr>
            <p:cNvPr id="88" name="楕円 87"/>
            <p:cNvSpPr/>
            <p:nvPr/>
          </p:nvSpPr>
          <p:spPr>
            <a:xfrm>
              <a:off x="7457440" y="1650697"/>
              <a:ext cx="187766" cy="187521"/>
            </a:xfrm>
            <a:prstGeom prst="ellipse">
              <a:avLst/>
            </a:prstGeom>
            <a:solidFill>
              <a:schemeClr val="accent1"/>
            </a:solidFill>
            <a:ln w="31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000000"/>
                </a:solidFill>
                <a:effectLst/>
                <a:uLnTx/>
                <a:uFillTx/>
                <a:latin typeface="Arial"/>
                <a:ea typeface="Meiryo UI"/>
                <a:cs typeface="+mn-cs"/>
              </a:endParaRPr>
            </a:p>
          </p:txBody>
        </p:sp>
        <p:cxnSp>
          <p:nvCxnSpPr>
            <p:cNvPr id="90" name="直線矢印コネクタ 89"/>
            <p:cNvCxnSpPr/>
            <p:nvPr/>
          </p:nvCxnSpPr>
          <p:spPr>
            <a:xfrm>
              <a:off x="7645206" y="1744457"/>
              <a:ext cx="3903254" cy="0"/>
            </a:xfrm>
            <a:prstGeom prst="straightConnector1">
              <a:avLst/>
            </a:prstGeom>
            <a:ln w="381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91" name="テキスト ボックス 90"/>
          <p:cNvSpPr txBox="1"/>
          <p:nvPr/>
        </p:nvSpPr>
        <p:spPr>
          <a:xfrm>
            <a:off x="4626333" y="1748281"/>
            <a:ext cx="914400" cy="914400"/>
          </a:xfrm>
          <a:prstGeom prst="rect">
            <a:avLst/>
          </a:prstGeom>
        </p:spPr>
        <p:txBody>
          <a:bodyPr vert="horz" wrap="none" lIns="0" tIns="45720" rIns="0" bIns="45720" rtlCol="0" anchor="t" anchorCtr="0">
            <a:normAutofit fontScale="97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err="1">
                <a:ln>
                  <a:noFill/>
                </a:ln>
                <a:solidFill>
                  <a:srgbClr val="000000"/>
                </a:solidFill>
                <a:effectLst/>
                <a:uLnTx/>
                <a:uFillTx/>
                <a:latin typeface="Arial"/>
                <a:ea typeface="Meiryo UI"/>
                <a:cs typeface="+mn-cs"/>
              </a:rPr>
              <a:t>eID</a:t>
            </a:r>
            <a:r>
              <a:rPr lang="ja-JP" altLang="en-US" sz="1100" dirty="0">
                <a:solidFill>
                  <a:srgbClr val="000000"/>
                </a:solidFill>
                <a:latin typeface="Arial"/>
                <a:ea typeface="Meiryo UI"/>
              </a:rPr>
              <a:t> </a:t>
            </a:r>
            <a:r>
              <a:rPr lang="en-US" altLang="ja-JP" sz="1100" dirty="0">
                <a:solidFill>
                  <a:srgbClr val="000000"/>
                </a:solidFill>
                <a:latin typeface="Arial"/>
                <a:ea typeface="Meiryo UI"/>
              </a:rPr>
              <a:t>Card</a:t>
            </a: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(2010~)</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30484428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chemeClr val="accent2">
                    <a:lumMod val="90000"/>
                    <a:lumOff val="10000"/>
                  </a:schemeClr>
                </a:solidFill>
              </a:rPr>
              <a:t>3.1.5</a:t>
            </a:r>
            <a:r>
              <a:rPr lang="ja-JP" altLang="en-US" sz="1100" dirty="0">
                <a:solidFill>
                  <a:schemeClr val="accent2">
                    <a:lumMod val="90000"/>
                    <a:lumOff val="10000"/>
                  </a:schemeClr>
                </a:solidFill>
              </a:rPr>
              <a:t>　共通識別番号・デジタル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に関する政策動向に関する総括</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2000" dirty="0">
                <a:solidFill>
                  <a:schemeClr val="accent2">
                    <a:lumMod val="90000"/>
                    <a:lumOff val="10000"/>
                  </a:schemeClr>
                </a:solidFill>
              </a:rPr>
              <a:t>デジタル</a:t>
            </a:r>
            <a:r>
              <a:rPr lang="en-US" altLang="ja-JP" sz="2000" dirty="0">
                <a:solidFill>
                  <a:schemeClr val="accent2">
                    <a:lumMod val="90000"/>
                    <a:lumOff val="10000"/>
                  </a:schemeClr>
                </a:solidFill>
              </a:rPr>
              <a:t>ID</a:t>
            </a:r>
            <a:r>
              <a:rPr lang="ja-JP" altLang="en-US" sz="2000" dirty="0">
                <a:solidFill>
                  <a:schemeClr val="accent2">
                    <a:lumMod val="90000"/>
                    <a:lumOff val="10000"/>
                  </a:schemeClr>
                </a:solidFill>
              </a:rPr>
              <a:t>政策の状況：各国の変遷（補足）</a:t>
            </a:r>
            <a:endParaRPr lang="ja-JP" altLang="en-US" sz="2000" b="1" spc="0" dirty="0">
              <a:solidFill>
                <a:schemeClr val="accent2">
                  <a:lumMod val="90000"/>
                  <a:lumOff val="10000"/>
                </a:schemeClr>
              </a:solidFill>
            </a:endParaRPr>
          </a:p>
        </p:txBody>
      </p:sp>
      <p:sp>
        <p:nvSpPr>
          <p:cNvPr id="86" name="正方形/長方形 85"/>
          <p:cNvSpPr/>
          <p:nvPr/>
        </p:nvSpPr>
        <p:spPr>
          <a:xfrm>
            <a:off x="8495459" y="104227"/>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zh-TW" altLang="en-US" sz="1400" b="1" dirty="0">
                <a:solidFill>
                  <a:schemeClr val="tx1"/>
                </a:solidFill>
              </a:rPr>
              <a:t>共通識別番号</a:t>
            </a:r>
            <a:endParaRPr kumimoji="1" lang="ja-JP" altLang="en-US" sz="1400" b="1" dirty="0">
              <a:solidFill>
                <a:schemeClr val="tx1"/>
              </a:solidFill>
            </a:endParaRPr>
          </a:p>
        </p:txBody>
      </p:sp>
      <p:sp>
        <p:nvSpPr>
          <p:cNvPr id="87" name="正方形/長方形 86"/>
          <p:cNvSpPr/>
          <p:nvPr/>
        </p:nvSpPr>
        <p:spPr>
          <a:xfrm>
            <a:off x="8495459" y="317093"/>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デジタル</a:t>
            </a:r>
            <a:r>
              <a:rPr lang="en-US" altLang="ja-JP" sz="1400" b="1" dirty="0">
                <a:solidFill>
                  <a:schemeClr val="tx1"/>
                </a:solidFill>
              </a:rPr>
              <a:t>ID</a:t>
            </a:r>
            <a:r>
              <a:rPr lang="ja-JP" altLang="en-US" sz="1400" b="1" dirty="0">
                <a:solidFill>
                  <a:schemeClr val="tx1"/>
                </a:solidFill>
              </a:rPr>
              <a:t>政策</a:t>
            </a:r>
            <a:endParaRPr kumimoji="1" lang="ja-JP" altLang="en-US" sz="1400" b="1" dirty="0">
              <a:solidFill>
                <a:schemeClr val="tx1"/>
              </a:solidFill>
            </a:endParaRPr>
          </a:p>
        </p:txBody>
      </p:sp>
      <p:graphicFrame>
        <p:nvGraphicFramePr>
          <p:cNvPr id="2" name="表 1"/>
          <p:cNvGraphicFramePr>
            <a:graphicFrameLocks noGrp="1"/>
          </p:cNvGraphicFramePr>
          <p:nvPr>
            <p:extLst>
              <p:ext uri="{D42A27DB-BD31-4B8C-83A1-F6EECF244321}">
                <p14:modId xmlns:p14="http://schemas.microsoft.com/office/powerpoint/2010/main" val="3354305923"/>
              </p:ext>
            </p:extLst>
          </p:nvPr>
        </p:nvGraphicFramePr>
        <p:xfrm>
          <a:off x="91442" y="748145"/>
          <a:ext cx="9718444" cy="5882640"/>
        </p:xfrm>
        <a:graphic>
          <a:graphicData uri="http://schemas.openxmlformats.org/drawingml/2006/table">
            <a:tbl>
              <a:tblPr firstRow="1" bandRow="1">
                <a:tableStyleId>{5C22544A-7EE6-4342-B048-85BDC9FD1C3A}</a:tableStyleId>
              </a:tblPr>
              <a:tblGrid>
                <a:gridCol w="598514">
                  <a:extLst>
                    <a:ext uri="{9D8B030D-6E8A-4147-A177-3AD203B41FA5}">
                      <a16:colId xmlns:a16="http://schemas.microsoft.com/office/drawing/2014/main" val="2270721998"/>
                    </a:ext>
                  </a:extLst>
                </a:gridCol>
                <a:gridCol w="1823986">
                  <a:extLst>
                    <a:ext uri="{9D8B030D-6E8A-4147-A177-3AD203B41FA5}">
                      <a16:colId xmlns:a16="http://schemas.microsoft.com/office/drawing/2014/main" val="398402418"/>
                    </a:ext>
                  </a:extLst>
                </a:gridCol>
                <a:gridCol w="1823986">
                  <a:extLst>
                    <a:ext uri="{9D8B030D-6E8A-4147-A177-3AD203B41FA5}">
                      <a16:colId xmlns:a16="http://schemas.microsoft.com/office/drawing/2014/main" val="3844288217"/>
                    </a:ext>
                  </a:extLst>
                </a:gridCol>
                <a:gridCol w="1823986">
                  <a:extLst>
                    <a:ext uri="{9D8B030D-6E8A-4147-A177-3AD203B41FA5}">
                      <a16:colId xmlns:a16="http://schemas.microsoft.com/office/drawing/2014/main" val="2093155716"/>
                    </a:ext>
                  </a:extLst>
                </a:gridCol>
                <a:gridCol w="1823986">
                  <a:extLst>
                    <a:ext uri="{9D8B030D-6E8A-4147-A177-3AD203B41FA5}">
                      <a16:colId xmlns:a16="http://schemas.microsoft.com/office/drawing/2014/main" val="513289223"/>
                    </a:ext>
                  </a:extLst>
                </a:gridCol>
                <a:gridCol w="1823986">
                  <a:extLst>
                    <a:ext uri="{9D8B030D-6E8A-4147-A177-3AD203B41FA5}">
                      <a16:colId xmlns:a16="http://schemas.microsoft.com/office/drawing/2014/main" val="937629875"/>
                    </a:ext>
                  </a:extLst>
                </a:gridCol>
              </a:tblGrid>
              <a:tr h="285498">
                <a:tc>
                  <a:txBody>
                    <a:bodyPr/>
                    <a:lstStyle/>
                    <a:p>
                      <a:endParaRPr kumimoji="1" lang="ja-JP" alt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kumimoji="1" lang="ja-JP" altLang="en-US" sz="1600" b="1" dirty="0">
                          <a:solidFill>
                            <a:schemeClr val="bg1"/>
                          </a:solidFill>
                        </a:rPr>
                        <a:t>欧州</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tc>
                <a:tc hMerge="1">
                  <a:txBody>
                    <a:bodyPr/>
                    <a:lstStyle/>
                    <a:p>
                      <a:endParaRPr kumimoji="1" lang="ja-JP" altLang="en-US" dirty="0"/>
                    </a:p>
                  </a:txBody>
                  <a:tcPr/>
                </a:tc>
                <a:tc gridSpan="2">
                  <a:txBody>
                    <a:bodyPr/>
                    <a:lstStyle/>
                    <a:p>
                      <a:pPr algn="ctr"/>
                      <a:r>
                        <a:rPr kumimoji="1" lang="ja-JP" altLang="en-US" sz="1600" b="1" dirty="0">
                          <a:solidFill>
                            <a:schemeClr val="bg1"/>
                          </a:solidFill>
                        </a:rPr>
                        <a:t>北米</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tc>
                <a:extLst>
                  <a:ext uri="{0D108BD9-81ED-4DB2-BD59-A6C34878D82A}">
                    <a16:rowId xmlns:a16="http://schemas.microsoft.com/office/drawing/2014/main" val="4167644823"/>
                  </a:ext>
                </a:extLst>
              </a:tr>
              <a:tr h="285498">
                <a:tc>
                  <a:txBody>
                    <a:bodyPr/>
                    <a:lstStyle/>
                    <a:p>
                      <a:endParaRPr kumimoji="1" lang="ja-JP" alt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600" b="1" dirty="0">
                          <a:solidFill>
                            <a:schemeClr val="bg1"/>
                          </a:solidFill>
                        </a:rPr>
                        <a:t>EU</a:t>
                      </a:r>
                      <a:endParaRPr kumimoji="1" lang="ja-JP" altLang="en-US" sz="1600" b="1" dirty="0">
                        <a:solidFill>
                          <a:schemeClr val="bg1"/>
                        </a:solidFill>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600" b="1" dirty="0">
                          <a:solidFill>
                            <a:schemeClr val="bg1"/>
                          </a:solidFill>
                        </a:rPr>
                        <a:t>ドイツ</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600" b="1" dirty="0">
                          <a:solidFill>
                            <a:schemeClr val="bg1"/>
                          </a:solidFill>
                        </a:rPr>
                        <a:t>イギリス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600" b="1" dirty="0">
                          <a:solidFill>
                            <a:schemeClr val="bg1"/>
                          </a:solidFill>
                        </a:rPr>
                        <a:t>米国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600" b="1" dirty="0">
                          <a:solidFill>
                            <a:schemeClr val="bg1"/>
                          </a:solidFill>
                        </a:rPr>
                        <a:t>カナダ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1745184377"/>
                  </a:ext>
                </a:extLst>
              </a:tr>
              <a:tr h="714895">
                <a:tc>
                  <a:txBody>
                    <a:bodyPr/>
                    <a:lstStyle/>
                    <a:p>
                      <a:r>
                        <a:rPr kumimoji="1" lang="ja-JP" altLang="en-US" sz="1400" dirty="0"/>
                        <a:t>～</a:t>
                      </a:r>
                      <a:r>
                        <a:rPr kumimoji="1" lang="en-US" altLang="ja-JP" sz="1400" dirty="0"/>
                        <a:t>2010</a:t>
                      </a:r>
                    </a:p>
                    <a:p>
                      <a:r>
                        <a:rPr kumimoji="1" lang="ja-JP" altLang="en-US" sz="1400" dirty="0"/>
                        <a: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dirty="0"/>
                        <a:t>・</a:t>
                      </a:r>
                      <a:r>
                        <a:rPr kumimoji="1" lang="en-US" altLang="ja-JP" sz="1200" dirty="0" err="1"/>
                        <a:t>eIDAS</a:t>
                      </a:r>
                      <a:r>
                        <a:rPr kumimoji="1" lang="ja-JP" altLang="en-US" sz="1200" dirty="0"/>
                        <a:t>成立</a:t>
                      </a:r>
                      <a:r>
                        <a:rPr kumimoji="1" lang="en-US" altLang="ja-JP" sz="1200" dirty="0"/>
                        <a:t>(2014</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・身分証明書法施行により電子証明書を使った個人認証を実施</a:t>
                      </a:r>
                      <a:r>
                        <a:rPr kumimoji="1" lang="en-US" altLang="ja-JP" sz="1200" dirty="0"/>
                        <a:t>(2010</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・保守党・自由民主党連立政権への政権交代、</a:t>
                      </a:r>
                      <a:r>
                        <a:rPr kumimoji="1" lang="en-US" altLang="ja-JP" sz="1200" dirty="0"/>
                        <a:t>Identity Card Act</a:t>
                      </a:r>
                      <a:r>
                        <a:rPr kumimoji="1" lang="ja-JP" altLang="en-US" sz="1200" dirty="0"/>
                        <a:t>の廃止</a:t>
                      </a:r>
                      <a:r>
                        <a:rPr kumimoji="1" lang="en-US" altLang="ja-JP" sz="1200" dirty="0"/>
                        <a:t>(2010</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a:t>
                      </a:r>
                      <a:r>
                        <a:rPr kumimoji="1" lang="en-US" altLang="ja-JP" sz="1200" dirty="0"/>
                        <a:t>NSTIC</a:t>
                      </a:r>
                      <a:r>
                        <a:rPr kumimoji="1" lang="ja-JP" altLang="en-US" sz="1200" dirty="0"/>
                        <a:t>の発表</a:t>
                      </a:r>
                      <a:r>
                        <a:rPr kumimoji="1" lang="en-US" altLang="ja-JP" sz="1200" dirty="0"/>
                        <a:t>(2011</a:t>
                      </a:r>
                      <a:r>
                        <a:rPr kumimoji="1" lang="ja-JP" altLang="en-US" sz="1200" dirty="0"/>
                        <a:t>年</a:t>
                      </a:r>
                      <a:r>
                        <a:rPr kumimoji="1" lang="en-US" altLang="ja-JP" sz="1200" dirty="0"/>
                        <a:t>)</a:t>
                      </a:r>
                    </a:p>
                    <a:p>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・財務省主導で</a:t>
                      </a:r>
                      <a:r>
                        <a:rPr kumimoji="1" lang="en-US" altLang="ja-JP" sz="1200" dirty="0"/>
                        <a:t>the Task Force for the Payments System Review</a:t>
                      </a:r>
                      <a:r>
                        <a:rPr kumimoji="1" lang="ja-JP" altLang="en-US" sz="1200" dirty="0"/>
                        <a:t>を提言</a:t>
                      </a:r>
                      <a:r>
                        <a:rPr kumimoji="1" lang="en-US" altLang="ja-JP" sz="1200" dirty="0"/>
                        <a:t>(2011~2012</a:t>
                      </a:r>
                      <a:r>
                        <a:rPr kumimoji="1" lang="ja-JP" altLang="en-US" sz="1200" dirty="0"/>
                        <a:t>年</a:t>
                      </a:r>
                      <a:r>
                        <a:rPr kumimoji="1" lang="en-US" altLang="ja-JP" sz="1200" dirty="0"/>
                        <a:t>)</a:t>
                      </a:r>
                    </a:p>
                    <a:p>
                      <a:r>
                        <a:rPr kumimoji="1" lang="ja-JP" altLang="en-US" sz="1200" dirty="0"/>
                        <a:t>・</a:t>
                      </a:r>
                      <a:r>
                        <a:rPr kumimoji="1" lang="en-US" altLang="ja-JP" sz="1200" dirty="0"/>
                        <a:t>DIACC</a:t>
                      </a:r>
                      <a:r>
                        <a:rPr kumimoji="1" lang="ja-JP" altLang="en-US" sz="1200" dirty="0"/>
                        <a:t>の設立</a:t>
                      </a:r>
                      <a:r>
                        <a:rPr kumimoji="1" lang="en-US" altLang="ja-JP" sz="1200" dirty="0"/>
                        <a:t>(2014</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noFill/>
                  </a:tcPr>
                </a:tc>
                <a:extLst>
                  <a:ext uri="{0D108BD9-81ED-4DB2-BD59-A6C34878D82A}">
                    <a16:rowId xmlns:a16="http://schemas.microsoft.com/office/drawing/2014/main" val="150072557"/>
                  </a:ext>
                </a:extLst>
              </a:tr>
              <a:tr h="1479397">
                <a:tc>
                  <a:txBody>
                    <a:bodyPr/>
                    <a:lstStyle/>
                    <a:p>
                      <a:r>
                        <a:rPr kumimoji="1" lang="en-US" altLang="ja-JP" sz="1400" dirty="0"/>
                        <a:t>2015</a:t>
                      </a:r>
                      <a:r>
                        <a:rPr kumimoji="1" lang="ja-JP" altLang="en-US" sz="1400" dirty="0"/>
                        <a: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err="1"/>
                        <a:t>eIDAS</a:t>
                      </a:r>
                      <a:r>
                        <a:rPr kumimoji="1" lang="ja-JP" altLang="en-US" sz="1200" dirty="0"/>
                        <a:t>施行</a:t>
                      </a:r>
                      <a:r>
                        <a:rPr kumimoji="1" lang="en-US" altLang="ja-JP" sz="1200" dirty="0"/>
                        <a:t>(2016</a:t>
                      </a:r>
                      <a:r>
                        <a:rPr kumimoji="1" lang="ja-JP" altLang="en-US" sz="1200" dirty="0"/>
                        <a:t>年</a:t>
                      </a:r>
                      <a:r>
                        <a:rPr kumimoji="1" lang="en-US" altLang="ja-JP" sz="1200" dirty="0"/>
                        <a:t>)</a:t>
                      </a:r>
                    </a:p>
                    <a:p>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・行政サービスオンラインアクセス改善のためオンラインアクセス法</a:t>
                      </a:r>
                      <a:r>
                        <a:rPr kumimoji="1" lang="en-US" altLang="ja-JP" sz="1200" dirty="0"/>
                        <a:t>(OZG)</a:t>
                      </a:r>
                      <a:r>
                        <a:rPr kumimoji="1" lang="ja-JP" altLang="en-US" sz="1200" dirty="0"/>
                        <a:t>施行</a:t>
                      </a:r>
                      <a:r>
                        <a:rPr kumimoji="1" lang="en-US" altLang="ja-JP" sz="1200" dirty="0"/>
                        <a:t>(2017</a:t>
                      </a:r>
                      <a:r>
                        <a:rPr kumimoji="1" lang="ja-JP" altLang="en-US" sz="1200" dirty="0"/>
                        <a:t>年</a:t>
                      </a:r>
                      <a:r>
                        <a:rPr kumimoji="1" lang="en-US" altLang="ja-JP" sz="1200" dirty="0"/>
                        <a:t>)</a:t>
                      </a:r>
                    </a:p>
                    <a:p>
                      <a:endParaRPr kumimoji="1" lang="en-US" altLang="ja-JP" sz="1200" dirty="0"/>
                    </a:p>
                    <a:p>
                      <a:r>
                        <a:rPr kumimoji="1" lang="ja-JP" altLang="en-US" sz="1200" dirty="0"/>
                        <a:t>・</a:t>
                      </a:r>
                      <a:r>
                        <a:rPr kumimoji="1" lang="en-US" altLang="ja-JP" sz="1200" dirty="0" err="1"/>
                        <a:t>eID</a:t>
                      </a:r>
                      <a:r>
                        <a:rPr kumimoji="1" lang="ja-JP" altLang="en-US" sz="1200" dirty="0"/>
                        <a:t>カード法</a:t>
                      </a:r>
                      <a:r>
                        <a:rPr kumimoji="1" lang="en-US" altLang="ja-JP" sz="1200" dirty="0"/>
                        <a:t>(</a:t>
                      </a:r>
                      <a:r>
                        <a:rPr kumimoji="1" lang="en-US" altLang="ja-JP" sz="1200" dirty="0" err="1"/>
                        <a:t>eIDKG</a:t>
                      </a:r>
                      <a:r>
                        <a:rPr kumimoji="1" lang="en-US" altLang="ja-JP" sz="1200" dirty="0"/>
                        <a:t>)</a:t>
                      </a:r>
                      <a:r>
                        <a:rPr kumimoji="1" lang="ja-JP" altLang="en-US" sz="1200" dirty="0"/>
                        <a:t>施行により</a:t>
                      </a:r>
                      <a:r>
                        <a:rPr kumimoji="1" lang="en-US" altLang="ja-JP" sz="1200" dirty="0"/>
                        <a:t>EU</a:t>
                      </a:r>
                      <a:r>
                        <a:rPr kumimoji="1" lang="ja-JP" altLang="en-US" sz="1200" dirty="0"/>
                        <a:t>加盟国、</a:t>
                      </a:r>
                      <a:r>
                        <a:rPr kumimoji="1" lang="en-US" altLang="ja-JP" sz="1200" dirty="0"/>
                        <a:t>EEA</a:t>
                      </a:r>
                      <a:r>
                        <a:rPr kumimoji="1" lang="ja-JP" altLang="en-US" sz="1200" dirty="0"/>
                        <a:t>締約国の非ドイツ国民もドイツ国内で</a:t>
                      </a:r>
                      <a:r>
                        <a:rPr kumimoji="1" lang="en-US" altLang="ja-JP" sz="1200" dirty="0" err="1"/>
                        <a:t>eID</a:t>
                      </a:r>
                      <a:r>
                        <a:rPr kumimoji="1" lang="ja-JP" altLang="en-US" sz="1200" dirty="0"/>
                        <a:t>カードが利用可能に</a:t>
                      </a:r>
                      <a:r>
                        <a:rPr kumimoji="1" lang="en-US" altLang="ja-JP" sz="1200" dirty="0"/>
                        <a:t>(2019</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a:t>GOV.UK Verify</a:t>
                      </a:r>
                      <a:r>
                        <a:rPr kumimoji="1" lang="ja-JP" altLang="en-US" sz="1200" dirty="0"/>
                        <a:t>の利用開始</a:t>
                      </a:r>
                      <a:r>
                        <a:rPr kumimoji="1" lang="en-US" altLang="ja-JP" sz="1200" dirty="0"/>
                        <a:t>(2016</a:t>
                      </a:r>
                      <a:r>
                        <a:rPr kumimoji="1" lang="ja-JP" altLang="en-US" sz="1200" dirty="0"/>
                        <a:t>年</a:t>
                      </a:r>
                      <a:r>
                        <a:rPr kumimoji="1" lang="en-US" altLang="ja-JP" sz="1200" dirty="0"/>
                        <a:t>)</a:t>
                      </a:r>
                    </a:p>
                    <a:p>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・国家サイバーセキュリティ強化委員会が</a:t>
                      </a:r>
                      <a:r>
                        <a:rPr kumimoji="1" lang="en-US" altLang="ja-JP" sz="1200" dirty="0"/>
                        <a:t>ID</a:t>
                      </a:r>
                      <a:r>
                        <a:rPr kumimoji="1" lang="ja-JP" altLang="en-US" sz="1200" dirty="0"/>
                        <a:t>管理改善を含むレポートを発表</a:t>
                      </a:r>
                      <a:r>
                        <a:rPr kumimoji="1" lang="en-US" altLang="ja-JP" sz="1200" dirty="0"/>
                        <a:t>(2016</a:t>
                      </a:r>
                      <a:r>
                        <a:rPr kumimoji="1" lang="ja-JP" altLang="en-US" sz="1200" dirty="0"/>
                        <a:t>年</a:t>
                      </a:r>
                      <a:r>
                        <a:rPr kumimoji="1" lang="en-US" altLang="ja-JP" sz="1200" dirty="0"/>
                        <a:t>)</a:t>
                      </a:r>
                    </a:p>
                    <a:p>
                      <a:r>
                        <a:rPr kumimoji="1" lang="ja-JP" altLang="en-US" sz="1200" dirty="0"/>
                        <a:t>・</a:t>
                      </a:r>
                      <a:r>
                        <a:rPr kumimoji="1" lang="en-US" altLang="ja-JP" sz="1200" dirty="0"/>
                        <a:t>Covid-19</a:t>
                      </a:r>
                      <a:r>
                        <a:rPr kumimoji="1" lang="ja-JP" altLang="en-US" sz="1200" dirty="0"/>
                        <a:t>流行下で補助金給付におけるなりすまし等</a:t>
                      </a:r>
                      <a:r>
                        <a:rPr kumimoji="1" lang="en-US" altLang="ja-JP" sz="1200" dirty="0"/>
                        <a:t>ID</a:t>
                      </a:r>
                      <a:r>
                        <a:rPr kumimoji="1" lang="ja-JP" altLang="en-US" sz="1200" dirty="0"/>
                        <a:t>詐欺の被害拡大</a:t>
                      </a:r>
                      <a:r>
                        <a:rPr kumimoji="1" lang="en-US" altLang="ja-JP" sz="1200" dirty="0"/>
                        <a:t>(2019</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endParaRPr kumimoji="1" lang="en-US" altLang="ja-JP"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extLst>
                  <a:ext uri="{0D108BD9-81ED-4DB2-BD59-A6C34878D82A}">
                    <a16:rowId xmlns:a16="http://schemas.microsoft.com/office/drawing/2014/main" val="3437743301"/>
                  </a:ext>
                </a:extLst>
              </a:tr>
              <a:tr h="1790850">
                <a:tc>
                  <a:txBody>
                    <a:bodyPr/>
                    <a:lstStyle/>
                    <a:p>
                      <a:r>
                        <a:rPr kumimoji="1" lang="en-US" altLang="ja-JP" sz="1400" dirty="0"/>
                        <a:t>2020</a:t>
                      </a:r>
                      <a:r>
                        <a:rPr kumimoji="1" lang="ja-JP" altLang="en-US" sz="1400" dirty="0"/>
                        <a: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dirty="0"/>
                        <a:t>・</a:t>
                      </a:r>
                      <a:r>
                        <a:rPr kumimoji="1" lang="en-US" altLang="ja-JP" sz="1200" dirty="0" err="1"/>
                        <a:t>eIDAS</a:t>
                      </a:r>
                      <a:r>
                        <a:rPr kumimoji="1" lang="ja-JP" altLang="en-US" sz="1200" dirty="0"/>
                        <a:t>見直し、パブリックコメントの開始</a:t>
                      </a:r>
                      <a:r>
                        <a:rPr kumimoji="1" lang="en-US" altLang="ja-JP" sz="1200" dirty="0"/>
                        <a:t>(2020</a:t>
                      </a:r>
                      <a:r>
                        <a:rPr kumimoji="1" lang="ja-JP" altLang="en-US" sz="1200" dirty="0"/>
                        <a:t>年</a:t>
                      </a:r>
                      <a:r>
                        <a:rPr kumimoji="1" lang="en-US" altLang="ja-JP" sz="1200" dirty="0"/>
                        <a:t>2</a:t>
                      </a:r>
                      <a:r>
                        <a:rPr kumimoji="1" lang="ja-JP" altLang="en-US" sz="1200" dirty="0"/>
                        <a:t>月</a:t>
                      </a:r>
                      <a:r>
                        <a:rPr kumimoji="1" lang="en-US" altLang="ja-JP" sz="1200" dirty="0"/>
                        <a:t>)</a:t>
                      </a:r>
                    </a:p>
                    <a:p>
                      <a:r>
                        <a:rPr kumimoji="1" lang="ja-JP" altLang="en-US" sz="1200" dirty="0"/>
                        <a:t>・欧州のデジタル化移行への目標を示したデジタルコンパス</a:t>
                      </a:r>
                      <a:r>
                        <a:rPr kumimoji="1" lang="en-US" altLang="ja-JP" sz="1200" dirty="0"/>
                        <a:t>2030</a:t>
                      </a:r>
                      <a:r>
                        <a:rPr kumimoji="1" lang="ja-JP" altLang="en-US" sz="1200" dirty="0"/>
                        <a:t>発表</a:t>
                      </a:r>
                      <a:r>
                        <a:rPr kumimoji="1" lang="en-US" altLang="ja-JP" sz="1200" dirty="0"/>
                        <a:t>(2021</a:t>
                      </a:r>
                      <a:r>
                        <a:rPr kumimoji="1" lang="ja-JP" altLang="en-US" sz="1200" dirty="0"/>
                        <a:t>年</a:t>
                      </a:r>
                      <a:r>
                        <a:rPr kumimoji="1" lang="en-US" altLang="ja-JP" sz="1200" dirty="0"/>
                        <a:t>3</a:t>
                      </a:r>
                      <a:r>
                        <a:rPr kumimoji="1" lang="ja-JP" altLang="en-US" sz="1200" dirty="0"/>
                        <a:t>月</a:t>
                      </a:r>
                      <a:r>
                        <a:rPr kumimoji="1" lang="en-US" altLang="ja-JP" sz="1200" dirty="0"/>
                        <a:t>)</a:t>
                      </a: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err="1"/>
                        <a:t>eIDAS</a:t>
                      </a:r>
                      <a:r>
                        <a:rPr kumimoji="1" lang="ja-JP" altLang="en-US" sz="1200" baseline="0" dirty="0"/>
                        <a:t> </a:t>
                      </a:r>
                      <a:r>
                        <a:rPr kumimoji="1" lang="en-US" altLang="ja-JP" sz="1200" dirty="0"/>
                        <a:t>Evaluation Report</a:t>
                      </a:r>
                      <a:r>
                        <a:rPr kumimoji="1" lang="ja-JP" altLang="en-US" sz="1200" baseline="0" dirty="0"/>
                        <a:t> 発</a:t>
                      </a:r>
                      <a:r>
                        <a:rPr kumimoji="1" lang="ja-JP" altLang="en-US" sz="1200" dirty="0"/>
                        <a:t>出</a:t>
                      </a:r>
                      <a:r>
                        <a:rPr kumimoji="1" lang="en-US" altLang="ja-JP" sz="1200" dirty="0"/>
                        <a:t>(2021</a:t>
                      </a:r>
                      <a:r>
                        <a:rPr kumimoji="1" lang="ja-JP" altLang="en-US" sz="1200" dirty="0"/>
                        <a:t>年</a:t>
                      </a:r>
                      <a:r>
                        <a:rPr kumimoji="1" lang="en-US" altLang="ja-JP" sz="1200" dirty="0"/>
                        <a:t>6</a:t>
                      </a:r>
                      <a:r>
                        <a:rPr kumimoji="1" lang="ja-JP" altLang="en-US" sz="1200" dirty="0"/>
                        <a:t>月</a:t>
                      </a:r>
                      <a:r>
                        <a:rPr kumimoji="1" lang="en-US" altLang="ja-JP" sz="1200" dirty="0"/>
                        <a:t>)</a:t>
                      </a:r>
                    </a:p>
                    <a:p>
                      <a:pPr marL="0" marR="0" lvl="0" indent="0" algn="l" defTabSz="609559" rtl="0" eaLnBrk="1" fontAlgn="auto" latinLnBrk="0" hangingPunct="1">
                        <a:lnSpc>
                          <a:spcPct val="100000"/>
                        </a:lnSpc>
                        <a:spcBef>
                          <a:spcPts val="0"/>
                        </a:spcBef>
                        <a:spcAft>
                          <a:spcPts val="0"/>
                        </a:spcAft>
                        <a:buClrTx/>
                        <a:buSzTx/>
                        <a:buFontTx/>
                        <a:buNone/>
                        <a:tabLst/>
                        <a:defRPr/>
                      </a:pPr>
                      <a:endParaRPr kumimoji="1" lang="en-US" altLang="ja-JP" sz="1200" dirty="0"/>
                    </a:p>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a:t>eIDAS2.0</a:t>
                      </a:r>
                      <a:r>
                        <a:rPr kumimoji="1" lang="ja-JP" altLang="en-US" sz="1200" dirty="0"/>
                        <a:t>立法提案</a:t>
                      </a:r>
                      <a:r>
                        <a:rPr kumimoji="1" lang="en-US" altLang="ja-JP" sz="1200" dirty="0"/>
                        <a:t>(2021</a:t>
                      </a:r>
                      <a:r>
                        <a:rPr kumimoji="1" lang="ja-JP" altLang="en-US" sz="1200" dirty="0"/>
                        <a:t>年</a:t>
                      </a:r>
                      <a:r>
                        <a:rPr kumimoji="1" lang="en-US" altLang="ja-JP" sz="1200" dirty="0"/>
                        <a:t>6</a:t>
                      </a:r>
                      <a:r>
                        <a:rPr kumimoji="1" lang="ja-JP" altLang="en-US" sz="1200" dirty="0"/>
                        <a:t>月</a:t>
                      </a:r>
                      <a:r>
                        <a:rPr kumimoji="1" lang="en-US" altLang="ja-JP" sz="1200" dirty="0"/>
                        <a:t>)</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a:t>
                      </a:r>
                      <a:r>
                        <a:rPr kumimoji="1" lang="en-US" altLang="ja-JP" sz="1200" dirty="0"/>
                        <a:t>GOV.UK Verify </a:t>
                      </a:r>
                      <a:r>
                        <a:rPr kumimoji="1" lang="ja-JP" altLang="en-US" sz="1200" dirty="0"/>
                        <a:t>の</a:t>
                      </a:r>
                      <a:r>
                        <a:rPr kumimoji="1" lang="en-US" altLang="ja-JP" sz="1200" dirty="0"/>
                        <a:t>2023</a:t>
                      </a:r>
                      <a:r>
                        <a:rPr kumimoji="1" lang="ja-JP" altLang="en-US" sz="1200" dirty="0"/>
                        <a:t>年廃止を発表</a:t>
                      </a:r>
                      <a:r>
                        <a:rPr kumimoji="1" lang="en-US" altLang="ja-JP" sz="1200" dirty="0"/>
                        <a:t>(2021</a:t>
                      </a:r>
                      <a:r>
                        <a:rPr kumimoji="1" lang="ja-JP" altLang="en-US" sz="1200" dirty="0"/>
                        <a:t>年</a:t>
                      </a:r>
                      <a:r>
                        <a:rPr kumimoji="1" lang="en-US" altLang="ja-JP" sz="1200" dirty="0"/>
                        <a:t>2</a:t>
                      </a:r>
                      <a:r>
                        <a:rPr kumimoji="1" lang="ja-JP" altLang="en-US" sz="1200" dirty="0"/>
                        <a:t>月</a:t>
                      </a:r>
                      <a:r>
                        <a:rPr kumimoji="1" lang="en-US" altLang="ja-JP" sz="1200" dirty="0"/>
                        <a:t>)</a:t>
                      </a:r>
                    </a:p>
                    <a:p>
                      <a:pPr latinLnBrk="1"/>
                      <a:endParaRPr kumimoji="1" lang="en-US" altLang="ja-JP" sz="1200" dirty="0"/>
                    </a:p>
                    <a:p>
                      <a:pPr latinLnBrk="1"/>
                      <a:r>
                        <a:rPr kumimoji="1" lang="ja-JP" altLang="en-US" sz="1200" dirty="0"/>
                        <a:t>・</a:t>
                      </a:r>
                      <a:r>
                        <a:rPr kumimoji="1" lang="en-US" altLang="ja-JP" sz="1200" dirty="0"/>
                        <a:t>The UK digital identity and attributes trust framework</a:t>
                      </a:r>
                      <a:r>
                        <a:rPr kumimoji="1" lang="ja-JP" altLang="en-US" sz="1200" dirty="0"/>
                        <a:t>アルファ版発表</a:t>
                      </a:r>
                      <a:r>
                        <a:rPr kumimoji="1" lang="en-US" altLang="ja-JP" sz="1200" dirty="0"/>
                        <a:t> (2021</a:t>
                      </a:r>
                      <a:r>
                        <a:rPr kumimoji="1" lang="ja-JP" altLang="en-US" sz="1200" dirty="0"/>
                        <a:t>年</a:t>
                      </a:r>
                      <a:r>
                        <a:rPr kumimoji="1" lang="en-US" altLang="ja-JP" sz="1200" dirty="0"/>
                        <a:t>2</a:t>
                      </a:r>
                      <a:r>
                        <a:rPr kumimoji="1" lang="ja-JP" altLang="en-US" sz="1200" dirty="0"/>
                        <a:t>月</a:t>
                      </a:r>
                      <a:r>
                        <a:rPr kumimoji="1" lang="en-US" altLang="ja-JP" sz="1200" dirty="0"/>
                        <a:t>)</a:t>
                      </a:r>
                    </a:p>
                    <a:p>
                      <a:endParaRPr kumimoji="1" lang="en-US" altLang="ja-JP" sz="1200" dirty="0"/>
                    </a:p>
                    <a:p>
                      <a:r>
                        <a:rPr kumimoji="1" lang="ja-JP" altLang="en-US" sz="1200" dirty="0"/>
                        <a:t>・</a:t>
                      </a:r>
                      <a:r>
                        <a:rPr kumimoji="1" lang="en-US" altLang="ja-JP" sz="1200" dirty="0"/>
                        <a:t>The UK DIATF</a:t>
                      </a:r>
                      <a:r>
                        <a:rPr kumimoji="1" lang="ja-JP" altLang="en-US" sz="1200" baseline="0" dirty="0"/>
                        <a:t> ベータ版発表</a:t>
                      </a:r>
                      <a:r>
                        <a:rPr kumimoji="1" lang="en-US" altLang="ja-JP" sz="1200" baseline="0" dirty="0"/>
                        <a:t>(2022</a:t>
                      </a:r>
                      <a:r>
                        <a:rPr kumimoji="1" lang="ja-JP" altLang="en-US" sz="1200" baseline="0" dirty="0"/>
                        <a:t>年</a:t>
                      </a:r>
                      <a:r>
                        <a:rPr kumimoji="1" lang="en-US" altLang="ja-JP" sz="1200" baseline="0" dirty="0"/>
                        <a:t>6</a:t>
                      </a:r>
                      <a:r>
                        <a:rPr kumimoji="1" lang="ja-JP" altLang="en-US" sz="1200" baseline="0" dirty="0"/>
                        <a:t>月</a:t>
                      </a:r>
                      <a:r>
                        <a:rPr kumimoji="1" lang="en-US" altLang="ja-JP" sz="1200" baseline="0" dirty="0"/>
                        <a:t>)</a:t>
                      </a:r>
                      <a:endParaRPr kumimoji="1" lang="ja-JP" altLang="en-US" sz="1200" dirty="0"/>
                    </a:p>
                    <a:p>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a:t>IDIA</a:t>
                      </a:r>
                      <a:r>
                        <a:rPr kumimoji="1" lang="ja-JP" altLang="en-US" sz="1200" dirty="0"/>
                        <a:t>立法提案</a:t>
                      </a:r>
                      <a:r>
                        <a:rPr kumimoji="1" lang="en-US" altLang="ja-JP" sz="1200" dirty="0"/>
                        <a:t>(2021</a:t>
                      </a:r>
                      <a:r>
                        <a:rPr kumimoji="1" lang="ja-JP" altLang="en-US" sz="1200" dirty="0"/>
                        <a:t>年</a:t>
                      </a:r>
                      <a:r>
                        <a:rPr kumimoji="1" lang="en-US" altLang="ja-JP" sz="1200" dirty="0"/>
                        <a:t>6</a:t>
                      </a:r>
                      <a:r>
                        <a:rPr kumimoji="1" lang="ja-JP" altLang="en-US" sz="1200" dirty="0"/>
                        <a:t>月</a:t>
                      </a:r>
                      <a:r>
                        <a:rPr kumimoji="1" lang="en-US" altLang="ja-JP" sz="1200" dirty="0"/>
                        <a:t>)</a:t>
                      </a:r>
                      <a:endParaRPr kumimoji="1" lang="ja-JP" altLang="en-US" sz="1200" dirty="0"/>
                    </a:p>
                    <a:p>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a:t>
                      </a:r>
                      <a:r>
                        <a:rPr kumimoji="1" lang="en-US" altLang="ja-JP" sz="1200" dirty="0"/>
                        <a:t>PCTF v1.0</a:t>
                      </a:r>
                      <a:r>
                        <a:rPr kumimoji="1" lang="ja-JP" altLang="en-US" sz="1200" dirty="0"/>
                        <a:t>発表</a:t>
                      </a:r>
                      <a:r>
                        <a:rPr kumimoji="1" lang="en-US" altLang="ja-JP" sz="1200" dirty="0"/>
                        <a:t>(2020</a:t>
                      </a:r>
                      <a:r>
                        <a:rPr kumimoji="1" lang="ja-JP" altLang="en-US" sz="1200" dirty="0"/>
                        <a:t>年</a:t>
                      </a:r>
                      <a:r>
                        <a:rPr kumimoji="1" lang="en-US" altLang="ja-JP" sz="1200" dirty="0"/>
                        <a:t>)</a:t>
                      </a:r>
                      <a:endParaRPr kumimoji="1" lang="ja-JP" altLang="en-US" sz="1200" dirty="0"/>
                    </a:p>
                    <a:p>
                      <a:endParaRPr kumimoji="1" lang="en-US" altLang="ja-JP" sz="1200" dirty="0"/>
                    </a:p>
                    <a:p>
                      <a:r>
                        <a:rPr kumimoji="1" lang="ja-JP" altLang="en-US" sz="1200" dirty="0"/>
                        <a:t>・</a:t>
                      </a:r>
                      <a:r>
                        <a:rPr kumimoji="1" lang="en-US" altLang="ja-JP" sz="1200" dirty="0"/>
                        <a:t>Digital Ambition 2022</a:t>
                      </a:r>
                      <a:r>
                        <a:rPr kumimoji="1" lang="ja-JP" altLang="en-US" sz="1200" dirty="0"/>
                        <a:t>の発表</a:t>
                      </a:r>
                      <a:r>
                        <a:rPr kumimoji="1" lang="en-US" altLang="ja-JP" sz="1200" dirty="0"/>
                        <a:t>(2022</a:t>
                      </a:r>
                      <a:r>
                        <a:rPr kumimoji="1" lang="ja-JP" altLang="en-US" sz="1200" dirty="0"/>
                        <a:t>年</a:t>
                      </a:r>
                      <a:r>
                        <a:rPr kumimoji="1" lang="en-US" altLang="ja-JP" sz="1200" dirty="0"/>
                        <a:t>8</a:t>
                      </a:r>
                      <a:r>
                        <a:rPr kumimoji="1" lang="ja-JP" altLang="en-US" sz="1200" dirty="0"/>
                        <a:t>月</a:t>
                      </a:r>
                      <a:r>
                        <a:rPr kumimoji="1" lang="en-US" altLang="ja-JP" sz="1200" dirty="0"/>
                        <a:t>)</a:t>
                      </a:r>
                    </a:p>
                    <a:p>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extLst>
                  <a:ext uri="{0D108BD9-81ED-4DB2-BD59-A6C34878D82A}">
                    <a16:rowId xmlns:a16="http://schemas.microsoft.com/office/drawing/2014/main" val="3018512537"/>
                  </a:ext>
                </a:extLst>
              </a:tr>
            </a:tbl>
          </a:graphicData>
        </a:graphic>
      </p:graphicFrame>
    </p:spTree>
    <p:extLst>
      <p:ext uri="{BB962C8B-B14F-4D97-AF65-F5344CB8AC3E}">
        <p14:creationId xmlns:p14="http://schemas.microsoft.com/office/powerpoint/2010/main" val="3673464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a:xfrm>
            <a:off x="331490" y="164692"/>
            <a:ext cx="9243021" cy="497459"/>
          </a:xfrm>
        </p:spPr>
        <p:txBody>
          <a:bodyPr>
            <a:normAutofit fontScale="90000"/>
          </a:bodyPr>
          <a:lstStyle/>
          <a:p>
            <a:r>
              <a:rPr lang="en-US" altLang="ja-JP" sz="1100" dirty="0">
                <a:solidFill>
                  <a:schemeClr val="accent2">
                    <a:lumMod val="90000"/>
                    <a:lumOff val="10000"/>
                  </a:schemeClr>
                </a:solidFill>
              </a:rPr>
              <a:t>3.1.5</a:t>
            </a:r>
            <a:r>
              <a:rPr lang="ja-JP" altLang="en-US" sz="1100" dirty="0">
                <a:solidFill>
                  <a:schemeClr val="accent2">
                    <a:lumMod val="90000"/>
                    <a:lumOff val="10000"/>
                  </a:schemeClr>
                </a:solidFill>
              </a:rPr>
              <a:t>　共通識別番号・デジタル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に関する政策動向に関する総括</a:t>
            </a:r>
            <a:r>
              <a:rPr lang="en-US" altLang="ja-JP" sz="1400" b="1" spc="0" dirty="0">
                <a:solidFill>
                  <a:schemeClr val="accent2">
                    <a:lumMod val="90000"/>
                    <a:lumOff val="10000"/>
                  </a:schemeClr>
                </a:solidFill>
              </a:rPr>
              <a:t/>
            </a:r>
            <a:br>
              <a:rPr lang="en-US" altLang="ja-JP" sz="1400" b="1" spc="0" dirty="0">
                <a:solidFill>
                  <a:schemeClr val="accent2">
                    <a:lumMod val="90000"/>
                    <a:lumOff val="10000"/>
                  </a:schemeClr>
                </a:solidFill>
              </a:rPr>
            </a:br>
            <a:r>
              <a:rPr lang="ja-JP" altLang="en-US" sz="2000" dirty="0">
                <a:solidFill>
                  <a:schemeClr val="accent2">
                    <a:lumMod val="90000"/>
                    <a:lumOff val="10000"/>
                  </a:schemeClr>
                </a:solidFill>
              </a:rPr>
              <a:t>デジタル</a:t>
            </a:r>
            <a:r>
              <a:rPr lang="en-US" altLang="ja-JP" sz="2000" dirty="0">
                <a:solidFill>
                  <a:schemeClr val="accent2">
                    <a:lumMod val="90000"/>
                    <a:lumOff val="10000"/>
                  </a:schemeClr>
                </a:solidFill>
              </a:rPr>
              <a:t>ID</a:t>
            </a:r>
            <a:r>
              <a:rPr lang="ja-JP" altLang="en-US" sz="2000" dirty="0">
                <a:solidFill>
                  <a:schemeClr val="accent2">
                    <a:lumMod val="90000"/>
                    <a:lumOff val="10000"/>
                  </a:schemeClr>
                </a:solidFill>
              </a:rPr>
              <a:t>政策の状況：各国の変遷（補足）</a:t>
            </a:r>
            <a:endParaRPr lang="ja-JP" altLang="en-US" sz="2000" b="1" spc="0" dirty="0">
              <a:solidFill>
                <a:schemeClr val="accent2">
                  <a:lumMod val="90000"/>
                  <a:lumOff val="10000"/>
                </a:schemeClr>
              </a:solidFill>
            </a:endParaRPr>
          </a:p>
        </p:txBody>
      </p:sp>
      <p:sp>
        <p:nvSpPr>
          <p:cNvPr id="86" name="正方形/長方形 85"/>
          <p:cNvSpPr/>
          <p:nvPr/>
        </p:nvSpPr>
        <p:spPr>
          <a:xfrm>
            <a:off x="8495459" y="104227"/>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zh-TW" altLang="en-US" sz="1400" b="1" dirty="0">
                <a:solidFill>
                  <a:schemeClr val="tx1"/>
                </a:solidFill>
              </a:rPr>
              <a:t>共通識別番号</a:t>
            </a:r>
            <a:endParaRPr kumimoji="1" lang="ja-JP" altLang="en-US" sz="1400" b="1" dirty="0">
              <a:solidFill>
                <a:schemeClr val="tx1"/>
              </a:solidFill>
            </a:endParaRPr>
          </a:p>
        </p:txBody>
      </p:sp>
      <p:sp>
        <p:nvSpPr>
          <p:cNvPr id="87" name="正方形/長方形 86"/>
          <p:cNvSpPr/>
          <p:nvPr/>
        </p:nvSpPr>
        <p:spPr>
          <a:xfrm>
            <a:off x="8495459" y="317093"/>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デジタル</a:t>
            </a:r>
            <a:r>
              <a:rPr lang="en-US" altLang="ja-JP" sz="1400" b="1" dirty="0">
                <a:solidFill>
                  <a:schemeClr val="tx1"/>
                </a:solidFill>
              </a:rPr>
              <a:t>ID</a:t>
            </a:r>
            <a:r>
              <a:rPr lang="ja-JP" altLang="en-US" sz="1400" b="1" dirty="0">
                <a:solidFill>
                  <a:schemeClr val="tx1"/>
                </a:solidFill>
              </a:rPr>
              <a:t>政策</a:t>
            </a:r>
            <a:endParaRPr kumimoji="1" lang="ja-JP" altLang="en-US" sz="1400" b="1" dirty="0">
              <a:solidFill>
                <a:schemeClr val="tx1"/>
              </a:solidFill>
            </a:endParaRPr>
          </a:p>
        </p:txBody>
      </p:sp>
      <p:graphicFrame>
        <p:nvGraphicFramePr>
          <p:cNvPr id="2" name="表 1"/>
          <p:cNvGraphicFramePr>
            <a:graphicFrameLocks noGrp="1"/>
          </p:cNvGraphicFramePr>
          <p:nvPr>
            <p:extLst>
              <p:ext uri="{D42A27DB-BD31-4B8C-83A1-F6EECF244321}">
                <p14:modId xmlns:p14="http://schemas.microsoft.com/office/powerpoint/2010/main" val="2183538384"/>
              </p:ext>
            </p:extLst>
          </p:nvPr>
        </p:nvGraphicFramePr>
        <p:xfrm>
          <a:off x="91441" y="748146"/>
          <a:ext cx="9482771" cy="5720387"/>
        </p:xfrm>
        <a:graphic>
          <a:graphicData uri="http://schemas.openxmlformats.org/drawingml/2006/table">
            <a:tbl>
              <a:tblPr firstRow="1" bandRow="1">
                <a:tableStyleId>{5C22544A-7EE6-4342-B048-85BDC9FD1C3A}</a:tableStyleId>
              </a:tblPr>
              <a:tblGrid>
                <a:gridCol w="718931">
                  <a:extLst>
                    <a:ext uri="{9D8B030D-6E8A-4147-A177-3AD203B41FA5}">
                      <a16:colId xmlns:a16="http://schemas.microsoft.com/office/drawing/2014/main" val="2270721998"/>
                    </a:ext>
                  </a:extLst>
                </a:gridCol>
                <a:gridCol w="2190960">
                  <a:extLst>
                    <a:ext uri="{9D8B030D-6E8A-4147-A177-3AD203B41FA5}">
                      <a16:colId xmlns:a16="http://schemas.microsoft.com/office/drawing/2014/main" val="398402418"/>
                    </a:ext>
                  </a:extLst>
                </a:gridCol>
                <a:gridCol w="2190960">
                  <a:extLst>
                    <a:ext uri="{9D8B030D-6E8A-4147-A177-3AD203B41FA5}">
                      <a16:colId xmlns:a16="http://schemas.microsoft.com/office/drawing/2014/main" val="3844288217"/>
                    </a:ext>
                  </a:extLst>
                </a:gridCol>
                <a:gridCol w="2190960">
                  <a:extLst>
                    <a:ext uri="{9D8B030D-6E8A-4147-A177-3AD203B41FA5}">
                      <a16:colId xmlns:a16="http://schemas.microsoft.com/office/drawing/2014/main" val="513289223"/>
                    </a:ext>
                  </a:extLst>
                </a:gridCol>
                <a:gridCol w="2190960">
                  <a:extLst>
                    <a:ext uri="{9D8B030D-6E8A-4147-A177-3AD203B41FA5}">
                      <a16:colId xmlns:a16="http://schemas.microsoft.com/office/drawing/2014/main" val="937629875"/>
                    </a:ext>
                  </a:extLst>
                </a:gridCol>
              </a:tblGrid>
              <a:tr h="356760">
                <a:tc>
                  <a:txBody>
                    <a:bodyPr/>
                    <a:lstStyle/>
                    <a:p>
                      <a:endParaRPr kumimoji="1" lang="ja-JP" alt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kumimoji="1" lang="ja-JP" altLang="en-US" sz="1600" b="1" dirty="0">
                          <a:solidFill>
                            <a:schemeClr val="bg1"/>
                          </a:solidFill>
                        </a:rPr>
                        <a:t>オセアニア</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tc>
                <a:tc gridSpan="2">
                  <a:txBody>
                    <a:bodyPr/>
                    <a:lstStyle/>
                    <a:p>
                      <a:pPr algn="ctr"/>
                      <a:r>
                        <a:rPr kumimoji="1" lang="ja-JP" altLang="en-US" sz="1600" b="1" dirty="0">
                          <a:solidFill>
                            <a:schemeClr val="bg1"/>
                          </a:solidFill>
                        </a:rPr>
                        <a:t>アジア</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90000"/>
                        <a:lumOff val="10000"/>
                      </a:schemeClr>
                    </a:solidFill>
                  </a:tcPr>
                </a:tc>
                <a:tc hMerge="1">
                  <a:txBody>
                    <a:bodyPr/>
                    <a:lstStyle/>
                    <a:p>
                      <a:endParaRPr kumimoji="1" lang="ja-JP" altLang="en-US" dirty="0"/>
                    </a:p>
                  </a:txBody>
                  <a:tcPr/>
                </a:tc>
                <a:extLst>
                  <a:ext uri="{0D108BD9-81ED-4DB2-BD59-A6C34878D82A}">
                    <a16:rowId xmlns:a16="http://schemas.microsoft.com/office/drawing/2014/main" val="4167644823"/>
                  </a:ext>
                </a:extLst>
              </a:tr>
              <a:tr h="356760">
                <a:tc>
                  <a:txBody>
                    <a:bodyPr/>
                    <a:lstStyle/>
                    <a:p>
                      <a:endParaRPr kumimoji="1" lang="ja-JP" alt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600" b="1" dirty="0">
                          <a:solidFill>
                            <a:schemeClr val="bg1"/>
                          </a:solidFill>
                        </a:rPr>
                        <a:t>オーストラリア</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600" b="1" dirty="0">
                          <a:solidFill>
                            <a:schemeClr val="bg1"/>
                          </a:solidFill>
                        </a:rPr>
                        <a:t>ニュージーランド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600" b="1" dirty="0">
                          <a:solidFill>
                            <a:schemeClr val="bg1"/>
                          </a:solidFill>
                        </a:rPr>
                        <a:t>シンガポール</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tc>
                  <a:txBody>
                    <a:bodyPr/>
                    <a:lstStyle/>
                    <a:p>
                      <a:pPr algn="ctr"/>
                      <a:r>
                        <a:rPr kumimoji="1" lang="ja-JP" altLang="en-US" sz="1600" b="1" dirty="0">
                          <a:solidFill>
                            <a:schemeClr val="bg1"/>
                          </a:solidFill>
                        </a:rPr>
                        <a:t>インド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lumOff val="10000"/>
                      </a:schemeClr>
                    </a:solidFill>
                  </a:tcPr>
                </a:tc>
                <a:extLst>
                  <a:ext uri="{0D108BD9-81ED-4DB2-BD59-A6C34878D82A}">
                    <a16:rowId xmlns:a16="http://schemas.microsoft.com/office/drawing/2014/main" val="1745184377"/>
                  </a:ext>
                </a:extLst>
              </a:tr>
              <a:tr h="1349267">
                <a:tc>
                  <a:txBody>
                    <a:bodyPr/>
                    <a:lstStyle/>
                    <a:p>
                      <a:r>
                        <a:rPr kumimoji="1" lang="ja-JP" altLang="en-US" sz="1400" dirty="0"/>
                        <a:t>～</a:t>
                      </a:r>
                      <a:r>
                        <a:rPr kumimoji="1" lang="en-US" altLang="ja-JP" sz="1400" dirty="0"/>
                        <a:t>2010</a:t>
                      </a:r>
                    </a:p>
                    <a:p>
                      <a:r>
                        <a:rPr kumimoji="1" lang="ja-JP" altLang="en-US" sz="1400" dirty="0"/>
                        <a: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dirty="0"/>
                        <a:t>・</a:t>
                      </a:r>
                      <a:r>
                        <a:rPr kumimoji="1" lang="en-US" altLang="ja-JP" sz="1200" dirty="0" err="1"/>
                        <a:t>AUSkey</a:t>
                      </a:r>
                      <a:r>
                        <a:rPr kumimoji="1" lang="ja-JP" altLang="en-US" sz="1200" dirty="0"/>
                        <a:t>の導入</a:t>
                      </a:r>
                      <a:r>
                        <a:rPr kumimoji="1" lang="en-US" altLang="ja-JP" sz="1200" dirty="0"/>
                        <a:t>(2010</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a:t>
                      </a:r>
                      <a:r>
                        <a:rPr kumimoji="1" lang="en-US" altLang="ja-JP" sz="1200" dirty="0" err="1"/>
                        <a:t>RealMe</a:t>
                      </a:r>
                      <a:r>
                        <a:rPr kumimoji="1" lang="ja-JP" altLang="en-US" sz="1200" dirty="0"/>
                        <a:t>の導入</a:t>
                      </a:r>
                      <a:r>
                        <a:rPr kumimoji="1" lang="en-US" altLang="ja-JP" sz="1200" dirty="0"/>
                        <a:t>(2011</a:t>
                      </a:r>
                      <a:r>
                        <a:rPr kumimoji="1" lang="ja-JP" altLang="en-US" sz="1200" dirty="0"/>
                        <a:t>年</a:t>
                      </a:r>
                      <a:r>
                        <a:rPr kumimoji="1" lang="en-US" altLang="ja-JP" sz="1200" dirty="0"/>
                        <a:t>)</a:t>
                      </a:r>
                    </a:p>
                    <a:p>
                      <a:endParaRPr kumimoji="1" lang="en-US" altLang="ja-JP" sz="1200" dirty="0"/>
                    </a:p>
                    <a:p>
                      <a:endParaRPr kumimoji="1" lang="en-US" altLang="ja-JP"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a:t>
                      </a:r>
                      <a:r>
                        <a:rPr kumimoji="1" lang="en-US" altLang="ja-JP" sz="1200" dirty="0" err="1"/>
                        <a:t>Signpass</a:t>
                      </a:r>
                      <a:r>
                        <a:rPr kumimoji="1" lang="ja-JP" altLang="en-US" sz="1200" dirty="0"/>
                        <a:t>の導入</a:t>
                      </a:r>
                      <a:r>
                        <a:rPr kumimoji="1" lang="en-US" altLang="ja-JP" sz="1200" dirty="0"/>
                        <a:t>(2003</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err="1"/>
                        <a:t>Aadhaar</a:t>
                      </a:r>
                      <a:r>
                        <a:rPr kumimoji="1" lang="ja-JP" altLang="en-US" sz="1200" dirty="0"/>
                        <a:t>の導入</a:t>
                      </a:r>
                      <a:r>
                        <a:rPr kumimoji="1" lang="en-US" altLang="ja-JP" sz="1200" dirty="0"/>
                        <a:t>(2010</a:t>
                      </a:r>
                      <a:r>
                        <a:rPr kumimoji="1" lang="ja-JP" altLang="en-US" sz="1200" dirty="0"/>
                        <a:t>年</a:t>
                      </a:r>
                      <a:r>
                        <a:rPr kumimoji="1" lang="en-US" altLang="ja-JP" sz="1200" dirty="0"/>
                        <a:t>)</a:t>
                      </a:r>
                    </a:p>
                    <a:p>
                      <a:pPr marL="0" marR="0" lvl="0" indent="0" algn="l" defTabSz="609559" rtl="0" eaLnBrk="1" fontAlgn="auto" latinLnBrk="0" hangingPunct="1">
                        <a:lnSpc>
                          <a:spcPct val="100000"/>
                        </a:lnSpc>
                        <a:spcBef>
                          <a:spcPts val="0"/>
                        </a:spcBef>
                        <a:spcAft>
                          <a:spcPts val="0"/>
                        </a:spcAft>
                        <a:buClrTx/>
                        <a:buSzTx/>
                        <a:buFontTx/>
                        <a:buNone/>
                        <a:tabLst/>
                        <a:defRPr/>
                      </a:pPr>
                      <a:endParaRPr kumimoji="1" lang="en-US" altLang="ja-JP" sz="1200" dirty="0"/>
                    </a:p>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・最高裁による、社会保障給付の為の</a:t>
                      </a:r>
                      <a:r>
                        <a:rPr kumimoji="1" lang="en-US" altLang="ja-JP" sz="1200" dirty="0" err="1"/>
                        <a:t>Aadhaar</a:t>
                      </a:r>
                      <a:r>
                        <a:rPr kumimoji="1" lang="ja-JP" altLang="en-US" sz="1200" dirty="0"/>
                        <a:t>登録義務化取り止め命令</a:t>
                      </a:r>
                      <a:r>
                        <a:rPr kumimoji="1" lang="en-US" altLang="ja-JP" sz="1200" dirty="0"/>
                        <a:t>(2014</a:t>
                      </a:r>
                      <a:r>
                        <a:rPr kumimoji="1" lang="ja-JP" altLang="en-US" sz="1200" dirty="0"/>
                        <a:t>～</a:t>
                      </a:r>
                      <a:r>
                        <a:rPr kumimoji="1" lang="en-US" altLang="ja-JP" sz="1200" dirty="0"/>
                        <a:t>2015</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noFill/>
                  </a:tcPr>
                </a:tc>
                <a:extLst>
                  <a:ext uri="{0D108BD9-81ED-4DB2-BD59-A6C34878D82A}">
                    <a16:rowId xmlns:a16="http://schemas.microsoft.com/office/drawing/2014/main" val="150072557"/>
                  </a:ext>
                </a:extLst>
              </a:tr>
              <a:tr h="2043262">
                <a:tc>
                  <a:txBody>
                    <a:bodyPr/>
                    <a:lstStyle/>
                    <a:p>
                      <a:r>
                        <a:rPr kumimoji="1" lang="en-US" altLang="ja-JP" sz="1400" dirty="0"/>
                        <a:t>2015</a:t>
                      </a:r>
                      <a:r>
                        <a:rPr kumimoji="1" lang="ja-JP" altLang="en-US" sz="1400" dirty="0"/>
                        <a: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dirty="0"/>
                        <a:t>・</a:t>
                      </a:r>
                      <a:r>
                        <a:rPr kumimoji="1" lang="en-US" altLang="ja-JP" sz="1200" dirty="0"/>
                        <a:t>Digital </a:t>
                      </a:r>
                      <a:r>
                        <a:rPr kumimoji="1" lang="en-US" altLang="ja-JP" sz="1200" dirty="0" err="1"/>
                        <a:t>Idenity</a:t>
                      </a:r>
                      <a:r>
                        <a:rPr kumimoji="1" lang="en-US" altLang="ja-JP" sz="1200" dirty="0"/>
                        <a:t> System</a:t>
                      </a:r>
                      <a:r>
                        <a:rPr kumimoji="1" lang="ja-JP" altLang="en-US" sz="1200" dirty="0"/>
                        <a:t>の開始（</a:t>
                      </a:r>
                      <a:r>
                        <a:rPr kumimoji="1" lang="en-US" altLang="ja-JP" sz="1200" dirty="0"/>
                        <a:t>2015</a:t>
                      </a:r>
                      <a:r>
                        <a:rPr kumimoji="1" lang="ja-JP" altLang="en-US" sz="1200" dirty="0"/>
                        <a:t>年）</a:t>
                      </a:r>
                    </a:p>
                    <a:p>
                      <a:endParaRPr kumimoji="1" lang="en-US" altLang="ja-JP" sz="1200" dirty="0"/>
                    </a:p>
                    <a:p>
                      <a:r>
                        <a:rPr kumimoji="1" lang="ja-JP" altLang="en-US" sz="1200" dirty="0"/>
                        <a:t>・</a:t>
                      </a:r>
                      <a:r>
                        <a:rPr kumimoji="1" lang="en-US" altLang="ja-JP" sz="1200" dirty="0"/>
                        <a:t>DTA</a:t>
                      </a:r>
                      <a:r>
                        <a:rPr kumimoji="1" lang="ja-JP" altLang="en-US" sz="1200" dirty="0"/>
                        <a:t>が</a:t>
                      </a:r>
                      <a:r>
                        <a:rPr kumimoji="1" lang="en-US" altLang="ja-JP" sz="1200" dirty="0"/>
                        <a:t>Trusted Digital Identity Framework</a:t>
                      </a:r>
                      <a:r>
                        <a:rPr kumimoji="1" lang="ja-JP" altLang="en-US" sz="1200" dirty="0"/>
                        <a:t>（</a:t>
                      </a:r>
                      <a:r>
                        <a:rPr kumimoji="1" lang="en-US" altLang="ja-JP" sz="1200" dirty="0"/>
                        <a:t>TDIF</a:t>
                      </a:r>
                      <a:r>
                        <a:rPr kumimoji="1" lang="ja-JP" altLang="en-US" sz="1200" dirty="0"/>
                        <a:t>）発表（</a:t>
                      </a:r>
                      <a:r>
                        <a:rPr kumimoji="1" lang="en-US" altLang="ja-JP" sz="1200" dirty="0"/>
                        <a:t>2018</a:t>
                      </a:r>
                      <a:r>
                        <a:rPr kumimoji="1" lang="ja-JP" altLang="en-US" sz="1200" dirty="0"/>
                        <a:t>年） </a:t>
                      </a:r>
                      <a:endParaRPr kumimoji="1" lang="en-US" altLang="ja-JP" sz="1200" dirty="0"/>
                    </a:p>
                    <a:p>
                      <a:pPr marL="0" marR="0" lvl="0" indent="0" algn="l" defTabSz="609559" rtl="0" eaLnBrk="1" fontAlgn="auto" latinLnBrk="0" hangingPunct="1">
                        <a:lnSpc>
                          <a:spcPct val="100000"/>
                        </a:lnSpc>
                        <a:spcBef>
                          <a:spcPts val="0"/>
                        </a:spcBef>
                        <a:spcAft>
                          <a:spcPts val="0"/>
                        </a:spcAft>
                        <a:buClrTx/>
                        <a:buSzTx/>
                        <a:buFontTx/>
                        <a:buNone/>
                        <a:tabLst/>
                        <a:defRPr/>
                      </a:pPr>
                      <a:endParaRPr kumimoji="1" lang="en-US" altLang="ja-JP" sz="1200" dirty="0"/>
                    </a:p>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err="1"/>
                        <a:t>AUSkey</a:t>
                      </a:r>
                      <a:r>
                        <a:rPr kumimoji="1" lang="ja-JP" altLang="en-US" sz="1200" dirty="0"/>
                        <a:t>の廃止、</a:t>
                      </a:r>
                      <a:r>
                        <a:rPr kumimoji="1" lang="en-US" altLang="ja-JP" sz="1200" dirty="0" err="1"/>
                        <a:t>myGovID</a:t>
                      </a:r>
                      <a:r>
                        <a:rPr kumimoji="1" lang="ja-JP" altLang="en-US" sz="1200" dirty="0" err="1"/>
                        <a:t>への</a:t>
                      </a:r>
                      <a:r>
                        <a:rPr kumimoji="1" lang="ja-JP" altLang="en-US" sz="1200" dirty="0"/>
                        <a:t>統合</a:t>
                      </a:r>
                      <a:r>
                        <a:rPr kumimoji="1" lang="en-US" altLang="ja-JP" sz="1200" dirty="0"/>
                        <a:t>(2019</a:t>
                      </a:r>
                      <a:r>
                        <a:rPr kumimoji="1" lang="ja-JP" altLang="en-US" sz="1200" dirty="0"/>
                        <a:t>年</a:t>
                      </a:r>
                      <a:r>
                        <a:rPr kumimoji="1" lang="en-US" altLang="ja-JP" sz="1200" dirty="0"/>
                        <a:t>)</a:t>
                      </a:r>
                    </a:p>
                    <a:p>
                      <a:endParaRPr kumimoji="1" lang="en-US" altLang="ja-JP" sz="1200" dirty="0"/>
                    </a:p>
                    <a:p>
                      <a:r>
                        <a:rPr kumimoji="1" lang="ja-JP" altLang="en-US" sz="1200" dirty="0"/>
                        <a:t>・</a:t>
                      </a:r>
                      <a:r>
                        <a:rPr kumimoji="1" lang="en-US" altLang="ja-JP" sz="1200" dirty="0"/>
                        <a:t>APC</a:t>
                      </a:r>
                      <a:r>
                        <a:rPr kumimoji="1" lang="ja-JP" altLang="en-US" sz="1200" dirty="0"/>
                        <a:t>が</a:t>
                      </a:r>
                      <a:r>
                        <a:rPr kumimoji="1" lang="en-US" altLang="ja-JP" sz="1200" dirty="0" err="1"/>
                        <a:t>TrustID</a:t>
                      </a:r>
                      <a:r>
                        <a:rPr kumimoji="1" lang="en-US" altLang="ja-JP" sz="1200" dirty="0"/>
                        <a:t> Framework</a:t>
                      </a:r>
                      <a:r>
                        <a:rPr kumimoji="1" lang="ja-JP" altLang="en-US" sz="1200" dirty="0"/>
                        <a:t>発表</a:t>
                      </a:r>
                      <a:r>
                        <a:rPr kumimoji="1" lang="en-US" altLang="ja-JP" sz="1200" dirty="0"/>
                        <a:t>(2019</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a:t>DIA</a:t>
                      </a:r>
                      <a:r>
                        <a:rPr kumimoji="1" lang="ja-JP" altLang="en-US" sz="1200" dirty="0"/>
                        <a:t>の主導で</a:t>
                      </a:r>
                      <a:r>
                        <a:rPr kumimoji="1" lang="en-US" altLang="ja-JP" sz="1200" dirty="0"/>
                        <a:t>Digital Identity </a:t>
                      </a:r>
                      <a:r>
                        <a:rPr kumimoji="1" lang="en-US" altLang="ja-JP" sz="1200" dirty="0" err="1"/>
                        <a:t>Programme</a:t>
                      </a:r>
                      <a:r>
                        <a:rPr kumimoji="1" lang="ja-JP" altLang="en-US" sz="1200" dirty="0"/>
                        <a:t>による調査の実施（</a:t>
                      </a:r>
                      <a:r>
                        <a:rPr kumimoji="1" lang="en-US" altLang="ja-JP" sz="1200" dirty="0"/>
                        <a:t>2018</a:t>
                      </a:r>
                      <a:r>
                        <a:rPr kumimoji="1" lang="ja-JP" altLang="en-US" sz="1200" dirty="0"/>
                        <a:t>～</a:t>
                      </a:r>
                      <a:r>
                        <a:rPr kumimoji="1" lang="en-US" altLang="ja-JP" sz="1200" dirty="0"/>
                        <a:t>2020</a:t>
                      </a:r>
                      <a:r>
                        <a:rPr kumimoji="1" lang="ja-JP" altLang="en-US" sz="1200" dirty="0"/>
                        <a:t>年）</a:t>
                      </a:r>
                      <a:endParaRPr kumimoji="1" lang="en-US" altLang="ja-JP" sz="1200" dirty="0"/>
                    </a:p>
                    <a:p>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a:t>My Info</a:t>
                      </a:r>
                      <a:r>
                        <a:rPr kumimoji="1" lang="ja-JP" altLang="en-US" sz="1200" dirty="0"/>
                        <a:t>の導入</a:t>
                      </a:r>
                      <a:r>
                        <a:rPr kumimoji="1" lang="en-US" altLang="ja-JP" sz="1200" dirty="0"/>
                        <a:t>(2016</a:t>
                      </a:r>
                      <a:r>
                        <a:rPr kumimoji="1" lang="ja-JP" altLang="en-US" sz="1200" dirty="0"/>
                        <a:t>年</a:t>
                      </a:r>
                      <a:r>
                        <a:rPr kumimoji="1" lang="en-US" altLang="ja-JP" sz="1200" dirty="0"/>
                        <a:t>)</a:t>
                      </a:r>
                    </a:p>
                    <a:p>
                      <a:pPr marL="0" marR="0" lvl="0" indent="0" algn="l" defTabSz="609559" rtl="0" eaLnBrk="1" fontAlgn="auto" latinLnBrk="0" hangingPunct="1">
                        <a:lnSpc>
                          <a:spcPct val="100000"/>
                        </a:lnSpc>
                        <a:spcBef>
                          <a:spcPts val="0"/>
                        </a:spcBef>
                        <a:spcAft>
                          <a:spcPts val="0"/>
                        </a:spcAft>
                        <a:buClrTx/>
                        <a:buSzTx/>
                        <a:buFontTx/>
                        <a:buNone/>
                        <a:tabLst/>
                        <a:defRPr/>
                      </a:pPr>
                      <a:endParaRPr kumimoji="1" lang="en-US" altLang="ja-JP" sz="1200" dirty="0"/>
                    </a:p>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err="1"/>
                        <a:t>Singpass</a:t>
                      </a:r>
                      <a:r>
                        <a:rPr kumimoji="1" lang="en-US" altLang="ja-JP" sz="1200" baseline="0" dirty="0"/>
                        <a:t> Mobile</a:t>
                      </a:r>
                      <a:r>
                        <a:rPr kumimoji="1" lang="ja-JP" altLang="en-US" sz="1200" baseline="0" dirty="0"/>
                        <a:t>の導入</a:t>
                      </a:r>
                      <a:r>
                        <a:rPr kumimoji="1" lang="en-US" altLang="ja-JP" sz="1200" baseline="0" dirty="0"/>
                        <a:t>(2018</a:t>
                      </a:r>
                      <a:r>
                        <a:rPr kumimoji="1" lang="ja-JP" altLang="en-US" sz="1200" baseline="0" dirty="0"/>
                        <a:t>年</a:t>
                      </a:r>
                      <a:r>
                        <a:rPr kumimoji="1" lang="en-US" altLang="ja-JP" sz="1200" baseline="0" dirty="0"/>
                        <a:t>)</a:t>
                      </a:r>
                    </a:p>
                    <a:p>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a:t>
                      </a:r>
                      <a:r>
                        <a:rPr kumimoji="1" lang="en-US" altLang="ja-JP" sz="1200" dirty="0" err="1"/>
                        <a:t>Aadhaar</a:t>
                      </a:r>
                      <a:r>
                        <a:rPr kumimoji="1" lang="en-US" altLang="ja-JP" sz="1200" dirty="0"/>
                        <a:t> </a:t>
                      </a:r>
                      <a:r>
                        <a:rPr kumimoji="1" lang="ja-JP" altLang="en-US" sz="1200" dirty="0"/>
                        <a:t>法成立</a:t>
                      </a:r>
                      <a:r>
                        <a:rPr kumimoji="1" lang="en-US" altLang="ja-JP" sz="1200" dirty="0"/>
                        <a:t>(2016</a:t>
                      </a:r>
                      <a:r>
                        <a:rPr kumimoji="1" lang="ja-JP" altLang="en-US" sz="1200" dirty="0"/>
                        <a:t>年</a:t>
                      </a:r>
                      <a:r>
                        <a:rPr kumimoji="1" lang="en-US" altLang="ja-JP" sz="1200" dirty="0"/>
                        <a:t>)</a:t>
                      </a:r>
                    </a:p>
                    <a:p>
                      <a:endParaRPr kumimoji="1" lang="en-US" altLang="ja-JP" sz="1200" dirty="0"/>
                    </a:p>
                    <a:p>
                      <a:r>
                        <a:rPr kumimoji="1" lang="ja-JP" altLang="en-US" sz="1200" dirty="0"/>
                        <a:t>・サービス提供等にあたり</a:t>
                      </a:r>
                      <a:r>
                        <a:rPr kumimoji="1" lang="en-US" altLang="ja-JP" sz="1200" dirty="0" err="1"/>
                        <a:t>Aadhaar</a:t>
                      </a:r>
                      <a:r>
                        <a:rPr kumimoji="1" lang="ja-JP" altLang="en-US" sz="1200" dirty="0"/>
                        <a:t>番号提供の強制は違法とする最高裁判決</a:t>
                      </a:r>
                      <a:r>
                        <a:rPr kumimoji="1" lang="en-US" altLang="ja-JP" sz="1200" dirty="0"/>
                        <a:t>(2019</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extLst>
                  <a:ext uri="{0D108BD9-81ED-4DB2-BD59-A6C34878D82A}">
                    <a16:rowId xmlns:a16="http://schemas.microsoft.com/office/drawing/2014/main" val="3437743301"/>
                  </a:ext>
                </a:extLst>
              </a:tr>
              <a:tr h="1264876">
                <a:tc>
                  <a:txBody>
                    <a:bodyPr/>
                    <a:lstStyle/>
                    <a:p>
                      <a:r>
                        <a:rPr kumimoji="1" lang="en-US" altLang="ja-JP" sz="1400" dirty="0"/>
                        <a:t>2020</a:t>
                      </a:r>
                      <a:r>
                        <a:rPr kumimoji="1" lang="ja-JP" altLang="en-US" sz="1400" dirty="0"/>
                        <a: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dirty="0"/>
                        <a:t>・運転免許証・職業資格等のデジタル資格情報を</a:t>
                      </a:r>
                      <a:r>
                        <a:rPr kumimoji="1" lang="en-US" altLang="ja-JP" sz="1200" dirty="0"/>
                        <a:t>Digital </a:t>
                      </a:r>
                      <a:r>
                        <a:rPr kumimoji="1" lang="en-US" altLang="ja-JP" sz="1200" dirty="0" err="1"/>
                        <a:t>Idenity</a:t>
                      </a:r>
                      <a:r>
                        <a:rPr kumimoji="1" lang="en-US" altLang="ja-JP" sz="1200" dirty="0"/>
                        <a:t> System </a:t>
                      </a:r>
                      <a:r>
                        <a:rPr kumimoji="1" lang="ja-JP" altLang="en-US" sz="1200" dirty="0"/>
                        <a:t>に含めることに連邦政府・州・準州で合意</a:t>
                      </a:r>
                      <a:r>
                        <a:rPr kumimoji="1" lang="en-US" altLang="ja-JP" sz="1200" dirty="0"/>
                        <a:t>(2023</a:t>
                      </a:r>
                      <a:r>
                        <a:rPr kumimoji="1" lang="ja-JP" altLang="en-US" sz="1200" dirty="0"/>
                        <a:t>年</a:t>
                      </a:r>
                      <a:r>
                        <a:rPr kumimoji="1" lang="en-US" altLang="ja-JP" sz="12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a:t>
                      </a:r>
                      <a:r>
                        <a:rPr kumimoji="1" lang="en-US" altLang="ja-JP" sz="1200" dirty="0"/>
                        <a:t>Digital Identity Trust Framework</a:t>
                      </a:r>
                      <a:r>
                        <a:rPr kumimoji="1" lang="ja-JP" altLang="en-US" sz="1200" dirty="0"/>
                        <a:t>の立法提案</a:t>
                      </a:r>
                      <a:r>
                        <a:rPr kumimoji="1" lang="en-US" altLang="ja-JP" sz="1200" dirty="0"/>
                        <a:t>(2021</a:t>
                      </a:r>
                      <a:r>
                        <a:rPr kumimoji="1" lang="ja-JP" altLang="en-US" sz="1200" dirty="0"/>
                        <a:t>年</a:t>
                      </a:r>
                      <a:r>
                        <a:rPr kumimoji="1" lang="en-US" altLang="ja-JP" sz="1200" dirty="0"/>
                        <a:t>)</a:t>
                      </a:r>
                    </a:p>
                    <a:p>
                      <a:pPr marL="0" marR="0" lvl="0" indent="0" algn="l" defTabSz="609559" rtl="0" eaLnBrk="1" fontAlgn="auto" latinLnBrk="0" hangingPunct="1">
                        <a:lnSpc>
                          <a:spcPct val="100000"/>
                        </a:lnSpc>
                        <a:spcBef>
                          <a:spcPts val="0"/>
                        </a:spcBef>
                        <a:spcAft>
                          <a:spcPts val="0"/>
                        </a:spcAft>
                        <a:buClrTx/>
                        <a:buSzTx/>
                        <a:buFontTx/>
                        <a:buNone/>
                        <a:tabLst/>
                        <a:defRPr/>
                      </a:pPr>
                      <a:endParaRPr kumimoji="1" lang="en-US" altLang="ja-JP" sz="1200" dirty="0"/>
                    </a:p>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a:t>The Digital Strategy for </a:t>
                      </a:r>
                      <a:r>
                        <a:rPr kumimoji="1" lang="en-US" altLang="ja-JP" sz="1200" dirty="0" err="1"/>
                        <a:t>Aotearoa</a:t>
                      </a:r>
                      <a:r>
                        <a:rPr kumimoji="1" lang="ja-JP" altLang="en-US" sz="1200" dirty="0"/>
                        <a:t>の発表</a:t>
                      </a:r>
                      <a:r>
                        <a:rPr kumimoji="1" lang="en-US" altLang="ja-JP" sz="1200" dirty="0"/>
                        <a:t>(2022</a:t>
                      </a:r>
                      <a:r>
                        <a:rPr kumimoji="1" lang="ja-JP" altLang="en-US" sz="1200" dirty="0"/>
                        <a:t>年</a:t>
                      </a:r>
                      <a:r>
                        <a:rPr kumimoji="1" lang="en-US" altLang="ja-JP" sz="1200" dirty="0"/>
                        <a:t>8</a:t>
                      </a:r>
                      <a:r>
                        <a:rPr kumimoji="1" lang="ja-JP" altLang="en-US" sz="1200" dirty="0"/>
                        <a:t>月</a:t>
                      </a:r>
                      <a:r>
                        <a:rPr kumimoji="1" lang="en-US" altLang="ja-JP" sz="1200" dirty="0"/>
                        <a:t>)</a:t>
                      </a:r>
                      <a:endParaRPr kumimoji="1" lang="ja-JP" altLang="en-US" sz="1200" dirty="0"/>
                    </a:p>
                    <a:p>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dirty="0"/>
                        <a:t>・</a:t>
                      </a:r>
                      <a:r>
                        <a:rPr kumimoji="1" lang="en-US" altLang="ja-JP" sz="1200" dirty="0" err="1"/>
                        <a:t>sgID</a:t>
                      </a:r>
                      <a:r>
                        <a:rPr kumimoji="1" lang="ja-JP" altLang="en-US" sz="1200" dirty="0"/>
                        <a:t>の開発</a:t>
                      </a:r>
                      <a:r>
                        <a:rPr kumimoji="1" lang="en-US" altLang="ja-JP" sz="1200" dirty="0"/>
                        <a:t>(2020</a:t>
                      </a:r>
                      <a:r>
                        <a:rPr kumimoji="1" lang="ja-JP" altLang="en-US" sz="1200" dirty="0"/>
                        <a:t>年</a:t>
                      </a:r>
                      <a:r>
                        <a:rPr kumimoji="1" lang="en-US" altLang="ja-JP" sz="1200" dirty="0"/>
                        <a:t>)</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r>
                        <a:rPr kumimoji="1" lang="ja-JP" altLang="en-US" sz="1200" dirty="0"/>
                        <a:t>・</a:t>
                      </a:r>
                      <a:r>
                        <a:rPr kumimoji="1" lang="en-US" altLang="ja-JP" sz="1200" dirty="0" err="1"/>
                        <a:t>Aadhaar</a:t>
                      </a:r>
                      <a:r>
                        <a:rPr kumimoji="1" lang="ja-JP" altLang="en-US" sz="1200" dirty="0"/>
                        <a:t>改善の取り組み</a:t>
                      </a:r>
                      <a:r>
                        <a:rPr kumimoji="1" lang="en-US" altLang="ja-JP" sz="1200" dirty="0"/>
                        <a:t>(Aadhaar2.0)(2021</a:t>
                      </a:r>
                      <a:r>
                        <a:rPr kumimoji="1" lang="ja-JP" altLang="en-US" sz="1200" dirty="0"/>
                        <a:t>年</a:t>
                      </a:r>
                      <a:r>
                        <a:rPr kumimoji="1" lang="en-US" altLang="ja-JP" sz="1200" dirty="0"/>
                        <a:t>)</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extLst>
                  <a:ext uri="{0D108BD9-81ED-4DB2-BD59-A6C34878D82A}">
                    <a16:rowId xmlns:a16="http://schemas.microsoft.com/office/drawing/2014/main" val="3018512537"/>
                  </a:ext>
                </a:extLst>
              </a:tr>
            </a:tbl>
          </a:graphicData>
        </a:graphic>
      </p:graphicFrame>
    </p:spTree>
    <p:extLst>
      <p:ext uri="{BB962C8B-B14F-4D97-AF65-F5344CB8AC3E}">
        <p14:creationId xmlns:p14="http://schemas.microsoft.com/office/powerpoint/2010/main" val="37756404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7"/>
          <p:cNvSpPr>
            <a:spLocks noGrp="1"/>
          </p:cNvSpPr>
          <p:nvPr>
            <p:ph type="title"/>
          </p:nvPr>
        </p:nvSpPr>
        <p:spPr>
          <a:xfrm>
            <a:off x="331490" y="164692"/>
            <a:ext cx="9243021" cy="497459"/>
          </a:xfrm>
        </p:spPr>
        <p:txBody>
          <a:bodyPr>
            <a:normAutofit fontScale="90000"/>
          </a:bodyPr>
          <a:lstStyle/>
          <a:p>
            <a:r>
              <a:rPr lang="en-US" altLang="ja-JP" sz="1100" dirty="0">
                <a:solidFill>
                  <a:schemeClr val="accent2">
                    <a:lumMod val="90000"/>
                    <a:lumOff val="10000"/>
                  </a:schemeClr>
                </a:solidFill>
              </a:rPr>
              <a:t>3.1.5</a:t>
            </a:r>
            <a:r>
              <a:rPr lang="ja-JP" altLang="en-US" sz="1100" dirty="0">
                <a:solidFill>
                  <a:schemeClr val="accent2">
                    <a:lumMod val="90000"/>
                    <a:lumOff val="10000"/>
                  </a:schemeClr>
                </a:solidFill>
              </a:rPr>
              <a:t>　共通識別番号・デジタル</a:t>
            </a:r>
            <a:r>
              <a:rPr lang="en-US" altLang="ja-JP" sz="1100" dirty="0">
                <a:solidFill>
                  <a:schemeClr val="accent2">
                    <a:lumMod val="90000"/>
                    <a:lumOff val="10000"/>
                  </a:schemeClr>
                </a:solidFill>
              </a:rPr>
              <a:t>ID</a:t>
            </a:r>
            <a:r>
              <a:rPr lang="ja-JP" altLang="en-US" sz="1100" dirty="0">
                <a:solidFill>
                  <a:schemeClr val="accent2">
                    <a:lumMod val="90000"/>
                    <a:lumOff val="10000"/>
                  </a:schemeClr>
                </a:solidFill>
              </a:rPr>
              <a:t>に関する政策動向に関する総括</a:t>
            </a:r>
            <a:br>
              <a:rPr lang="ja-JP" altLang="en-US" sz="1100" dirty="0">
                <a:solidFill>
                  <a:schemeClr val="accent2">
                    <a:lumMod val="90000"/>
                    <a:lumOff val="10000"/>
                  </a:schemeClr>
                </a:solidFill>
              </a:rPr>
            </a:br>
            <a:r>
              <a:rPr lang="ja-JP" altLang="en-US" sz="2000" dirty="0">
                <a:solidFill>
                  <a:schemeClr val="accent2">
                    <a:lumMod val="90000"/>
                    <a:lumOff val="10000"/>
                  </a:schemeClr>
                </a:solidFill>
              </a:rPr>
              <a:t>デジタル</a:t>
            </a:r>
            <a:r>
              <a:rPr lang="en-US" altLang="ja-JP" sz="2000" dirty="0">
                <a:solidFill>
                  <a:schemeClr val="accent2">
                    <a:lumMod val="90000"/>
                    <a:lumOff val="10000"/>
                  </a:schemeClr>
                </a:solidFill>
              </a:rPr>
              <a:t>ID</a:t>
            </a:r>
            <a:r>
              <a:rPr lang="ja-JP" altLang="en-US" sz="2000" dirty="0">
                <a:solidFill>
                  <a:schemeClr val="accent2">
                    <a:lumMod val="90000"/>
                    <a:lumOff val="10000"/>
                  </a:schemeClr>
                </a:solidFill>
              </a:rPr>
              <a:t>政策の状況</a:t>
            </a:r>
            <a:r>
              <a:rPr lang="ja-JP" altLang="en-US" sz="2000" dirty="0" err="1">
                <a:solidFill>
                  <a:schemeClr val="accent2">
                    <a:lumMod val="90000"/>
                    <a:lumOff val="10000"/>
                  </a:schemeClr>
                </a:solidFill>
              </a:rPr>
              <a:t>ー</a:t>
            </a:r>
            <a:r>
              <a:rPr lang="ja-JP" altLang="en-US" sz="2000" dirty="0">
                <a:solidFill>
                  <a:schemeClr val="accent2">
                    <a:lumMod val="90000"/>
                    <a:lumOff val="10000"/>
                  </a:schemeClr>
                </a:solidFill>
              </a:rPr>
              <a:t>共通識別番号を使用したデジタル</a:t>
            </a:r>
            <a:r>
              <a:rPr lang="en-US" altLang="ja-JP" sz="2000" dirty="0">
                <a:solidFill>
                  <a:schemeClr val="accent2">
                    <a:lumMod val="90000"/>
                    <a:lumOff val="10000"/>
                  </a:schemeClr>
                </a:solidFill>
              </a:rPr>
              <a:t>ID</a:t>
            </a:r>
            <a:r>
              <a:rPr lang="ja-JP" altLang="en-US" sz="2000" dirty="0">
                <a:solidFill>
                  <a:schemeClr val="accent2">
                    <a:lumMod val="90000"/>
                    <a:lumOff val="10000"/>
                  </a:schemeClr>
                </a:solidFill>
              </a:rPr>
              <a:t>サービス（補足）</a:t>
            </a:r>
            <a:endParaRPr lang="ja-JP" altLang="en-US" sz="3100" b="1" spc="0" dirty="0">
              <a:solidFill>
                <a:schemeClr val="accent2">
                  <a:lumMod val="90000"/>
                  <a:lumOff val="10000"/>
                </a:schemeClr>
              </a:solidFill>
            </a:endParaRPr>
          </a:p>
        </p:txBody>
      </p:sp>
      <p:sp>
        <p:nvSpPr>
          <p:cNvPr id="4" name="テキスト ボックス 3"/>
          <p:cNvSpPr txBox="1"/>
          <p:nvPr/>
        </p:nvSpPr>
        <p:spPr>
          <a:xfrm>
            <a:off x="331490" y="658767"/>
            <a:ext cx="9397126" cy="682038"/>
          </a:xfrm>
          <a:prstGeom prst="rect">
            <a:avLst/>
          </a:prstGeom>
          <a:noFill/>
        </p:spPr>
        <p:txBody>
          <a:bodyPr wrap="square" lIns="0" rIns="0" rtlCol="0">
            <a:noAutofit/>
          </a:bodyPr>
          <a:lstStyle/>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調査対象国のうち</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シンガポール及びインドは、統一的な</a:t>
            </a:r>
            <a:r>
              <a:rPr kumimoji="1" lang="zh-TW"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共通識別番号</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を基盤としたデジタル</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ID</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サービスである</a:t>
            </a:r>
            <a:r>
              <a:rPr kumimoji="1" lang="en-US" altLang="ja-JP" sz="1600" b="1" i="0" u="sng" strike="noStrike" kern="1200" cap="none" spc="0" normalizeH="0" baseline="0" noProof="0" dirty="0" err="1">
                <a:ln>
                  <a:noFill/>
                </a:ln>
                <a:solidFill>
                  <a:schemeClr val="accent2">
                    <a:lumMod val="75000"/>
                    <a:lumOff val="25000"/>
                  </a:schemeClr>
                </a:solidFill>
                <a:effectLst/>
                <a:uLnTx/>
                <a:uFillTx/>
                <a:latin typeface="Meiryo UI"/>
                <a:ea typeface="Meiryo UI"/>
                <a:cs typeface="+mn-cs"/>
              </a:rPr>
              <a:t>Singpass</a:t>
            </a:r>
            <a:r>
              <a:rPr kumimoji="1" lang="ja-JP" altLang="en-US" sz="1600" b="1" i="0" u="sng" strike="noStrike" kern="1200" cap="none" spc="0" normalizeH="0" baseline="0" noProof="0" dirty="0" err="1">
                <a:ln>
                  <a:noFill/>
                </a:ln>
                <a:solidFill>
                  <a:schemeClr val="accent2">
                    <a:lumMod val="75000"/>
                    <a:lumOff val="25000"/>
                  </a:schemeClr>
                </a:solidFill>
                <a:effectLst/>
                <a:uLnTx/>
                <a:uFillTx/>
                <a:latin typeface="Meiryo UI"/>
                <a:ea typeface="Meiryo UI"/>
                <a:cs typeface="+mn-cs"/>
              </a:rPr>
              <a:t>、</a:t>
            </a:r>
            <a:r>
              <a:rPr kumimoji="1" lang="en-US" altLang="ja-JP" sz="1600" b="1" i="0" u="sng" strike="noStrike" kern="1200" cap="none" spc="0" normalizeH="0" baseline="0" noProof="0" dirty="0" err="1">
                <a:ln>
                  <a:noFill/>
                </a:ln>
                <a:solidFill>
                  <a:schemeClr val="accent2">
                    <a:lumMod val="75000"/>
                    <a:lumOff val="25000"/>
                  </a:schemeClr>
                </a:solidFill>
                <a:effectLst/>
                <a:uLnTx/>
                <a:uFillTx/>
                <a:latin typeface="Meiryo UI"/>
                <a:ea typeface="Meiryo UI"/>
                <a:cs typeface="+mn-cs"/>
              </a:rPr>
              <a:t>Aadhaar</a:t>
            </a:r>
            <a:r>
              <a:rPr kumimoji="1" lang="ja-JP" altLang="en-US" sz="1600" b="1" i="0" u="sng" strike="noStrike" kern="1200" cap="none" spc="0" normalizeH="0" baseline="0" noProof="0" dirty="0" err="1">
                <a:ln>
                  <a:noFill/>
                </a:ln>
                <a:solidFill>
                  <a:schemeClr val="accent2">
                    <a:lumMod val="75000"/>
                    <a:lumOff val="25000"/>
                  </a:schemeClr>
                </a:solidFill>
                <a:effectLst/>
                <a:uLnTx/>
                <a:uFillTx/>
                <a:latin typeface="Meiryo UI"/>
                <a:ea typeface="Meiryo UI"/>
                <a:cs typeface="+mn-cs"/>
              </a:rPr>
              <a:t>を提</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供して</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a:p>
            <a:pPr marL="285750" marR="0" lvl="0" indent="-285750" algn="l" defTabSz="2880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両サービスは</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認証基盤と他組織のシステムを接続するための</a:t>
            </a:r>
            <a:r>
              <a:rPr kumimoji="1" lang="en-US" altLang="ja-JP"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API</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の公開により、認証、ドキュメントの保管・提示、電子署名といった多様なサービスをワンストップで利用可能</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にしているが、中央集権的な仕組みから</a:t>
            </a:r>
            <a:r>
              <a:rPr kumimoji="1" lang="ja-JP" altLang="en-US" sz="1600" b="1" i="0" u="sng" strike="noStrike" kern="1200" cap="none" spc="0" normalizeH="0" baseline="0" noProof="0" dirty="0">
                <a:ln>
                  <a:noFill/>
                </a:ln>
                <a:solidFill>
                  <a:schemeClr val="accent2">
                    <a:lumMod val="75000"/>
                    <a:lumOff val="25000"/>
                  </a:schemeClr>
                </a:solidFill>
                <a:effectLst/>
                <a:uLnTx/>
                <a:uFillTx/>
                <a:latin typeface="Meiryo UI"/>
                <a:ea typeface="Meiryo UI"/>
                <a:cs typeface="+mn-cs"/>
              </a:rPr>
              <a:t>プライバシー等に係る懸念</a:t>
            </a:r>
            <a:r>
              <a:rPr kumimoji="1" lang="ja-JP" altLang="en-US" sz="1600" b="1" i="0" u="none" strike="noStrike" kern="1200" cap="none" spc="0" normalizeH="0" baseline="0" noProof="0" dirty="0">
                <a:ln>
                  <a:noFill/>
                </a:ln>
                <a:solidFill>
                  <a:srgbClr val="000000"/>
                </a:solidFill>
                <a:effectLst/>
                <a:uLnTx/>
                <a:uFillTx/>
                <a:latin typeface="Meiryo UI"/>
                <a:ea typeface="Meiryo UI"/>
                <a:cs typeface="+mn-cs"/>
              </a:rPr>
              <a:t>が生じている</a:t>
            </a:r>
            <a:endParaRPr kumimoji="1" lang="en-US" altLang="ja-JP" sz="1600" b="1" i="0" u="none" strike="noStrike" kern="1200" cap="none" spc="0" normalizeH="0" baseline="0" noProof="0" dirty="0">
              <a:ln>
                <a:noFill/>
              </a:ln>
              <a:solidFill>
                <a:srgbClr val="000000"/>
              </a:solidFill>
              <a:effectLst/>
              <a:uLnTx/>
              <a:uFillTx/>
              <a:latin typeface="Meiryo UI"/>
              <a:ea typeface="Meiryo UI"/>
              <a:cs typeface="+mn-cs"/>
            </a:endParaRPr>
          </a:p>
        </p:txBody>
      </p:sp>
      <p:graphicFrame>
        <p:nvGraphicFramePr>
          <p:cNvPr id="2" name="表 1"/>
          <p:cNvGraphicFramePr>
            <a:graphicFrameLocks noGrp="1"/>
          </p:cNvGraphicFramePr>
          <p:nvPr>
            <p:extLst>
              <p:ext uri="{D42A27DB-BD31-4B8C-83A1-F6EECF244321}">
                <p14:modId xmlns:p14="http://schemas.microsoft.com/office/powerpoint/2010/main" val="3956000203"/>
              </p:ext>
            </p:extLst>
          </p:nvPr>
        </p:nvGraphicFramePr>
        <p:xfrm>
          <a:off x="331489" y="2060344"/>
          <a:ext cx="9243023" cy="4488256"/>
        </p:xfrm>
        <a:graphic>
          <a:graphicData uri="http://schemas.openxmlformats.org/drawingml/2006/table">
            <a:tbl>
              <a:tblPr firstRow="1" bandRow="1">
                <a:tableStyleId>{5C22544A-7EE6-4342-B048-85BDC9FD1C3A}</a:tableStyleId>
              </a:tblPr>
              <a:tblGrid>
                <a:gridCol w="841896">
                  <a:extLst>
                    <a:ext uri="{9D8B030D-6E8A-4147-A177-3AD203B41FA5}">
                      <a16:colId xmlns:a16="http://schemas.microsoft.com/office/drawing/2014/main" val="855630712"/>
                    </a:ext>
                  </a:extLst>
                </a:gridCol>
                <a:gridCol w="3325998">
                  <a:extLst>
                    <a:ext uri="{9D8B030D-6E8A-4147-A177-3AD203B41FA5}">
                      <a16:colId xmlns:a16="http://schemas.microsoft.com/office/drawing/2014/main" val="3730518405"/>
                    </a:ext>
                  </a:extLst>
                </a:gridCol>
                <a:gridCol w="2946484">
                  <a:extLst>
                    <a:ext uri="{9D8B030D-6E8A-4147-A177-3AD203B41FA5}">
                      <a16:colId xmlns:a16="http://schemas.microsoft.com/office/drawing/2014/main" val="1608135400"/>
                    </a:ext>
                  </a:extLst>
                </a:gridCol>
                <a:gridCol w="2128645">
                  <a:extLst>
                    <a:ext uri="{9D8B030D-6E8A-4147-A177-3AD203B41FA5}">
                      <a16:colId xmlns:a16="http://schemas.microsoft.com/office/drawing/2014/main" val="960971736"/>
                    </a:ext>
                  </a:extLst>
                </a:gridCol>
              </a:tblGrid>
              <a:tr h="320990">
                <a:tc>
                  <a:txBody>
                    <a:bodyPr/>
                    <a:lstStyle/>
                    <a:p>
                      <a:endParaRPr kumimoji="1" lang="ja-JP" altLang="en-US" sz="1600" b="1" dirty="0">
                        <a:solidFill>
                          <a:schemeClr val="bg1"/>
                        </a:solidFill>
                        <a:latin typeface="+mn-ea"/>
                        <a:ea typeface="+mn-ea"/>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9050" cap="flat" cmpd="sng" algn="ctr">
                      <a:solidFill>
                        <a:schemeClr val="bg1"/>
                      </a:solidFill>
                      <a:prstDash val="solid"/>
                      <a:round/>
                      <a:headEnd type="none" w="med" len="med"/>
                      <a:tailEnd type="none" w="med" len="med"/>
                    </a:lnTlToBr>
                    <a:solidFill>
                      <a:schemeClr val="accent2">
                        <a:lumMod val="90000"/>
                        <a:lumOff val="10000"/>
                      </a:schemeClr>
                    </a:solidFill>
                  </a:tcPr>
                </a:tc>
                <a:tc>
                  <a:txBody>
                    <a:bodyPr/>
                    <a:lstStyle/>
                    <a:p>
                      <a:pPr algn="ctr"/>
                      <a:r>
                        <a:rPr kumimoji="1" lang="en-US" altLang="ja-JP" sz="1400" dirty="0" err="1">
                          <a:latin typeface="+mn-ea"/>
                          <a:ea typeface="+mn-ea"/>
                        </a:rPr>
                        <a:t>Singpass</a:t>
                      </a:r>
                      <a:endParaRPr kumimoji="1" lang="ja-JP" altLang="en-US" sz="1400" dirty="0">
                        <a:latin typeface="+mn-ea"/>
                        <a:ea typeface="+mn-ea"/>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400" dirty="0" err="1">
                          <a:latin typeface="+mn-ea"/>
                          <a:ea typeface="+mn-ea"/>
                        </a:rPr>
                        <a:t>Aadhaar</a:t>
                      </a:r>
                      <a:endParaRPr kumimoji="1" lang="ja-JP" altLang="en-US" sz="1400" dirty="0">
                        <a:latin typeface="+mn-ea"/>
                        <a:ea typeface="+mn-ea"/>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algn="ctr"/>
                      <a:r>
                        <a:rPr kumimoji="1" lang="en-US" altLang="ja-JP" sz="1400" dirty="0">
                          <a:latin typeface="+mn-ea"/>
                          <a:ea typeface="+mn-ea"/>
                        </a:rPr>
                        <a:t>My </a:t>
                      </a:r>
                      <a:r>
                        <a:rPr kumimoji="1" lang="en-US" altLang="ja-JP" sz="1400" dirty="0" err="1">
                          <a:latin typeface="+mn-ea"/>
                          <a:ea typeface="+mn-ea"/>
                        </a:rPr>
                        <a:t>Gov</a:t>
                      </a:r>
                      <a:r>
                        <a:rPr kumimoji="1" lang="en-US" altLang="ja-JP" sz="1400" dirty="0">
                          <a:latin typeface="+mn-ea"/>
                          <a:ea typeface="+mn-ea"/>
                        </a:rPr>
                        <a:t> ID</a:t>
                      </a:r>
                      <a:r>
                        <a:rPr kumimoji="1" lang="ja-JP" altLang="en-US" sz="1400" dirty="0">
                          <a:latin typeface="+mn-ea"/>
                          <a:ea typeface="+mn-ea"/>
                        </a:rPr>
                        <a:t>（比較）</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75000"/>
                        <a:lumOff val="25000"/>
                      </a:schemeClr>
                    </a:solidFill>
                  </a:tcPr>
                </a:tc>
                <a:extLst>
                  <a:ext uri="{0D108BD9-81ED-4DB2-BD59-A6C34878D82A}">
                    <a16:rowId xmlns:a16="http://schemas.microsoft.com/office/drawing/2014/main" val="622632437"/>
                  </a:ext>
                </a:extLst>
              </a:tr>
              <a:tr h="408532">
                <a:tc>
                  <a:txBody>
                    <a:bodyPr/>
                    <a:lstStyle/>
                    <a:p>
                      <a:pPr algn="ctr"/>
                      <a:r>
                        <a:rPr kumimoji="1" lang="ja-JP" altLang="en-US" sz="1200" b="1" dirty="0">
                          <a:solidFill>
                            <a:schemeClr val="bg1"/>
                          </a:solidFill>
                          <a:latin typeface="+mn-ea"/>
                          <a:ea typeface="+mn-ea"/>
                        </a:rPr>
                        <a:t>所管</a:t>
                      </a:r>
                      <a:endParaRPr kumimoji="1" lang="en-US" altLang="ja-JP" sz="1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b="0" dirty="0">
                          <a:latin typeface="+mn-ea"/>
                          <a:ea typeface="+mn-ea"/>
                        </a:rPr>
                        <a:t>シンガポール政府技術庁（</a:t>
                      </a:r>
                      <a:r>
                        <a:rPr kumimoji="1" lang="en-US" altLang="ja-JP" sz="1100" b="0" dirty="0" err="1">
                          <a:latin typeface="+mn-ea"/>
                          <a:ea typeface="+mn-ea"/>
                        </a:rPr>
                        <a:t>GovTech</a:t>
                      </a:r>
                      <a:r>
                        <a:rPr kumimoji="1" lang="ja-JP" altLang="en-US" sz="1100" b="0" dirty="0">
                          <a:latin typeface="+mn-ea"/>
                          <a:ea typeface="+mn-ea"/>
                        </a:rPr>
                        <a:t>）</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100" b="0" dirty="0">
                          <a:latin typeface="+mn-ea"/>
                          <a:ea typeface="+mn-ea"/>
                        </a:rPr>
                        <a:t>インド政府固有識別子庁（</a:t>
                      </a:r>
                      <a:r>
                        <a:rPr kumimoji="1" lang="en-US" altLang="ja-JP" sz="1100" b="0" dirty="0">
                          <a:latin typeface="+mn-ea"/>
                          <a:ea typeface="+mn-ea"/>
                        </a:rPr>
                        <a:t>UIDAI</a:t>
                      </a:r>
                      <a:r>
                        <a:rPr kumimoji="1" lang="ja-JP" altLang="en-US" sz="1100" b="0" dirty="0">
                          <a:latin typeface="+mn-ea"/>
                          <a:ea typeface="+mn-ea"/>
                        </a:rPr>
                        <a:t>）</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100" b="0" i="0" u="none" strike="noStrike" kern="1200" cap="none" spc="0" normalizeH="0" baseline="0" noProof="0" dirty="0">
                          <a:ln>
                            <a:noFill/>
                          </a:ln>
                          <a:solidFill>
                            <a:srgbClr val="000000"/>
                          </a:solidFill>
                          <a:effectLst/>
                          <a:uLnTx/>
                          <a:uFillTx/>
                          <a:latin typeface="+mn-ea"/>
                          <a:ea typeface="+mn-ea"/>
                          <a:cs typeface="+mn-cs"/>
                        </a:rPr>
                        <a:t>・オーストラリア税務局</a:t>
                      </a:r>
                      <a:endParaRPr kumimoji="1" lang="en-US" altLang="ja-JP" sz="1100" b="0" i="0" u="none" strike="noStrike" kern="1200" cap="none" spc="0" normalizeH="0" baseline="0" noProof="0" dirty="0">
                        <a:ln>
                          <a:noFill/>
                        </a:ln>
                        <a:solidFill>
                          <a:srgbClr val="000000"/>
                        </a:solidFill>
                        <a:effectLst/>
                        <a:uLnTx/>
                        <a:uFillTx/>
                        <a:latin typeface="+mn-ea"/>
                        <a:ea typeface="+mn-ea"/>
                        <a:cs typeface="+mn-cs"/>
                      </a:endParaRPr>
                    </a:p>
                    <a:p>
                      <a:r>
                        <a:rPr kumimoji="1" lang="ja-JP" altLang="en-US" sz="1100" b="0" i="0" u="none" strike="noStrike" kern="1200" cap="none" spc="0" normalizeH="0" baseline="0" noProof="0" dirty="0">
                          <a:ln>
                            <a:noFill/>
                          </a:ln>
                          <a:solidFill>
                            <a:srgbClr val="000000"/>
                          </a:solidFill>
                          <a:effectLst/>
                          <a:uLnTx/>
                          <a:uFillTx/>
                          <a:latin typeface="+mn-ea"/>
                          <a:ea typeface="+mn-ea"/>
                          <a:cs typeface="+mn-cs"/>
                        </a:rPr>
                        <a:t>・デジタルトランスフォーメーション庁</a:t>
                      </a:r>
                      <a:endParaRPr kumimoji="1" lang="ja-JP" altLang="en-US" sz="1100" b="0" dirty="0">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05852458"/>
                  </a:ext>
                </a:extLst>
              </a:tr>
              <a:tr h="496075">
                <a:tc>
                  <a:txBody>
                    <a:bodyPr/>
                    <a:lstStyle/>
                    <a:p>
                      <a:pPr algn="ctr"/>
                      <a:r>
                        <a:rPr kumimoji="1" lang="ja-JP" altLang="en-US" sz="1200" b="1" dirty="0">
                          <a:solidFill>
                            <a:schemeClr val="bg1"/>
                          </a:solidFill>
                          <a:latin typeface="+mn-ea"/>
                          <a:ea typeface="+mn-ea"/>
                        </a:rPr>
                        <a:t>導入年度</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b="0" dirty="0" err="1">
                          <a:latin typeface="+mn-ea"/>
                          <a:ea typeface="+mn-ea"/>
                        </a:rPr>
                        <a:t>Singpass</a:t>
                      </a:r>
                      <a:r>
                        <a:rPr kumimoji="1" lang="ja-JP" altLang="en-US" sz="1100" b="0" dirty="0">
                          <a:latin typeface="+mn-ea"/>
                          <a:ea typeface="+mn-ea"/>
                        </a:rPr>
                        <a:t>：</a:t>
                      </a:r>
                      <a:r>
                        <a:rPr kumimoji="1" lang="en-US" altLang="ja-JP" sz="1100" b="0" dirty="0">
                          <a:latin typeface="+mn-ea"/>
                          <a:ea typeface="+mn-ea"/>
                        </a:rPr>
                        <a:t>2003</a:t>
                      </a:r>
                      <a:r>
                        <a:rPr kumimoji="1" lang="ja-JP" altLang="en-US" sz="1100" b="0" dirty="0">
                          <a:latin typeface="+mn-ea"/>
                          <a:ea typeface="+mn-ea"/>
                        </a:rPr>
                        <a:t>年</a:t>
                      </a:r>
                      <a:endParaRPr kumimoji="1" lang="en-US" altLang="ja-JP" sz="1100" b="0" dirty="0">
                        <a:latin typeface="+mn-ea"/>
                        <a:ea typeface="+mn-ea"/>
                      </a:endParaRPr>
                    </a:p>
                    <a:p>
                      <a:r>
                        <a:rPr kumimoji="1" lang="en-US" altLang="ja-JP" sz="1100" b="0" dirty="0" err="1">
                          <a:latin typeface="+mn-ea"/>
                          <a:ea typeface="+mn-ea"/>
                        </a:rPr>
                        <a:t>Singpass</a:t>
                      </a:r>
                      <a:r>
                        <a:rPr kumimoji="1" lang="en-US" altLang="ja-JP" sz="1100" b="0" dirty="0">
                          <a:latin typeface="+mn-ea"/>
                          <a:ea typeface="+mn-ea"/>
                        </a:rPr>
                        <a:t> Mobile</a:t>
                      </a:r>
                      <a:r>
                        <a:rPr kumimoji="1" lang="ja-JP" altLang="en-US" sz="1100" b="0" dirty="0">
                          <a:latin typeface="+mn-ea"/>
                          <a:ea typeface="+mn-ea"/>
                        </a:rPr>
                        <a:t>：</a:t>
                      </a:r>
                      <a:r>
                        <a:rPr kumimoji="1" lang="en-US" altLang="ja-JP" sz="1100" b="0" dirty="0">
                          <a:latin typeface="+mn-ea"/>
                          <a:ea typeface="+mn-ea"/>
                        </a:rPr>
                        <a:t>2018</a:t>
                      </a:r>
                      <a:r>
                        <a:rPr kumimoji="1" lang="ja-JP" altLang="en-US" sz="1100" b="0" dirty="0">
                          <a:latin typeface="+mn-ea"/>
                          <a:ea typeface="+mn-ea"/>
                        </a:rPr>
                        <a:t>年</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en-US" altLang="ja-JP" sz="1100" b="0" dirty="0">
                          <a:latin typeface="+mn-ea"/>
                          <a:ea typeface="+mn-ea"/>
                        </a:rPr>
                        <a:t>2010</a:t>
                      </a:r>
                      <a:r>
                        <a:rPr kumimoji="1" lang="ja-JP" altLang="en-US" sz="1100" b="0" dirty="0">
                          <a:latin typeface="+mn-ea"/>
                          <a:ea typeface="+mn-ea"/>
                        </a:rPr>
                        <a:t>年</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en-US" altLang="ja-JP" sz="1100" b="0" dirty="0">
                          <a:latin typeface="+mn-ea"/>
                          <a:ea typeface="+mn-ea"/>
                        </a:rPr>
                        <a:t>2019</a:t>
                      </a:r>
                      <a:r>
                        <a:rPr kumimoji="1" lang="ja-JP" altLang="en-US" sz="1100" b="0" dirty="0">
                          <a:latin typeface="+mn-ea"/>
                          <a:ea typeface="+mn-ea"/>
                        </a:rPr>
                        <a:t>年</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44599168"/>
                  </a:ext>
                </a:extLst>
              </a:tr>
              <a:tr h="700341">
                <a:tc>
                  <a:txBody>
                    <a:bodyPr/>
                    <a:lstStyle/>
                    <a:p>
                      <a:pPr algn="ctr"/>
                      <a:r>
                        <a:rPr kumimoji="1" lang="ja-JP" altLang="en-US" sz="1200" b="1" dirty="0">
                          <a:solidFill>
                            <a:schemeClr val="bg1"/>
                          </a:solidFill>
                          <a:latin typeface="+mn-ea"/>
                          <a:ea typeface="+mn-ea"/>
                        </a:rPr>
                        <a:t>使用している共通識別子</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ja-JP" altLang="en-US" sz="1100" dirty="0">
                          <a:latin typeface="+mn-ea"/>
                          <a:ea typeface="+mn-ea"/>
                        </a:rPr>
                        <a:t>シンガポール国民に対して付番される</a:t>
                      </a:r>
                      <a:r>
                        <a:rPr kumimoji="1" lang="en-US" altLang="ja-JP" sz="1100" dirty="0">
                          <a:latin typeface="+mn-ea"/>
                          <a:ea typeface="+mn-ea"/>
                        </a:rPr>
                        <a:t>NRIC</a:t>
                      </a:r>
                      <a:r>
                        <a:rPr kumimoji="1" lang="ja-JP" altLang="en-US" sz="1100" dirty="0">
                          <a:latin typeface="+mn-ea"/>
                          <a:ea typeface="+mn-ea"/>
                        </a:rPr>
                        <a:t>番号、及び</a:t>
                      </a:r>
                      <a:r>
                        <a:rPr kumimoji="1" lang="en-US" altLang="ja-JP" sz="1100" dirty="0">
                          <a:latin typeface="+mn-ea"/>
                          <a:ea typeface="+mn-ea"/>
                        </a:rPr>
                        <a:t>FIN</a:t>
                      </a:r>
                      <a:r>
                        <a:rPr kumimoji="1" lang="ja-JP" altLang="en-US" sz="1100" dirty="0">
                          <a:latin typeface="+mn-ea"/>
                          <a:ea typeface="+mn-ea"/>
                        </a:rPr>
                        <a:t>（外国人居住者が対象）を利用することによって利用できる</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100" dirty="0">
                          <a:latin typeface="+mn-ea"/>
                          <a:ea typeface="+mn-ea"/>
                        </a:rPr>
                        <a:t>インド国民に対して顔写真、指紋、虹彩及び氏名住所などの登録とともに付与される</a:t>
                      </a:r>
                      <a:r>
                        <a:rPr kumimoji="1" lang="en-US" altLang="ja-JP" sz="1100" dirty="0">
                          <a:latin typeface="+mn-ea"/>
                          <a:ea typeface="+mn-ea"/>
                        </a:rPr>
                        <a:t>ID</a:t>
                      </a:r>
                      <a:r>
                        <a:rPr kumimoji="1" lang="ja-JP" altLang="en-US" sz="1100" dirty="0">
                          <a:latin typeface="+mn-ea"/>
                          <a:ea typeface="+mn-ea"/>
                        </a:rPr>
                        <a:t>番号である</a:t>
                      </a:r>
                      <a:r>
                        <a:rPr kumimoji="1" lang="en-US" altLang="ja-JP" sz="1100" dirty="0" err="1">
                          <a:latin typeface="+mn-ea"/>
                          <a:ea typeface="+mn-ea"/>
                        </a:rPr>
                        <a:t>Aadhaar</a:t>
                      </a:r>
                      <a:r>
                        <a:rPr kumimoji="1" lang="ja-JP" altLang="en-US" sz="1100" dirty="0">
                          <a:latin typeface="+mn-ea"/>
                          <a:ea typeface="+mn-ea"/>
                        </a:rPr>
                        <a:t>番号によって利用できる</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100" dirty="0">
                          <a:latin typeface="+mn-ea"/>
                          <a:ea typeface="+mn-ea"/>
                        </a:rPr>
                        <a:t>メールアドレス、パスポート、運転免許証、ビザなどにより登録する</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188438047"/>
                  </a:ext>
                </a:extLst>
              </a:tr>
              <a:tr h="1692491">
                <a:tc>
                  <a:txBody>
                    <a:bodyPr/>
                    <a:lstStyle/>
                    <a:p>
                      <a:pPr algn="ctr"/>
                      <a:r>
                        <a:rPr kumimoji="1" lang="ja-JP" altLang="en-US" sz="1200" b="1" dirty="0">
                          <a:solidFill>
                            <a:schemeClr val="bg1"/>
                          </a:solidFill>
                          <a:latin typeface="+mn-ea"/>
                          <a:ea typeface="+mn-ea"/>
                        </a:rPr>
                        <a:t>概要</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提供</a:t>
                      </a:r>
                      <a:endParaRPr kumimoji="1" lang="en-US" altLang="ja-JP" sz="1200" b="1" dirty="0">
                        <a:solidFill>
                          <a:schemeClr val="bg1"/>
                        </a:solidFill>
                        <a:latin typeface="+mn-ea"/>
                        <a:ea typeface="+mn-ea"/>
                      </a:endParaRPr>
                    </a:p>
                    <a:p>
                      <a:pPr algn="ctr"/>
                      <a:r>
                        <a:rPr kumimoji="1" lang="ja-JP" altLang="en-US" sz="1200" b="1" dirty="0">
                          <a:solidFill>
                            <a:schemeClr val="bg1"/>
                          </a:solidFill>
                          <a:latin typeface="+mn-ea"/>
                          <a:ea typeface="+mn-ea"/>
                        </a:rPr>
                        <a:t>サービス</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pPr marL="171450" indent="-171450">
                        <a:buFont typeface="Arial" panose="020B0604020202020204" pitchFamily="34" charset="0"/>
                        <a:buChar char="•"/>
                      </a:pPr>
                      <a:r>
                        <a:rPr kumimoji="1" lang="en-US" altLang="ja-JP" sz="1100" dirty="0" err="1">
                          <a:latin typeface="+mn-ea"/>
                          <a:ea typeface="+mn-ea"/>
                        </a:rPr>
                        <a:t>Singpass</a:t>
                      </a:r>
                      <a:r>
                        <a:rPr kumimoji="1" lang="ja-JP" altLang="en-US" sz="1100" dirty="0">
                          <a:latin typeface="+mn-ea"/>
                          <a:ea typeface="+mn-ea"/>
                        </a:rPr>
                        <a:t>を認証基盤としてモバイルアプリである</a:t>
                      </a:r>
                      <a:r>
                        <a:rPr kumimoji="1" lang="en-US" altLang="ja-JP" sz="1100" dirty="0" err="1">
                          <a:latin typeface="+mn-ea"/>
                          <a:ea typeface="+mn-ea"/>
                        </a:rPr>
                        <a:t>Singpass</a:t>
                      </a:r>
                      <a:r>
                        <a:rPr kumimoji="1" lang="en-US" altLang="ja-JP" sz="1100" dirty="0">
                          <a:latin typeface="+mn-ea"/>
                          <a:ea typeface="+mn-ea"/>
                        </a:rPr>
                        <a:t> Mobile</a:t>
                      </a:r>
                      <a:r>
                        <a:rPr kumimoji="1" lang="ja-JP" altLang="en-US" sz="1100" dirty="0" err="1">
                          <a:latin typeface="+mn-ea"/>
                          <a:ea typeface="+mn-ea"/>
                        </a:rPr>
                        <a:t>が提</a:t>
                      </a:r>
                      <a:r>
                        <a:rPr kumimoji="1" lang="ja-JP" altLang="en-US" sz="1100" dirty="0">
                          <a:latin typeface="+mn-ea"/>
                          <a:ea typeface="+mn-ea"/>
                        </a:rPr>
                        <a:t>供され、</a:t>
                      </a:r>
                      <a:r>
                        <a:rPr kumimoji="1" lang="en-US" altLang="ja-JP" sz="1100" dirty="0" err="1">
                          <a:latin typeface="+mn-ea"/>
                          <a:ea typeface="+mn-ea"/>
                        </a:rPr>
                        <a:t>Singpass</a:t>
                      </a:r>
                      <a:r>
                        <a:rPr kumimoji="1" lang="ja-JP" altLang="en-US" sz="1100" dirty="0">
                          <a:latin typeface="+mn-ea"/>
                          <a:ea typeface="+mn-ea"/>
                        </a:rPr>
                        <a:t>の認証基盤を活用した</a:t>
                      </a:r>
                      <a:r>
                        <a:rPr kumimoji="1" lang="en-US" altLang="ja-JP" sz="1100" dirty="0">
                          <a:latin typeface="+mn-ea"/>
                          <a:ea typeface="+mn-ea"/>
                        </a:rPr>
                        <a:t>ID</a:t>
                      </a:r>
                      <a:r>
                        <a:rPr kumimoji="1" lang="ja-JP" altLang="en-US" sz="1100" dirty="0">
                          <a:latin typeface="+mn-ea"/>
                          <a:ea typeface="+mn-ea"/>
                        </a:rPr>
                        <a:t>提示、ドキュメントの保管、電子署名など様々なサービスが利用できるようになっている</a:t>
                      </a:r>
                      <a:endParaRPr kumimoji="1" lang="en-US" altLang="ja-JP" sz="1100" dirty="0">
                        <a:latin typeface="+mn-ea"/>
                        <a:ea typeface="+mn-ea"/>
                      </a:endParaRPr>
                    </a:p>
                    <a:p>
                      <a:pPr marL="171450" indent="-171450">
                        <a:buFont typeface="Arial" panose="020B0604020202020204" pitchFamily="34" charset="0"/>
                        <a:buChar char="•"/>
                      </a:pPr>
                      <a:r>
                        <a:rPr kumimoji="1" lang="en-US" altLang="ja-JP" sz="1100" dirty="0" err="1">
                          <a:latin typeface="+mn-ea"/>
                          <a:ea typeface="+mn-ea"/>
                        </a:rPr>
                        <a:t>Singpass</a:t>
                      </a:r>
                      <a:r>
                        <a:rPr kumimoji="1" lang="en-US" altLang="ja-JP" sz="1100" dirty="0">
                          <a:latin typeface="+mn-ea"/>
                          <a:ea typeface="+mn-ea"/>
                        </a:rPr>
                        <a:t> Mobile</a:t>
                      </a:r>
                      <a:r>
                        <a:rPr kumimoji="1" lang="ja-JP" altLang="en-US" sz="1100" dirty="0">
                          <a:latin typeface="+mn-ea"/>
                          <a:ea typeface="+mn-ea"/>
                        </a:rPr>
                        <a:t>のサービス用</a:t>
                      </a:r>
                      <a:r>
                        <a:rPr kumimoji="1" lang="en-US" altLang="ja-JP" sz="1100" dirty="0">
                          <a:latin typeface="+mn-ea"/>
                          <a:ea typeface="+mn-ea"/>
                        </a:rPr>
                        <a:t>API</a:t>
                      </a:r>
                      <a:r>
                        <a:rPr kumimoji="1" lang="ja-JP" altLang="en-US" sz="1100" dirty="0">
                          <a:latin typeface="+mn-ea"/>
                          <a:ea typeface="+mn-ea"/>
                        </a:rPr>
                        <a:t>は企業向けに公開されており、開発者はそれを活用することによって自社のサービスと</a:t>
                      </a:r>
                      <a:r>
                        <a:rPr kumimoji="1" lang="en-US" altLang="ja-JP" sz="1100" dirty="0" err="1">
                          <a:latin typeface="+mn-ea"/>
                          <a:ea typeface="+mn-ea"/>
                        </a:rPr>
                        <a:t>Singpass</a:t>
                      </a:r>
                      <a:r>
                        <a:rPr kumimoji="1" lang="ja-JP" altLang="en-US" sz="1100" dirty="0">
                          <a:latin typeface="+mn-ea"/>
                          <a:ea typeface="+mn-ea"/>
                        </a:rPr>
                        <a:t>の認証基盤を統合することができる。海外企業の</a:t>
                      </a:r>
                      <a:r>
                        <a:rPr kumimoji="1" lang="en-US" altLang="ja-JP" sz="1100" dirty="0">
                          <a:latin typeface="+mn-ea"/>
                          <a:ea typeface="+mn-ea"/>
                        </a:rPr>
                        <a:t>API</a:t>
                      </a:r>
                      <a:r>
                        <a:rPr kumimoji="1" lang="ja-JP" altLang="en-US" sz="1100" dirty="0">
                          <a:latin typeface="+mn-ea"/>
                          <a:ea typeface="+mn-ea"/>
                        </a:rPr>
                        <a:t>統合実績も存在する</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en-US" altLang="ja-JP" sz="1100" dirty="0" err="1">
                          <a:latin typeface="+mn-ea"/>
                          <a:ea typeface="+mn-ea"/>
                        </a:rPr>
                        <a:t>Aadhaar</a:t>
                      </a:r>
                      <a:r>
                        <a:rPr kumimoji="1" lang="ja-JP" altLang="en-US" sz="1100" dirty="0">
                          <a:latin typeface="+mn-ea"/>
                          <a:ea typeface="+mn-ea"/>
                        </a:rPr>
                        <a:t>を基盤として、行政機関や民間企業のシステムに</a:t>
                      </a:r>
                      <a:r>
                        <a:rPr kumimoji="1" lang="en-US" altLang="ja-JP" sz="1100" dirty="0" err="1">
                          <a:latin typeface="+mn-ea"/>
                          <a:ea typeface="+mn-ea"/>
                        </a:rPr>
                        <a:t>Aadhaar</a:t>
                      </a:r>
                      <a:r>
                        <a:rPr kumimoji="1" lang="ja-JP" altLang="en-US" sz="1100" dirty="0">
                          <a:latin typeface="+mn-ea"/>
                          <a:ea typeface="+mn-ea"/>
                        </a:rPr>
                        <a:t>を接続するためのオープン</a:t>
                      </a:r>
                      <a:r>
                        <a:rPr kumimoji="1" lang="en-US" altLang="ja-JP" sz="1100" dirty="0">
                          <a:latin typeface="+mn-ea"/>
                          <a:ea typeface="+mn-ea"/>
                        </a:rPr>
                        <a:t>API</a:t>
                      </a:r>
                      <a:r>
                        <a:rPr kumimoji="1" lang="ja-JP" altLang="en-US" sz="1100" dirty="0">
                          <a:latin typeface="+mn-ea"/>
                          <a:ea typeface="+mn-ea"/>
                        </a:rPr>
                        <a:t>群である</a:t>
                      </a:r>
                      <a:r>
                        <a:rPr kumimoji="1" lang="en-US" altLang="ja-JP" sz="1100" dirty="0">
                          <a:latin typeface="+mn-ea"/>
                          <a:ea typeface="+mn-ea"/>
                        </a:rPr>
                        <a:t>India Stack</a:t>
                      </a:r>
                      <a:r>
                        <a:rPr kumimoji="1" lang="ja-JP" altLang="en-US" sz="1100" dirty="0">
                          <a:latin typeface="+mn-ea"/>
                          <a:ea typeface="+mn-ea"/>
                        </a:rPr>
                        <a:t>と併せて広範に活用されている</a:t>
                      </a:r>
                      <a:endParaRPr kumimoji="1" lang="en-US" altLang="ja-JP" sz="1100" dirty="0">
                        <a:latin typeface="+mn-ea"/>
                        <a:ea typeface="+mn-ea"/>
                      </a:endParaRPr>
                    </a:p>
                    <a:p>
                      <a:pPr marL="171450" indent="-171450">
                        <a:buFont typeface="Arial" panose="020B0604020202020204" pitchFamily="34" charset="0"/>
                        <a:buChar char="•"/>
                      </a:pPr>
                      <a:r>
                        <a:rPr kumimoji="1" lang="en-US" altLang="ja-JP" sz="1100" dirty="0">
                          <a:latin typeface="+mn-ea"/>
                          <a:ea typeface="+mn-ea"/>
                        </a:rPr>
                        <a:t>2019</a:t>
                      </a:r>
                      <a:r>
                        <a:rPr kumimoji="1" lang="ja-JP" altLang="en-US" sz="1100" dirty="0">
                          <a:latin typeface="+mn-ea"/>
                          <a:ea typeface="+mn-ea"/>
                        </a:rPr>
                        <a:t>年時点で</a:t>
                      </a:r>
                      <a:r>
                        <a:rPr kumimoji="1" lang="en-US" altLang="ja-JP" sz="1100" dirty="0" err="1">
                          <a:latin typeface="+mn-ea"/>
                          <a:ea typeface="+mn-ea"/>
                        </a:rPr>
                        <a:t>Aadhaar</a:t>
                      </a:r>
                      <a:r>
                        <a:rPr kumimoji="1" lang="ja-JP" altLang="en-US" sz="1100" dirty="0" err="1">
                          <a:latin typeface="+mn-ea"/>
                          <a:ea typeface="+mn-ea"/>
                        </a:rPr>
                        <a:t>には</a:t>
                      </a:r>
                      <a:r>
                        <a:rPr kumimoji="1" lang="ja-JP" altLang="en-US" sz="1100" dirty="0">
                          <a:latin typeface="+mn-ea"/>
                          <a:ea typeface="+mn-ea"/>
                        </a:rPr>
                        <a:t>インド国民の</a:t>
                      </a:r>
                      <a:r>
                        <a:rPr kumimoji="1" lang="en-US" altLang="ja-JP" sz="1100" dirty="0">
                          <a:latin typeface="+mn-ea"/>
                          <a:ea typeface="+mn-ea"/>
                        </a:rPr>
                        <a:t>95%</a:t>
                      </a:r>
                      <a:r>
                        <a:rPr kumimoji="1" lang="ja-JP" altLang="en-US" sz="1100" dirty="0" err="1">
                          <a:latin typeface="+mn-ea"/>
                          <a:ea typeface="+mn-ea"/>
                        </a:rPr>
                        <a:t>が登</a:t>
                      </a:r>
                      <a:r>
                        <a:rPr kumimoji="1" lang="ja-JP" altLang="en-US" sz="1100" dirty="0">
                          <a:latin typeface="+mn-ea"/>
                          <a:ea typeface="+mn-ea"/>
                        </a:rPr>
                        <a:t>録しており、</a:t>
                      </a:r>
                      <a:r>
                        <a:rPr kumimoji="1" lang="en-US" altLang="ja-JP" sz="1100" dirty="0">
                          <a:latin typeface="+mn-ea"/>
                          <a:ea typeface="+mn-ea"/>
                        </a:rPr>
                        <a:t>India Stack</a:t>
                      </a:r>
                      <a:r>
                        <a:rPr kumimoji="1" lang="ja-JP" altLang="en-US" sz="1100" dirty="0">
                          <a:latin typeface="+mn-ea"/>
                          <a:ea typeface="+mn-ea"/>
                        </a:rPr>
                        <a:t>の</a:t>
                      </a:r>
                      <a:r>
                        <a:rPr kumimoji="1" lang="en-US" altLang="ja-JP" sz="1100" dirty="0">
                          <a:latin typeface="+mn-ea"/>
                          <a:ea typeface="+mn-ea"/>
                        </a:rPr>
                        <a:t>API</a:t>
                      </a:r>
                      <a:r>
                        <a:rPr kumimoji="1" lang="ja-JP" altLang="en-US" sz="1100" dirty="0" err="1">
                          <a:latin typeface="+mn-ea"/>
                          <a:ea typeface="+mn-ea"/>
                        </a:rPr>
                        <a:t>には</a:t>
                      </a:r>
                      <a:r>
                        <a:rPr kumimoji="1" lang="en-US" altLang="ja-JP" sz="1100" dirty="0" err="1">
                          <a:latin typeface="+mn-ea"/>
                          <a:ea typeface="+mn-ea"/>
                        </a:rPr>
                        <a:t>Aadhaar</a:t>
                      </a:r>
                      <a:r>
                        <a:rPr kumimoji="1" lang="ja-JP" altLang="en-US" sz="1100" dirty="0">
                          <a:latin typeface="+mn-ea"/>
                          <a:ea typeface="+mn-ea"/>
                        </a:rPr>
                        <a:t>を活用して本人確認を行う</a:t>
                      </a:r>
                      <a:r>
                        <a:rPr kumimoji="1" lang="en-US" altLang="ja-JP" sz="1100" dirty="0">
                          <a:latin typeface="+mn-ea"/>
                          <a:ea typeface="+mn-ea"/>
                        </a:rPr>
                        <a:t>Mobile </a:t>
                      </a:r>
                      <a:r>
                        <a:rPr kumimoji="1" lang="en-US" altLang="ja-JP" sz="1100" dirty="0" err="1">
                          <a:latin typeface="+mn-ea"/>
                          <a:ea typeface="+mn-ea"/>
                        </a:rPr>
                        <a:t>Aadhaar</a:t>
                      </a:r>
                      <a:r>
                        <a:rPr kumimoji="1" lang="ja-JP" altLang="en-US" sz="1100" dirty="0" err="1">
                          <a:latin typeface="+mn-ea"/>
                          <a:ea typeface="+mn-ea"/>
                        </a:rPr>
                        <a:t>、</a:t>
                      </a:r>
                      <a:r>
                        <a:rPr kumimoji="1" lang="ja-JP" altLang="en-US" sz="1100" dirty="0">
                          <a:latin typeface="+mn-ea"/>
                          <a:ea typeface="+mn-ea"/>
                        </a:rPr>
                        <a:t>電子書類の保管・共有を行う</a:t>
                      </a:r>
                      <a:r>
                        <a:rPr kumimoji="1" lang="en-US" altLang="ja-JP" sz="1100" dirty="0" err="1">
                          <a:latin typeface="+mn-ea"/>
                          <a:ea typeface="+mn-ea"/>
                        </a:rPr>
                        <a:t>DigiLocker</a:t>
                      </a:r>
                      <a:r>
                        <a:rPr kumimoji="1" lang="ja-JP" altLang="en-US" sz="1100" dirty="0" err="1">
                          <a:latin typeface="+mn-ea"/>
                          <a:ea typeface="+mn-ea"/>
                        </a:rPr>
                        <a:t>、</a:t>
                      </a:r>
                      <a:r>
                        <a:rPr kumimoji="1" lang="ja-JP" altLang="en-US" sz="1100" dirty="0">
                          <a:latin typeface="+mn-ea"/>
                          <a:ea typeface="+mn-ea"/>
                        </a:rPr>
                        <a:t>電子署名を可能にする</a:t>
                      </a:r>
                      <a:r>
                        <a:rPr kumimoji="1" lang="en-US" altLang="ja-JP" sz="1100" dirty="0" err="1">
                          <a:latin typeface="+mn-ea"/>
                          <a:ea typeface="+mn-ea"/>
                        </a:rPr>
                        <a:t>eSign</a:t>
                      </a:r>
                      <a:r>
                        <a:rPr kumimoji="1" lang="ja-JP" altLang="en-US" sz="1100" dirty="0">
                          <a:latin typeface="+mn-ea"/>
                          <a:ea typeface="+mn-ea"/>
                        </a:rPr>
                        <a:t>など多数存在している</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100" dirty="0">
                          <a:latin typeface="+mn-ea"/>
                          <a:ea typeface="+mn-ea"/>
                        </a:rPr>
                        <a:t>登録に使用する識別手段により</a:t>
                      </a:r>
                      <a:r>
                        <a:rPr kumimoji="1" lang="en-US" altLang="ja-JP" sz="1100" dirty="0">
                          <a:latin typeface="+mn-ea"/>
                          <a:ea typeface="+mn-ea"/>
                        </a:rPr>
                        <a:t>ID</a:t>
                      </a:r>
                      <a:r>
                        <a:rPr kumimoji="1" lang="ja-JP" altLang="en-US" sz="1100" dirty="0">
                          <a:latin typeface="+mn-ea"/>
                          <a:ea typeface="+mn-ea"/>
                        </a:rPr>
                        <a:t>の強度が変わり、利用できるサービス範囲が異なる</a:t>
                      </a:r>
                      <a:endParaRPr kumimoji="1" lang="en-US" altLang="ja-JP" sz="1100" dirty="0">
                        <a:latin typeface="+mn-ea"/>
                        <a:ea typeface="+mn-ea"/>
                      </a:endParaRPr>
                    </a:p>
                    <a:p>
                      <a:pPr marL="171450" indent="-171450">
                        <a:buFont typeface="Arial" panose="020B0604020202020204" pitchFamily="34" charset="0"/>
                        <a:buChar char="•"/>
                      </a:pPr>
                      <a:r>
                        <a:rPr kumimoji="1" lang="en-US" altLang="ja-JP" sz="1100" dirty="0" err="1">
                          <a:latin typeface="+mn-ea"/>
                          <a:ea typeface="+mn-ea"/>
                        </a:rPr>
                        <a:t>myGov</a:t>
                      </a:r>
                      <a:r>
                        <a:rPr kumimoji="1" lang="ja-JP" altLang="en-US" sz="1100" dirty="0">
                          <a:latin typeface="+mn-ea"/>
                          <a:ea typeface="+mn-ea"/>
                        </a:rPr>
                        <a:t>ポータルで約</a:t>
                      </a:r>
                      <a:r>
                        <a:rPr kumimoji="1" lang="en-US" altLang="ja-JP" sz="1100" dirty="0">
                          <a:latin typeface="+mn-ea"/>
                          <a:ea typeface="+mn-ea"/>
                        </a:rPr>
                        <a:t>13</a:t>
                      </a:r>
                      <a:r>
                        <a:rPr kumimoji="1" lang="ja-JP" altLang="en-US" sz="1100" dirty="0">
                          <a:latin typeface="+mn-ea"/>
                          <a:ea typeface="+mn-ea"/>
                        </a:rPr>
                        <a:t>の政府サービスを利用できるほか、学生ポータル、税務申告、予防接種証明書アプリにおける認証などに使用できる</a:t>
                      </a:r>
                      <a:endParaRPr kumimoji="1" lang="en-US" altLang="ja-JP" sz="1100" dirty="0">
                        <a:latin typeface="+mn-ea"/>
                        <a:ea typeface="+mn-ea"/>
                      </a:endParaRPr>
                    </a:p>
                    <a:p>
                      <a:pPr marL="171450" indent="-171450">
                        <a:buFont typeface="Arial" panose="020B0604020202020204" pitchFamily="34" charset="0"/>
                        <a:buChar char="•"/>
                      </a:pPr>
                      <a:r>
                        <a:rPr kumimoji="1" lang="ja-JP" altLang="en-US" sz="1100" dirty="0">
                          <a:latin typeface="+mn-ea"/>
                          <a:ea typeface="+mn-ea"/>
                        </a:rPr>
                        <a:t>民間企業向けの</a:t>
                      </a:r>
                      <a:r>
                        <a:rPr kumimoji="1" lang="en-US" altLang="ja-JP" sz="1100" dirty="0">
                          <a:latin typeface="+mn-ea"/>
                          <a:ea typeface="+mn-ea"/>
                        </a:rPr>
                        <a:t>API</a:t>
                      </a:r>
                      <a:r>
                        <a:rPr kumimoji="1" lang="ja-JP" altLang="en-US" sz="1100" dirty="0">
                          <a:latin typeface="+mn-ea"/>
                          <a:ea typeface="+mn-ea"/>
                        </a:rPr>
                        <a:t>の公開などは行っていない</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42077109"/>
                  </a:ext>
                </a:extLst>
              </a:tr>
              <a:tr h="729522">
                <a:tc>
                  <a:txBody>
                    <a:bodyPr/>
                    <a:lstStyle/>
                    <a:p>
                      <a:pPr algn="ctr"/>
                      <a:r>
                        <a:rPr kumimoji="1" lang="ja-JP" altLang="en-US" sz="1200" b="1" dirty="0">
                          <a:solidFill>
                            <a:schemeClr val="bg1"/>
                          </a:solidFill>
                          <a:latin typeface="+mn-ea"/>
                          <a:ea typeface="+mn-ea"/>
                        </a:rPr>
                        <a:t>懸念</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2">
                        <a:lumMod val="90000"/>
                        <a:lumOff val="10000"/>
                      </a:schemeClr>
                    </a:solidFill>
                  </a:tcPr>
                </a:tc>
                <a:tc>
                  <a:txBody>
                    <a:bodyPr/>
                    <a:lstStyle/>
                    <a:p>
                      <a:r>
                        <a:rPr kumimoji="1" lang="en-US" altLang="ja-JP" sz="1100" dirty="0">
                          <a:latin typeface="+mn-ea"/>
                          <a:ea typeface="+mn-ea"/>
                        </a:rPr>
                        <a:t>2018</a:t>
                      </a:r>
                      <a:r>
                        <a:rPr kumimoji="1" lang="ja-JP" altLang="en-US" sz="1100" dirty="0">
                          <a:latin typeface="+mn-ea"/>
                          <a:ea typeface="+mn-ea"/>
                        </a:rPr>
                        <a:t>年に</a:t>
                      </a:r>
                      <a:r>
                        <a:rPr kumimoji="1" lang="en-US" altLang="ja-JP" sz="1100" b="1" u="sng" dirty="0" err="1">
                          <a:solidFill>
                            <a:schemeClr val="accent2">
                              <a:lumMod val="75000"/>
                              <a:lumOff val="25000"/>
                            </a:schemeClr>
                          </a:solidFill>
                          <a:latin typeface="+mn-ea"/>
                          <a:ea typeface="+mn-ea"/>
                        </a:rPr>
                        <a:t>Singpass</a:t>
                      </a:r>
                      <a:r>
                        <a:rPr kumimoji="1" lang="ja-JP" altLang="en-US" sz="1100" b="1" u="sng" dirty="0">
                          <a:solidFill>
                            <a:schemeClr val="accent2">
                              <a:lumMod val="75000"/>
                              <a:lumOff val="25000"/>
                            </a:schemeClr>
                          </a:solidFill>
                          <a:latin typeface="+mn-ea"/>
                          <a:ea typeface="+mn-ea"/>
                        </a:rPr>
                        <a:t>がシステム障害により停止したことで、</a:t>
                      </a:r>
                      <a:r>
                        <a:rPr kumimoji="1" lang="en-US" altLang="ja-JP" sz="1100" b="1" u="sng" dirty="0" err="1">
                          <a:solidFill>
                            <a:schemeClr val="accent2">
                              <a:lumMod val="75000"/>
                              <a:lumOff val="25000"/>
                            </a:schemeClr>
                          </a:solidFill>
                          <a:latin typeface="+mn-ea"/>
                          <a:ea typeface="+mn-ea"/>
                        </a:rPr>
                        <a:t>Singpass</a:t>
                      </a:r>
                      <a:r>
                        <a:rPr kumimoji="1" lang="ja-JP" altLang="en-US" sz="1100" b="1" u="sng" dirty="0">
                          <a:solidFill>
                            <a:schemeClr val="accent2">
                              <a:lumMod val="75000"/>
                              <a:lumOff val="25000"/>
                            </a:schemeClr>
                          </a:solidFill>
                          <a:latin typeface="+mn-ea"/>
                          <a:ea typeface="+mn-ea"/>
                        </a:rPr>
                        <a:t>の法人版である</a:t>
                      </a:r>
                      <a:r>
                        <a:rPr kumimoji="1" lang="en-US" altLang="ja-JP" sz="1100" b="1" u="sng" dirty="0" err="1">
                          <a:solidFill>
                            <a:schemeClr val="accent2">
                              <a:lumMod val="75000"/>
                              <a:lumOff val="25000"/>
                            </a:schemeClr>
                          </a:solidFill>
                          <a:latin typeface="+mn-ea"/>
                          <a:ea typeface="+mn-ea"/>
                        </a:rPr>
                        <a:t>Corpass</a:t>
                      </a:r>
                      <a:r>
                        <a:rPr kumimoji="1" lang="ja-JP" altLang="en-US" sz="1100" b="1" u="sng" dirty="0" err="1">
                          <a:solidFill>
                            <a:schemeClr val="accent2">
                              <a:lumMod val="75000"/>
                              <a:lumOff val="25000"/>
                            </a:schemeClr>
                          </a:solidFill>
                          <a:latin typeface="+mn-ea"/>
                          <a:ea typeface="+mn-ea"/>
                        </a:rPr>
                        <a:t>が停</a:t>
                      </a:r>
                      <a:r>
                        <a:rPr kumimoji="1" lang="ja-JP" altLang="en-US" sz="1100" b="1" u="sng" dirty="0">
                          <a:solidFill>
                            <a:schemeClr val="accent2">
                              <a:lumMod val="75000"/>
                              <a:lumOff val="25000"/>
                            </a:schemeClr>
                          </a:solidFill>
                          <a:latin typeface="+mn-ea"/>
                          <a:ea typeface="+mn-ea"/>
                        </a:rPr>
                        <a:t>止し、一部の外国人労働者の労働許可証の発行が出来ず、帰国する事態</a:t>
                      </a:r>
                      <a:r>
                        <a:rPr kumimoji="1" lang="ja-JP" altLang="en-US" sz="1100" dirty="0">
                          <a:latin typeface="+mn-ea"/>
                          <a:ea typeface="+mn-ea"/>
                        </a:rPr>
                        <a:t>となった</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100" b="0" u="none" dirty="0">
                          <a:solidFill>
                            <a:schemeClr val="tx1"/>
                          </a:solidFill>
                          <a:latin typeface="+mn-ea"/>
                          <a:ea typeface="+mn-ea"/>
                        </a:rPr>
                        <a:t>単一のデータベースで大量の個人情報・生体情報を保持していることによる</a:t>
                      </a:r>
                      <a:r>
                        <a:rPr kumimoji="1" lang="ja-JP" altLang="en-US" sz="1100" b="1" u="sng" dirty="0">
                          <a:solidFill>
                            <a:schemeClr val="accent2">
                              <a:lumMod val="75000"/>
                              <a:lumOff val="25000"/>
                            </a:schemeClr>
                          </a:solidFill>
                          <a:latin typeface="+mn-ea"/>
                          <a:ea typeface="+mn-ea"/>
                        </a:rPr>
                        <a:t>プライバシー、情報流出の問題や、実質義務化の懸念</a:t>
                      </a:r>
                      <a:r>
                        <a:rPr kumimoji="1" lang="ja-JP" altLang="en-US" sz="1100" b="0" u="none" dirty="0">
                          <a:solidFill>
                            <a:schemeClr val="tx1"/>
                          </a:solidFill>
                          <a:latin typeface="+mn-ea"/>
                          <a:ea typeface="+mn-ea"/>
                        </a:rPr>
                        <a:t>が</a:t>
                      </a:r>
                      <a:r>
                        <a:rPr kumimoji="1" lang="ja-JP" altLang="en-US" sz="1100" dirty="0">
                          <a:latin typeface="+mn-ea"/>
                          <a:ea typeface="+mn-ea"/>
                        </a:rPr>
                        <a:t>ある</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endParaRPr kumimoji="1" lang="ja-JP" altLang="en-US" sz="1100" dirty="0">
                        <a:latin typeface="+mn-ea"/>
                        <a:ea typeface="+mn-ea"/>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ap="flat" cmpd="sng" algn="ctr">
                      <a:solidFill>
                        <a:schemeClr val="accent1"/>
                      </a:solidFill>
                      <a:prstDash val="solid"/>
                      <a:round/>
                      <a:headEnd type="none" w="med" len="med"/>
                      <a:tailEnd type="none" w="med" len="med"/>
                    </a:lnTlToBr>
                  </a:tcPr>
                </a:tc>
                <a:extLst>
                  <a:ext uri="{0D108BD9-81ED-4DB2-BD59-A6C34878D82A}">
                    <a16:rowId xmlns:a16="http://schemas.microsoft.com/office/drawing/2014/main" val="1281214859"/>
                  </a:ext>
                </a:extLst>
              </a:tr>
            </a:tbl>
          </a:graphicData>
        </a:graphic>
      </p:graphicFrame>
      <p:sp>
        <p:nvSpPr>
          <p:cNvPr id="10" name="正方形/長方形 9"/>
          <p:cNvSpPr/>
          <p:nvPr/>
        </p:nvSpPr>
        <p:spPr>
          <a:xfrm>
            <a:off x="8495459" y="104227"/>
            <a:ext cx="1314431" cy="186395"/>
          </a:xfrm>
          <a:prstGeom prst="rect">
            <a:avLst/>
          </a:prstGeom>
          <a:solidFill>
            <a:srgbClr val="EBEDF4"/>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zh-TW" altLang="en-US" sz="1400" b="1" dirty="0">
                <a:solidFill>
                  <a:schemeClr val="tx1"/>
                </a:solidFill>
              </a:rPr>
              <a:t>共通識別番号</a:t>
            </a:r>
            <a:endParaRPr kumimoji="1" lang="ja-JP" altLang="en-US" sz="1400" b="1" dirty="0">
              <a:solidFill>
                <a:schemeClr val="tx1"/>
              </a:solidFill>
            </a:endParaRPr>
          </a:p>
        </p:txBody>
      </p:sp>
      <p:sp>
        <p:nvSpPr>
          <p:cNvPr id="11" name="正方形/長方形 10"/>
          <p:cNvSpPr/>
          <p:nvPr/>
        </p:nvSpPr>
        <p:spPr>
          <a:xfrm>
            <a:off x="8495459" y="317093"/>
            <a:ext cx="1314431" cy="186395"/>
          </a:xfrm>
          <a:prstGeom prst="rect">
            <a:avLst/>
          </a:prstGeom>
          <a:solidFill>
            <a:schemeClr val="accent2">
              <a:lumMod val="25000"/>
              <a:lumOff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tx1"/>
                </a:solidFill>
              </a:rPr>
              <a:t>デジタル</a:t>
            </a:r>
            <a:r>
              <a:rPr lang="en-US" altLang="ja-JP" sz="1400" b="1" dirty="0">
                <a:solidFill>
                  <a:schemeClr val="tx1"/>
                </a:solidFill>
              </a:rPr>
              <a:t>ID</a:t>
            </a:r>
            <a:r>
              <a:rPr lang="ja-JP" altLang="en-US" sz="1400" b="1" dirty="0">
                <a:solidFill>
                  <a:schemeClr val="tx1"/>
                </a:solidFill>
              </a:rPr>
              <a:t>政策</a:t>
            </a:r>
            <a:endParaRPr kumimoji="1" lang="ja-JP" altLang="en-US" sz="1400" b="1" dirty="0">
              <a:solidFill>
                <a:schemeClr val="tx1"/>
              </a:solidFill>
            </a:endParaRPr>
          </a:p>
        </p:txBody>
      </p:sp>
    </p:spTree>
    <p:extLst>
      <p:ext uri="{BB962C8B-B14F-4D97-AF65-F5344CB8AC3E}">
        <p14:creationId xmlns:p14="http://schemas.microsoft.com/office/powerpoint/2010/main" val="2268667394"/>
      </p:ext>
    </p:extLst>
  </p:cSld>
  <p:clrMapOvr>
    <a:masterClrMapping/>
  </p:clrMapOvr>
</p:sld>
</file>

<file path=ppt/theme/theme1.xml><?xml version="1.0" encoding="utf-8"?>
<a:theme xmlns:a="http://schemas.openxmlformats.org/drawingml/2006/main" name="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1BEE63F7-4011-481A-8697-B92FDF4CD1E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1_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経営研Presentation_Template_A4_JP[読み取り専用]" id="{FF546D49-4F3C-4429-860F-82F847598126}" vid="{1339E824-507A-4BC6-9660-37C33D6443AC}"/>
    </a:ext>
  </a:extLst>
</a:theme>
</file>

<file path=ppt/theme/theme8.xml><?xml version="1.0" encoding="utf-8"?>
<a:theme xmlns:a="http://schemas.openxmlformats.org/drawingml/2006/main" name="2_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45720" rIns="0" bIns="45720" rtlCol="0" anchor="t" anchorCtr="0">
        <a:normAutofit fontScale="82500" lnSpcReduction="20000"/>
      </a:bodyPr>
      <a:lstStyle>
        <a:defPPr>
          <a:defRPr sz="1100" b="0" dirty="0" smtClean="0"/>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9.xml><?xml version="1.0" encoding="utf-8"?>
<a:theme xmlns:a="http://schemas.openxmlformats.org/drawingml/2006/main" name="レイアウト">
  <a:themeElements>
    <a:clrScheme name="NTT DATA Image Colors">
      <a:dk1>
        <a:srgbClr val="FFFFFF"/>
      </a:dk1>
      <a:lt1>
        <a:srgbClr val="404040"/>
      </a:lt1>
      <a:dk2>
        <a:srgbClr val="0080B1"/>
      </a:dk2>
      <a:lt2>
        <a:srgbClr val="0F1C50"/>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ユーザー定義 3">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2" id="{B6710A25-F3F0-439A-BFE0-4360FC5EA5C4}" vid="{A346BB1F-EDAB-4DA5-9B86-3F704AB7869E}"/>
    </a:ext>
  </a:extLst>
</a:theme>
</file>

<file path=ppt/theme/theme10.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経営研レポート_量子技術と経済安全保障</Template>
  <TotalTime>0</TotalTime>
  <Words>27477</Words>
  <Application>Microsoft Office PowerPoint</Application>
  <PresentationFormat>A4 210 x 297 mm</PresentationFormat>
  <Paragraphs>1987</Paragraphs>
  <Slides>100</Slides>
  <Notes>17</Notes>
  <HiddenSlides>0</HiddenSlides>
  <MMClips>0</MMClips>
  <ScaleCrop>false</ScaleCrop>
  <HeadingPairs>
    <vt:vector size="6" baseType="variant">
      <vt:variant>
        <vt:lpstr>使用されているフォント</vt:lpstr>
      </vt:variant>
      <vt:variant>
        <vt:i4>6</vt:i4>
      </vt:variant>
      <vt:variant>
        <vt:lpstr>テーマ</vt:lpstr>
      </vt:variant>
      <vt:variant>
        <vt:i4>9</vt:i4>
      </vt:variant>
      <vt:variant>
        <vt:lpstr>スライド タイトル</vt:lpstr>
      </vt:variant>
      <vt:variant>
        <vt:i4>100</vt:i4>
      </vt:variant>
    </vt:vector>
  </HeadingPairs>
  <TitlesOfParts>
    <vt:vector size="115" baseType="lpstr">
      <vt:lpstr>BIZ UDPゴシック</vt:lpstr>
      <vt:lpstr>HGPGothicE</vt:lpstr>
      <vt:lpstr>HGP創英角ｺﾞｼｯｸUB</vt:lpstr>
      <vt:lpstr>Meiryo UI</vt:lpstr>
      <vt:lpstr>Arial</vt:lpstr>
      <vt:lpstr>Wingdings</vt:lpstr>
      <vt:lpstr>表紙</vt:lpstr>
      <vt:lpstr>目次</vt:lpstr>
      <vt:lpstr>中扉</vt:lpstr>
      <vt:lpstr>コンテンツ_Light</vt:lpstr>
      <vt:lpstr>コンテンツ_Dark</vt:lpstr>
      <vt:lpstr>裏表紙</vt:lpstr>
      <vt:lpstr>1_コンテンツ_Light</vt:lpstr>
      <vt:lpstr>2_コンテンツ_Light</vt:lpstr>
      <vt:lpstr>レイアウト</vt:lpstr>
      <vt:lpstr>PowerPoint プレゼンテーション</vt:lpstr>
      <vt:lpstr>目次</vt:lpstr>
      <vt:lpstr>PowerPoint プレゼンテーション</vt:lpstr>
      <vt:lpstr>1.1　調査の背景・目的</vt:lpstr>
      <vt:lpstr>1.2　調査方針 調査の全体像</vt:lpstr>
      <vt:lpstr>1,2　調査方針 基礎調査について</vt:lpstr>
      <vt:lpstr>1,2　調査方針 詳細調査について</vt:lpstr>
      <vt:lpstr>1.2　調査方針 詳細調査における調査対象国・地域について</vt:lpstr>
      <vt:lpstr>1,2　調査方針 整理・分析について</vt:lpstr>
      <vt:lpstr>PowerPoint プレゼンテーション</vt:lpstr>
      <vt:lpstr>2.　デジタルアイデンティに関する基礎調査 2.1　アクセスコントロールとトラスト</vt:lpstr>
      <vt:lpstr>2.　デジタルアイデンティに関する基礎調査 2.2　アイデンティティ</vt:lpstr>
      <vt:lpstr>2.　デジタルアイデンティに関する基礎調査 2.2　アイデンティティ：デジタルアイデンティティ</vt:lpstr>
      <vt:lpstr>2.　デジタルアイデンティに関する基礎調査 2.3　アイデンティティ管理モデル：現行の管理形態</vt:lpstr>
      <vt:lpstr>2.　デジタルアイデンティに関する基礎調査 2.3　アイデンティティ管理モデル：現行のアイデンティティ管理モデルにおけるペインポイント</vt:lpstr>
      <vt:lpstr>2.　デジタルアイデンティに関する基礎調査 2.4　トラストフレームワーク</vt:lpstr>
      <vt:lpstr>2.　デジタルアイデンティに関する基礎調査 2.5　自己主権型アイデンティティ／分散型アイデンティティ </vt:lpstr>
      <vt:lpstr>2.　デジタルアイデンティに関する基礎調査 2.5　自己主権型アイデンティティ／分散型アイデンティティ：SSI/DIDの実装スキーム </vt:lpstr>
      <vt:lpstr>2.　デジタルアイデンティに関する基礎調査 2.5　自己主権型アイデンティティ／分散型アイデンティティ：SSI/DIDの実装スキーム </vt:lpstr>
      <vt:lpstr>2.　デジタルアイデンティに関する基礎調査 2.5　自己主権型アイデンティティ／分散型アイデンティティ：SSI/DIDの実装手段・参照規格</vt:lpstr>
      <vt:lpstr>PowerPoint プレゼンテーション</vt:lpstr>
      <vt:lpstr>PowerPoint プレゼンテーション</vt:lpstr>
      <vt:lpstr>3.1.1　共通識別番号・デジタルIDに関する政策動向　-共通識別番号に関する調査結果 現在に至るまでの変遷（共通識別番号）</vt:lpstr>
      <vt:lpstr>3.1.1　共通識別番号・デジタルIDに関する政策動向　-デジタルIDに関する調査結果 現在に至るまでの変遷（デジタルID制度）</vt:lpstr>
      <vt:lpstr>3.1.1　共通識別番号・デジタルIDに関する政策動向　-デジタルIDに関する調査結果 eIDASの概要</vt:lpstr>
      <vt:lpstr>3.1.1　共通識別番号・デジタルIDに関する政策動向　-デジタルIDに関する調査結果 eIDASの改正提案</vt:lpstr>
      <vt:lpstr>3.1.1　共通識別番号・デジタルIDに関する政策動向　-デジタルIDに関する調査結果 eIDAS改正の影響</vt:lpstr>
      <vt:lpstr>3.1.1　共通識別番号・デジタルIDに関する政策動向　-デジタルIDに関する調査結果 EUDIWのエコシステム</vt:lpstr>
      <vt:lpstr>3.1.1　共通識別番号・デジタルIDに関する政策動向　–デジタルIDに関する調査結果 eID（１）　</vt:lpstr>
      <vt:lpstr>3.1.1　共通識別番号・デジタルIDに関する政策動向　-デジタルIDに関する調査結果 eID（２）</vt:lpstr>
      <vt:lpstr>3.1.1　共通識別番号・デジタルIDに関する政策動向　–デジタルIDに関する調査結果 eID（３）</vt:lpstr>
      <vt:lpstr>3.1.1　共通識別番号・デジタルIDに関する政策動向　-共通識別番号に関する調査結果 現在に至るまでの変遷</vt:lpstr>
      <vt:lpstr>3.1.1　共通識別番号・デジタルIDに関する政策動向　-共通識別番号に関する調査結果 登録現代化法</vt:lpstr>
      <vt:lpstr>3.1.1　共通識別番号・デジタルIDに関する政策動向　–デジタルIDに関する調査結果 現在に至るまでの変遷</vt:lpstr>
      <vt:lpstr>3.1.1　共通識別番号・デジタルIDに関する政策動向　–デジタルIDに関する調査結果 eIDを用いた個人認証の推進</vt:lpstr>
      <vt:lpstr>3.1.1　共通識別番号・デジタルIDに関する政策動向　–デジタルIDに関する調査結果 eIDを用いた個人認証の仕組み</vt:lpstr>
      <vt:lpstr>3.1.1　共通識別番号・デジタルIDに関する政策動向　-共通識別番号に関する調査結果 現在に至るまでの変遷</vt:lpstr>
      <vt:lpstr>3.1.1　共通識別番号・デジタルIDに関する政策動向　-共通識別番号に関する調査結果 主な共通識別番号の概要</vt:lpstr>
      <vt:lpstr>3.1.1　共通識別番号・デジタルIDに関する政策動向　–デジタルIDに関する調査結果 現在に至るまでの変遷</vt:lpstr>
      <vt:lpstr>3.1.1　共通識別番号・デジタルIDに関する政策動向　–デジタルIDに関する調査結果 Gov.UK Verify</vt:lpstr>
      <vt:lpstr>3.1.1　共通識別番号・デジタルIDに関する政策動向　–デジタルIDに関する調査結果 The UK digital identity and attributes trust framework①</vt:lpstr>
      <vt:lpstr>3.1.1　共通識別番号・デジタルIDに関する政策動向　–デジタルIDに関する調査結果 The UK digital identity and attributes trust framework②</vt:lpstr>
      <vt:lpstr>PowerPoint プレゼンテーション</vt:lpstr>
      <vt:lpstr>3.1.2　共通識別番号・デジタルIDに関する政策動向　-共通識別番号に関する調査結果 現在に至るまでの変遷</vt:lpstr>
      <vt:lpstr>3.1.2　共通識別番号・デジタルIDに関する政策動向　-共通識別番号に関する調査結果 主な共通識別番号の概要</vt:lpstr>
      <vt:lpstr>3.1.2　共通識別番号・デジタルIDに関する政策動向　-共通識別番号に関する調査結果 社会保障番号に係る諸問題</vt:lpstr>
      <vt:lpstr>3.1.2　共通識別番号・デジタルIDに関する政策動向　-共通識別番号に関する調査結果 社会保障番号に代わる識別制度の模索</vt:lpstr>
      <vt:lpstr>3.1.2　共通識別番号・デジタルIDに関する政策動向　–デジタルIDに関する調査結果 現在に至るまでの変遷</vt:lpstr>
      <vt:lpstr>3.1.2　共通識別番号・デジタルIDに関する政策動向　–デジタルIDに関する調査結果 NSTIC</vt:lpstr>
      <vt:lpstr>3.1.2　共通識別番号・デジタルIDに関する政策動向　–デジタルIDに関する調査結果 The Improving Digital Identity Act of 2021 (IDIA)</vt:lpstr>
      <vt:lpstr>3.1.2 共通識別番号・デジタルIDに関する政策動向　-共通識別番号に関する調査結果 現在に至るまでの変遷</vt:lpstr>
      <vt:lpstr>3.1.2　共通識別番号・デジタルIDに関する政策動向　-共通識別番号に関する調査結果 主な共通識別番号の概要</vt:lpstr>
      <vt:lpstr>3.1.2　共通識別番号・デジタルIDに関する政策動向　-共通識別番号に関する調査結果 National ID Card</vt:lpstr>
      <vt:lpstr>3.1.2　共通識別番号・デジタルIDに関する政策動向　–デジタルIDに関する調査結果 現在に至るまでの変遷</vt:lpstr>
      <vt:lpstr>3.1.2 共通識別番号・デジタルIDに関する政策動向　–デジタルIDに関する調査結果 DIACCによるPCTFの策定</vt:lpstr>
      <vt:lpstr>3.1.2　共通識別番号・デジタルIDに関する政策動向　–デジタルIDに関する調査結果 Digital Ambition 2022</vt:lpstr>
      <vt:lpstr>3.1.2　共通識別番号・デジタルIDに関する政策動向　–デジタルIDに関する調査結果 Digital Ambition 2022</vt:lpstr>
      <vt:lpstr>PowerPoint プレゼンテーション</vt:lpstr>
      <vt:lpstr>3.1.3　共通識別番号・デジタルIDに関する政策動向　-共通識別番号に関する調査結果 現在に至るまでの変遷</vt:lpstr>
      <vt:lpstr>3.1.3　共通識別番号・デジタルIDに関する政策動向　-共通識別番号に関する調査結果 主な共通識別番号の概要</vt:lpstr>
      <vt:lpstr>3.1.3　共通識別番号・デジタルIDに関する政策動向　-共通識別番号に関する調査結果 実現しなかった統一的な国民識別制度</vt:lpstr>
      <vt:lpstr>3.1.3　共通識別番号・デジタルIDに関する政策動向　–デジタルIDに関する調査結果 現在に至るまでの変遷</vt:lpstr>
      <vt:lpstr>3.1.3　共通識別番号・デジタルIDに関する政策動向　–デジタルIDに関する調査結果 オーストラリア政府のデジタルIDに関する取組</vt:lpstr>
      <vt:lpstr>3.1.3　共通識別番号・デジタルIDに関する政策動向　–デジタルIDに関する調査結果 デジタルIDシステム</vt:lpstr>
      <vt:lpstr>3.1.3　共通識別番号・デジタルIDに関する政策動向　–デジタルIDに関する調査結果 Trusted Digital Identity Framework（TDIF）</vt:lpstr>
      <vt:lpstr>3.1.3　共通識別番号・デジタルIDに関する政策動向　–デジタルIDに関する調査結果 TDIFの機能要件</vt:lpstr>
      <vt:lpstr>3.1.3　共通識別番号・デジタルIDに関する政策動向　–デジタルIDに関する調査結果 （補足）TDIFの認定事業者</vt:lpstr>
      <vt:lpstr>3.1.3　共通識別番号・デジタルIDに関する政策動向　–デジタルIDに関する調査結果 TrustID FrameworkとTDIF</vt:lpstr>
      <vt:lpstr>3.1.3　共通識別番号・デジタルIDに関する政策動向　–デジタルIDに関する調査結果 （補足）デジタルIDシステム関連のサービス①</vt:lpstr>
      <vt:lpstr>3.1.3　共通識別番号・デジタルIDに関する政策動向　–デジタルIDに関する調査結果 （補足）デジタルIDシステム関連のサービス②</vt:lpstr>
      <vt:lpstr>3.1.3　共通識別番号・デジタルIDに関する政策動向　-共通識別番号に関する調査結果 現在に至るまでの変遷</vt:lpstr>
      <vt:lpstr>3.1.3　共通識別番号・デジタルIDに関する政策動向　-共通識別番号に関する調査結果 主な共通識別番号の概要</vt:lpstr>
      <vt:lpstr>3.1.3　共通識別番号・デジタルIDに関する政策動向　-共通識別番号に関する調査結果 統一的な識別子付与に対する制限</vt:lpstr>
      <vt:lpstr>3.1.3　共通識別番号・デジタルIDに関する政策動向　–デジタルIDに関する調査結果 現在に至るまでの変遷</vt:lpstr>
      <vt:lpstr>3.1.3　共通識別番号・デジタルIDに関する政策動向　–デジタルIDに関する調査結果 The Digital Strategy for Aotearoa</vt:lpstr>
      <vt:lpstr>3.1.3　共通識別番号・デジタルIDに関する政策動向　–デジタルIDに関する調査結果 デジタルアイデンティティ・トラストフレームワーク法案</vt:lpstr>
      <vt:lpstr>3.1.3　共通識別番号・デジタルIDに関する政策動向　–デジタルIDに関する調査結果 デジタルIDシステム</vt:lpstr>
      <vt:lpstr>3.1.3　共通識別番号・デジタルIDに関する政策動向　–デジタルIDに関する調査結果 政府提供のデジタルIDサービス</vt:lpstr>
      <vt:lpstr>3.1.3　共通識別番号・デジタルIDに関する政策動向　–デジタルIDに関する調査結果 RealMeのデータ管理主体</vt:lpstr>
      <vt:lpstr>PowerPoint プレゼンテーション</vt:lpstr>
      <vt:lpstr>3.1.4　共通識別番号・デジタルIDに関する政策動向　-共通識別番号に関する調査結果 現在に至るまでの変遷</vt:lpstr>
      <vt:lpstr>3.1.4　共通識別番号・デジタルIDに関する政策動向　-共通識別番号に関する調査結果 NRIC、FIN</vt:lpstr>
      <vt:lpstr>3.1.4　共通識別番号・デジタルIDに関する政策動向　–デジタルIDに関する調査結果 現在に至るまでの変遷</vt:lpstr>
      <vt:lpstr>3.1.4　共通識別番号・デジタルIDに関する政策動向　–デジタルIDに関する調査結果 Smart Nation Initiative、NDI</vt:lpstr>
      <vt:lpstr>3.1.4　共通識別番号・デジタルIDに関する政策動向　–デジタルIDに関する調査結果 NDI Stackのレイヤー構造</vt:lpstr>
      <vt:lpstr>3.1.4　共通識別番号・デジタルIDに関する政策動向　–デジタルIDに関する調査結果 Singpassの概要</vt:lpstr>
      <vt:lpstr>3.1.4　共通識別番号・デジタルIDに関する政策動向　–デジタルIDに関する調査結果 Singpassの活用事例・導入効果</vt:lpstr>
      <vt:lpstr>3.1.4　共通識別番号・デジタルIDに関する政策動向　-共通識別番号・デジタルIDに関する調査結果 現在に至るまでの変遷</vt:lpstr>
      <vt:lpstr>3.1.4　共通識別番号・デジタルIDに関する政策動向　–デジタルIDに関する調査結果 Aadhaar、India Stack</vt:lpstr>
      <vt:lpstr>3.1.4　共通識別番号・デジタルIDに関する政策動向　–デジタルIDに関する調査結果 India Stackのレイヤー構造</vt:lpstr>
      <vt:lpstr>3.1.4　共通識別番号・デジタルIDに関する政策動向　–デジタルIDに関する調査結果 Aadhaarの懸念点</vt:lpstr>
      <vt:lpstr>PowerPoint プレゼンテーション</vt:lpstr>
      <vt:lpstr>3.1.5　共通識別番号・デジタルIDに関する政策動向に関する総括 共通識別番号の導入状況</vt:lpstr>
      <vt:lpstr>3.1.5 共通識別番号・デジタルIDに関する政策動向に関する総括 共通識別番号の導入状況：各国の変遷（補足）</vt:lpstr>
      <vt:lpstr>3.1.5　共通識別番号・デジタルIDに関する政策動向に関する総括 デジタルID政策の状況①</vt:lpstr>
      <vt:lpstr>3.1.5　共通識別番号・デジタルIDに関する政策動向に関する総括 デジタルID政策の状況②</vt:lpstr>
      <vt:lpstr>3.1.5　共通識別番号・デジタルIDに関する政策動向に関する総括 デジタルID政策の状況：各国の変遷（補足）</vt:lpstr>
      <vt:lpstr>3.1.5　共通識別番号・デジタルIDに関する政策動向に関する総括 デジタルID政策の状況：各国の変遷（補足）</vt:lpstr>
      <vt:lpstr>3.1.5　共通識別番号・デジタルIDに関する政策動向に関する総括 デジタルID政策の状況：各国の変遷（補足）</vt:lpstr>
      <vt:lpstr>3.1.5　共通識別番号・デジタルIDに関する政策動向に関する総括 デジタルID政策の状況ー共通識別番号を使用したデジタルIDサービス（補足）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2023-04-27T05:06:03Z</dcterms:created>
  <dcterms:modified xsi:type="dcterms:W3CDTF">2023-04-27T05:06:13Z</dcterms:modified>
  <cp:version/>
</cp:coreProperties>
</file>